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38" r:id="rId1"/>
  </p:sldMasterIdLst>
  <p:notesMasterIdLst>
    <p:notesMasterId r:id="rId52"/>
  </p:notesMasterIdLst>
  <p:sldIdLst>
    <p:sldId id="256" r:id="rId2"/>
    <p:sldId id="320" r:id="rId3"/>
    <p:sldId id="304" r:id="rId4"/>
    <p:sldId id="447" r:id="rId5"/>
    <p:sldId id="448" r:id="rId6"/>
    <p:sldId id="454" r:id="rId7"/>
    <p:sldId id="455" r:id="rId8"/>
    <p:sldId id="462" r:id="rId9"/>
    <p:sldId id="302" r:id="rId10"/>
    <p:sldId id="449" r:id="rId11"/>
    <p:sldId id="452" r:id="rId12"/>
    <p:sldId id="457" r:id="rId13"/>
    <p:sldId id="460" r:id="rId14"/>
    <p:sldId id="461" r:id="rId15"/>
    <p:sldId id="328" r:id="rId16"/>
    <p:sldId id="467" r:id="rId17"/>
    <p:sldId id="466" r:id="rId18"/>
    <p:sldId id="465" r:id="rId19"/>
    <p:sldId id="468" r:id="rId20"/>
    <p:sldId id="469" r:id="rId21"/>
    <p:sldId id="287" r:id="rId22"/>
    <p:sldId id="329" r:id="rId23"/>
    <p:sldId id="326" r:id="rId24"/>
    <p:sldId id="451" r:id="rId25"/>
    <p:sldId id="450" r:id="rId26"/>
    <p:sldId id="286" r:id="rId27"/>
    <p:sldId id="303" r:id="rId28"/>
    <p:sldId id="459" r:id="rId29"/>
    <p:sldId id="327" r:id="rId30"/>
    <p:sldId id="331" r:id="rId31"/>
    <p:sldId id="458" r:id="rId32"/>
    <p:sldId id="470" r:id="rId33"/>
    <p:sldId id="288" r:id="rId34"/>
    <p:sldId id="330" r:id="rId35"/>
    <p:sldId id="332" r:id="rId36"/>
    <p:sldId id="337" r:id="rId37"/>
    <p:sldId id="333" r:id="rId38"/>
    <p:sldId id="334" r:id="rId39"/>
    <p:sldId id="335" r:id="rId40"/>
    <p:sldId id="463" r:id="rId41"/>
    <p:sldId id="464" r:id="rId42"/>
    <p:sldId id="296" r:id="rId43"/>
    <p:sldId id="318" r:id="rId44"/>
    <p:sldId id="319" r:id="rId45"/>
    <p:sldId id="336" r:id="rId46"/>
    <p:sldId id="446" r:id="rId47"/>
    <p:sldId id="471" r:id="rId48"/>
    <p:sldId id="473" r:id="rId49"/>
    <p:sldId id="474" r:id="rId50"/>
    <p:sldId id="475" r:id="rId5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23" autoAdjust="0"/>
    <p:restoredTop sz="92286" autoAdjust="0"/>
  </p:normalViewPr>
  <p:slideViewPr>
    <p:cSldViewPr>
      <p:cViewPr varScale="1">
        <p:scale>
          <a:sx n="77" d="100"/>
          <a:sy n="77" d="100"/>
        </p:scale>
        <p:origin x="2538" y="90"/>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100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6BDFE4-2427-4BEF-B979-4695C0050240}"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US"/>
        </a:p>
      </dgm:t>
    </dgm:pt>
    <dgm:pt modelId="{1FB671FF-1A00-4B72-8DC9-B3939A19B1CA}">
      <dgm:prSet phldrT="[Text]"/>
      <dgm:spPr/>
      <dgm:t>
        <a:bodyPr/>
        <a:lstStyle/>
        <a:p>
          <a:r>
            <a:rPr lang="en-US" dirty="0"/>
            <a:t>Forensic Analysis</a:t>
          </a:r>
        </a:p>
      </dgm:t>
    </dgm:pt>
    <dgm:pt modelId="{57408D2E-C1CA-46ED-AE87-71B288FEE277}" type="parTrans" cxnId="{3C99517E-EAF6-441A-9687-E9323945938E}">
      <dgm:prSet/>
      <dgm:spPr/>
      <dgm:t>
        <a:bodyPr/>
        <a:lstStyle/>
        <a:p>
          <a:endParaRPr lang="en-US"/>
        </a:p>
      </dgm:t>
    </dgm:pt>
    <dgm:pt modelId="{4023197E-0D06-40B0-A2FF-A1847C2E4262}" type="sibTrans" cxnId="{3C99517E-EAF6-441A-9687-E9323945938E}">
      <dgm:prSet/>
      <dgm:spPr/>
      <dgm:t>
        <a:bodyPr/>
        <a:lstStyle/>
        <a:p>
          <a:endParaRPr lang="en-US"/>
        </a:p>
      </dgm:t>
    </dgm:pt>
    <dgm:pt modelId="{8525511B-EE5B-425D-9BA0-4AF8966DFA88}">
      <dgm:prSet phldrT="[Text]"/>
      <dgm:spPr>
        <a:solidFill>
          <a:srgbClr val="C00000"/>
        </a:solidFill>
      </dgm:spPr>
      <dgm:t>
        <a:bodyPr/>
        <a:lstStyle/>
        <a:p>
          <a:r>
            <a:rPr lang="en-US" dirty="0"/>
            <a:t>High Level Forensic Analysis</a:t>
          </a:r>
        </a:p>
      </dgm:t>
    </dgm:pt>
    <dgm:pt modelId="{75626B0D-3788-42CE-AD66-74E96863931B}" type="parTrans" cxnId="{BF11AB17-C9F3-4E9D-9C6D-618EE4BD32F8}">
      <dgm:prSet/>
      <dgm:spPr/>
      <dgm:t>
        <a:bodyPr/>
        <a:lstStyle/>
        <a:p>
          <a:endParaRPr lang="en-US"/>
        </a:p>
      </dgm:t>
    </dgm:pt>
    <dgm:pt modelId="{57ECE67F-DD7A-4ACC-BD05-8C15123407BC}" type="sibTrans" cxnId="{BF11AB17-C9F3-4E9D-9C6D-618EE4BD32F8}">
      <dgm:prSet/>
      <dgm:spPr/>
      <dgm:t>
        <a:bodyPr/>
        <a:lstStyle/>
        <a:p>
          <a:endParaRPr lang="en-US"/>
        </a:p>
      </dgm:t>
    </dgm:pt>
    <dgm:pt modelId="{7FBB7202-5AE2-48E9-8FF6-5D557F94E338}">
      <dgm:prSet phldrT="[Text]"/>
      <dgm:spPr/>
      <dgm:t>
        <a:bodyPr/>
        <a:lstStyle/>
        <a:p>
          <a:r>
            <a:rPr lang="en-US" dirty="0"/>
            <a:t>Legal </a:t>
          </a:r>
        </a:p>
        <a:p>
          <a:r>
            <a:rPr lang="en-US" dirty="0"/>
            <a:t>Perspective </a:t>
          </a:r>
        </a:p>
      </dgm:t>
    </dgm:pt>
    <dgm:pt modelId="{9C13B359-A625-425C-8F31-8099AD0077A2}" type="parTrans" cxnId="{1355AC56-AE09-49C2-89F9-E9F88428B798}">
      <dgm:prSet/>
      <dgm:spPr/>
      <dgm:t>
        <a:bodyPr/>
        <a:lstStyle/>
        <a:p>
          <a:endParaRPr lang="en-US"/>
        </a:p>
      </dgm:t>
    </dgm:pt>
    <dgm:pt modelId="{EBAC0DA4-9ECF-4E6D-94B3-8DB2BF2DCB8C}" type="sibTrans" cxnId="{1355AC56-AE09-49C2-89F9-E9F88428B798}">
      <dgm:prSet/>
      <dgm:spPr/>
      <dgm:t>
        <a:bodyPr/>
        <a:lstStyle/>
        <a:p>
          <a:endParaRPr lang="en-US"/>
        </a:p>
      </dgm:t>
    </dgm:pt>
    <dgm:pt modelId="{0D1A3521-67D3-4CAE-8355-3EC813268F2B}">
      <dgm:prSet phldrT="[Text]"/>
      <dgm:spPr/>
      <dgm:t>
        <a:bodyPr/>
        <a:lstStyle/>
        <a:p>
          <a:r>
            <a:rPr lang="en-US" dirty="0"/>
            <a:t>Technical Forensics</a:t>
          </a:r>
        </a:p>
      </dgm:t>
    </dgm:pt>
    <dgm:pt modelId="{0F16B1B9-D41D-4A4D-8D86-08F1FAF6E869}" type="parTrans" cxnId="{5498C29E-FD46-4C48-BABA-87BE4BE4B2F6}">
      <dgm:prSet/>
      <dgm:spPr/>
      <dgm:t>
        <a:bodyPr/>
        <a:lstStyle/>
        <a:p>
          <a:endParaRPr lang="en-US"/>
        </a:p>
      </dgm:t>
    </dgm:pt>
    <dgm:pt modelId="{F1F5F40E-6D41-49C1-A758-760329D52298}" type="sibTrans" cxnId="{5498C29E-FD46-4C48-BABA-87BE4BE4B2F6}">
      <dgm:prSet/>
      <dgm:spPr/>
      <dgm:t>
        <a:bodyPr/>
        <a:lstStyle/>
        <a:p>
          <a:endParaRPr lang="en-US"/>
        </a:p>
      </dgm:t>
    </dgm:pt>
    <dgm:pt modelId="{63EA2EE0-FF71-4FF2-B722-8B142A952EFE}" type="pres">
      <dgm:prSet presAssocID="{356BDFE4-2427-4BEF-B979-4695C0050240}" presName="Name0" presStyleCnt="0">
        <dgm:presLayoutVars>
          <dgm:chMax val="1"/>
          <dgm:chPref val="1"/>
          <dgm:dir/>
          <dgm:animOne val="branch"/>
          <dgm:animLvl val="lvl"/>
        </dgm:presLayoutVars>
      </dgm:prSet>
      <dgm:spPr/>
    </dgm:pt>
    <dgm:pt modelId="{CFB14466-127E-4F10-82C5-32DF127ADF65}" type="pres">
      <dgm:prSet presAssocID="{1FB671FF-1A00-4B72-8DC9-B3939A19B1CA}" presName="singleCycle" presStyleCnt="0"/>
      <dgm:spPr/>
    </dgm:pt>
    <dgm:pt modelId="{E9F7FED7-F835-4353-A1EC-0872A6F2FD64}" type="pres">
      <dgm:prSet presAssocID="{1FB671FF-1A00-4B72-8DC9-B3939A19B1CA}" presName="singleCenter" presStyleLbl="node1" presStyleIdx="0" presStyleCnt="4" custLinFactNeighborX="-1753" custLinFactNeighborY="-8015">
        <dgm:presLayoutVars>
          <dgm:chMax val="7"/>
          <dgm:chPref val="7"/>
        </dgm:presLayoutVars>
      </dgm:prSet>
      <dgm:spPr/>
    </dgm:pt>
    <dgm:pt modelId="{C214745D-754E-4F66-9391-3AD830AB96C9}" type="pres">
      <dgm:prSet presAssocID="{75626B0D-3788-42CE-AD66-74E96863931B}" presName="Name56" presStyleLbl="parChTrans1D2" presStyleIdx="0" presStyleCnt="3"/>
      <dgm:spPr/>
    </dgm:pt>
    <dgm:pt modelId="{D3FDCF32-008C-4FE0-A1EB-D41D8D981EB1}" type="pres">
      <dgm:prSet presAssocID="{8525511B-EE5B-425D-9BA0-4AF8966DFA88}" presName="text0" presStyleLbl="node1" presStyleIdx="1" presStyleCnt="4" custScaleX="260409">
        <dgm:presLayoutVars>
          <dgm:bulletEnabled val="1"/>
        </dgm:presLayoutVars>
      </dgm:prSet>
      <dgm:spPr/>
    </dgm:pt>
    <dgm:pt modelId="{1FEFAFCB-E8C3-4F44-B682-87EEC0BD28DB}" type="pres">
      <dgm:prSet presAssocID="{9C13B359-A625-425C-8F31-8099AD0077A2}" presName="Name56" presStyleLbl="parChTrans1D2" presStyleIdx="1" presStyleCnt="3"/>
      <dgm:spPr/>
    </dgm:pt>
    <dgm:pt modelId="{8D00104C-6AF7-4380-B30E-157D135E34CD}" type="pres">
      <dgm:prSet presAssocID="{7FBB7202-5AE2-48E9-8FF6-5D557F94E338}" presName="text0" presStyleLbl="node1" presStyleIdx="2" presStyleCnt="4" custScaleX="223684">
        <dgm:presLayoutVars>
          <dgm:bulletEnabled val="1"/>
        </dgm:presLayoutVars>
      </dgm:prSet>
      <dgm:spPr/>
    </dgm:pt>
    <dgm:pt modelId="{693CDF0E-B625-471C-A424-9548A4755DAC}" type="pres">
      <dgm:prSet presAssocID="{0F16B1B9-D41D-4A4D-8D86-08F1FAF6E869}" presName="Name56" presStyleLbl="parChTrans1D2" presStyleIdx="2" presStyleCnt="3"/>
      <dgm:spPr/>
    </dgm:pt>
    <dgm:pt modelId="{D859456F-00EE-441B-BEC0-CBBE956F7FAC}" type="pres">
      <dgm:prSet presAssocID="{0D1A3521-67D3-4CAE-8355-3EC813268F2B}" presName="text0" presStyleLbl="node1" presStyleIdx="3" presStyleCnt="4" custScaleX="259085">
        <dgm:presLayoutVars>
          <dgm:bulletEnabled val="1"/>
        </dgm:presLayoutVars>
      </dgm:prSet>
      <dgm:spPr/>
    </dgm:pt>
  </dgm:ptLst>
  <dgm:cxnLst>
    <dgm:cxn modelId="{BF11AB17-C9F3-4E9D-9C6D-618EE4BD32F8}" srcId="{1FB671FF-1A00-4B72-8DC9-B3939A19B1CA}" destId="{8525511B-EE5B-425D-9BA0-4AF8966DFA88}" srcOrd="0" destOrd="0" parTransId="{75626B0D-3788-42CE-AD66-74E96863931B}" sibTransId="{57ECE67F-DD7A-4ACC-BD05-8C15123407BC}"/>
    <dgm:cxn modelId="{2296931E-119A-4C72-A045-F605E415E582}" type="presOf" srcId="{1FB671FF-1A00-4B72-8DC9-B3939A19B1CA}" destId="{E9F7FED7-F835-4353-A1EC-0872A6F2FD64}" srcOrd="0" destOrd="0" presId="urn:microsoft.com/office/officeart/2008/layout/RadialCluster"/>
    <dgm:cxn modelId="{0A348F24-1DE3-4C6D-A1F1-4009FF6C49ED}" type="presOf" srcId="{0F16B1B9-D41D-4A4D-8D86-08F1FAF6E869}" destId="{693CDF0E-B625-471C-A424-9548A4755DAC}" srcOrd="0" destOrd="0" presId="urn:microsoft.com/office/officeart/2008/layout/RadialCluster"/>
    <dgm:cxn modelId="{DE204D41-F017-4AF8-B170-768F81595A34}" type="presOf" srcId="{356BDFE4-2427-4BEF-B979-4695C0050240}" destId="{63EA2EE0-FF71-4FF2-B722-8B142A952EFE}" srcOrd="0" destOrd="0" presId="urn:microsoft.com/office/officeart/2008/layout/RadialCluster"/>
    <dgm:cxn modelId="{1355AC56-AE09-49C2-89F9-E9F88428B798}" srcId="{1FB671FF-1A00-4B72-8DC9-B3939A19B1CA}" destId="{7FBB7202-5AE2-48E9-8FF6-5D557F94E338}" srcOrd="1" destOrd="0" parTransId="{9C13B359-A625-425C-8F31-8099AD0077A2}" sibTransId="{EBAC0DA4-9ECF-4E6D-94B3-8DB2BF2DCB8C}"/>
    <dgm:cxn modelId="{3C99517E-EAF6-441A-9687-E9323945938E}" srcId="{356BDFE4-2427-4BEF-B979-4695C0050240}" destId="{1FB671FF-1A00-4B72-8DC9-B3939A19B1CA}" srcOrd="0" destOrd="0" parTransId="{57408D2E-C1CA-46ED-AE87-71B288FEE277}" sibTransId="{4023197E-0D06-40B0-A2FF-A1847C2E4262}"/>
    <dgm:cxn modelId="{B3E89683-A1C5-45FC-8E72-E5BB5DC37073}" type="presOf" srcId="{7FBB7202-5AE2-48E9-8FF6-5D557F94E338}" destId="{8D00104C-6AF7-4380-B30E-157D135E34CD}" srcOrd="0" destOrd="0" presId="urn:microsoft.com/office/officeart/2008/layout/RadialCluster"/>
    <dgm:cxn modelId="{FF3CE68B-CF23-4127-8908-C258C29BE302}" type="presOf" srcId="{8525511B-EE5B-425D-9BA0-4AF8966DFA88}" destId="{D3FDCF32-008C-4FE0-A1EB-D41D8D981EB1}" srcOrd="0" destOrd="0" presId="urn:microsoft.com/office/officeart/2008/layout/RadialCluster"/>
    <dgm:cxn modelId="{5498C29E-FD46-4C48-BABA-87BE4BE4B2F6}" srcId="{1FB671FF-1A00-4B72-8DC9-B3939A19B1CA}" destId="{0D1A3521-67D3-4CAE-8355-3EC813268F2B}" srcOrd="2" destOrd="0" parTransId="{0F16B1B9-D41D-4A4D-8D86-08F1FAF6E869}" sibTransId="{F1F5F40E-6D41-49C1-A758-760329D52298}"/>
    <dgm:cxn modelId="{C3D868B1-5D58-4B08-8EC2-0112435D85F1}" type="presOf" srcId="{0D1A3521-67D3-4CAE-8355-3EC813268F2B}" destId="{D859456F-00EE-441B-BEC0-CBBE956F7FAC}" srcOrd="0" destOrd="0" presId="urn:microsoft.com/office/officeart/2008/layout/RadialCluster"/>
    <dgm:cxn modelId="{80D3E6D5-B588-458B-B411-861464789AD1}" type="presOf" srcId="{75626B0D-3788-42CE-AD66-74E96863931B}" destId="{C214745D-754E-4F66-9391-3AD830AB96C9}" srcOrd="0" destOrd="0" presId="urn:microsoft.com/office/officeart/2008/layout/RadialCluster"/>
    <dgm:cxn modelId="{6DCCD1D6-119E-40E9-B625-F22E77A5D309}" type="presOf" srcId="{9C13B359-A625-425C-8F31-8099AD0077A2}" destId="{1FEFAFCB-E8C3-4F44-B682-87EEC0BD28DB}" srcOrd="0" destOrd="0" presId="urn:microsoft.com/office/officeart/2008/layout/RadialCluster"/>
    <dgm:cxn modelId="{BF92A35A-92E1-412C-884A-0B336BA3AA8F}" type="presParOf" srcId="{63EA2EE0-FF71-4FF2-B722-8B142A952EFE}" destId="{CFB14466-127E-4F10-82C5-32DF127ADF65}" srcOrd="0" destOrd="0" presId="urn:microsoft.com/office/officeart/2008/layout/RadialCluster"/>
    <dgm:cxn modelId="{798AEE88-3C60-4351-8922-FC14EC2F58F5}" type="presParOf" srcId="{CFB14466-127E-4F10-82C5-32DF127ADF65}" destId="{E9F7FED7-F835-4353-A1EC-0872A6F2FD64}" srcOrd="0" destOrd="0" presId="urn:microsoft.com/office/officeart/2008/layout/RadialCluster"/>
    <dgm:cxn modelId="{31625BF2-C8BC-45CC-AE2E-1B856E68A881}" type="presParOf" srcId="{CFB14466-127E-4F10-82C5-32DF127ADF65}" destId="{C214745D-754E-4F66-9391-3AD830AB96C9}" srcOrd="1" destOrd="0" presId="urn:microsoft.com/office/officeart/2008/layout/RadialCluster"/>
    <dgm:cxn modelId="{AC865CF5-DACC-44ED-A1D6-32C0AF9E7E11}" type="presParOf" srcId="{CFB14466-127E-4F10-82C5-32DF127ADF65}" destId="{D3FDCF32-008C-4FE0-A1EB-D41D8D981EB1}" srcOrd="2" destOrd="0" presId="urn:microsoft.com/office/officeart/2008/layout/RadialCluster"/>
    <dgm:cxn modelId="{5D308247-19A0-4245-843B-870CFE4EBB41}" type="presParOf" srcId="{CFB14466-127E-4F10-82C5-32DF127ADF65}" destId="{1FEFAFCB-E8C3-4F44-B682-87EEC0BD28DB}" srcOrd="3" destOrd="0" presId="urn:microsoft.com/office/officeart/2008/layout/RadialCluster"/>
    <dgm:cxn modelId="{3AAD5E27-7FF2-403A-942C-50B36F70FBD2}" type="presParOf" srcId="{CFB14466-127E-4F10-82C5-32DF127ADF65}" destId="{8D00104C-6AF7-4380-B30E-157D135E34CD}" srcOrd="4" destOrd="0" presId="urn:microsoft.com/office/officeart/2008/layout/RadialCluster"/>
    <dgm:cxn modelId="{2BBF9F90-9DB2-4705-9D5A-3281747038D4}" type="presParOf" srcId="{CFB14466-127E-4F10-82C5-32DF127ADF65}" destId="{693CDF0E-B625-471C-A424-9548A4755DAC}" srcOrd="5" destOrd="0" presId="urn:microsoft.com/office/officeart/2008/layout/RadialCluster"/>
    <dgm:cxn modelId="{1BB5F480-24A7-40F8-AD7E-F4D91290E4E1}" type="presParOf" srcId="{CFB14466-127E-4F10-82C5-32DF127ADF65}" destId="{D859456F-00EE-441B-BEC0-CBBE956F7FAC}"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F74327-E92F-40A5-A489-67D39D28CDB5}"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US"/>
        </a:p>
      </dgm:t>
    </dgm:pt>
    <dgm:pt modelId="{805DA59C-CB13-45B0-8903-D5DE889FDA8F}">
      <dgm:prSet phldrT="[Text]"/>
      <dgm:spPr/>
      <dgm:t>
        <a:bodyPr/>
        <a:lstStyle/>
        <a:p>
          <a:r>
            <a:rPr lang="en-US" dirty="0"/>
            <a:t>Balance:</a:t>
          </a:r>
        </a:p>
      </dgm:t>
    </dgm:pt>
    <dgm:pt modelId="{7AA67586-56F2-4F34-B688-E1238533BA7A}" type="parTrans" cxnId="{46B47A1B-C34C-4008-B046-BE652CD2D3C1}">
      <dgm:prSet/>
      <dgm:spPr/>
      <dgm:t>
        <a:bodyPr/>
        <a:lstStyle/>
        <a:p>
          <a:endParaRPr lang="en-US"/>
        </a:p>
      </dgm:t>
    </dgm:pt>
    <dgm:pt modelId="{84D9632C-2F81-42E9-98EB-608D856F0AF1}" type="sibTrans" cxnId="{46B47A1B-C34C-4008-B046-BE652CD2D3C1}">
      <dgm:prSet/>
      <dgm:spPr/>
      <dgm:t>
        <a:bodyPr/>
        <a:lstStyle/>
        <a:p>
          <a:endParaRPr lang="en-US"/>
        </a:p>
      </dgm:t>
    </dgm:pt>
    <dgm:pt modelId="{1DFBC36C-C97D-4DE9-8E78-9C42410CF008}">
      <dgm:prSet phldrT="[Text]"/>
      <dgm:spPr/>
      <dgm:t>
        <a:bodyPr/>
        <a:lstStyle/>
        <a:p>
          <a:r>
            <a:rPr lang="en-US" dirty="0"/>
            <a:t>Value</a:t>
          </a:r>
        </a:p>
      </dgm:t>
    </dgm:pt>
    <dgm:pt modelId="{74DEE88C-1E39-4C23-A591-96EB5C5D472D}" type="parTrans" cxnId="{B95734EC-2027-4078-882D-01A9C3D9875D}">
      <dgm:prSet/>
      <dgm:spPr/>
      <dgm:t>
        <a:bodyPr/>
        <a:lstStyle/>
        <a:p>
          <a:endParaRPr lang="en-US"/>
        </a:p>
      </dgm:t>
    </dgm:pt>
    <dgm:pt modelId="{15F80FCA-822D-484A-BACA-91E1B5AFDCDE}" type="sibTrans" cxnId="{B95734EC-2027-4078-882D-01A9C3D9875D}">
      <dgm:prSet/>
      <dgm:spPr/>
      <dgm:t>
        <a:bodyPr/>
        <a:lstStyle/>
        <a:p>
          <a:endParaRPr lang="en-US"/>
        </a:p>
      </dgm:t>
    </dgm:pt>
    <dgm:pt modelId="{1E4733E1-B913-4FC0-8F45-A2B34C363DC8}">
      <dgm:prSet phldrT="[Text]"/>
      <dgm:spPr/>
      <dgm:t>
        <a:bodyPr/>
        <a:lstStyle/>
        <a:p>
          <a:r>
            <a:rPr lang="en-US" dirty="0"/>
            <a:t>Effort</a:t>
          </a:r>
        </a:p>
      </dgm:t>
    </dgm:pt>
    <dgm:pt modelId="{77C3E3FE-2D59-439A-8233-76721E47D490}" type="parTrans" cxnId="{ADA8162A-BBE4-4930-B894-7EE100502B60}">
      <dgm:prSet/>
      <dgm:spPr/>
      <dgm:t>
        <a:bodyPr/>
        <a:lstStyle/>
        <a:p>
          <a:endParaRPr lang="en-US"/>
        </a:p>
      </dgm:t>
    </dgm:pt>
    <dgm:pt modelId="{3013091D-D49F-4755-8F66-836704FBE251}" type="sibTrans" cxnId="{ADA8162A-BBE4-4930-B894-7EE100502B60}">
      <dgm:prSet/>
      <dgm:spPr/>
      <dgm:t>
        <a:bodyPr/>
        <a:lstStyle/>
        <a:p>
          <a:endParaRPr lang="en-US"/>
        </a:p>
      </dgm:t>
    </dgm:pt>
    <dgm:pt modelId="{9C8D5B79-F212-48CD-9E20-FB006B3E97E0}">
      <dgm:prSet phldrT="[Text]"/>
      <dgm:spPr/>
      <dgm:t>
        <a:bodyPr/>
        <a:lstStyle/>
        <a:p>
          <a:r>
            <a:rPr lang="en-US" dirty="0"/>
            <a:t>Volatility</a:t>
          </a:r>
        </a:p>
      </dgm:t>
    </dgm:pt>
    <dgm:pt modelId="{4009B71F-3FD0-4DD1-B5E7-1786ECA4BAB0}" type="parTrans" cxnId="{C763C432-3D32-4A91-A4D1-67073A6AF4FE}">
      <dgm:prSet/>
      <dgm:spPr/>
      <dgm:t>
        <a:bodyPr/>
        <a:lstStyle/>
        <a:p>
          <a:endParaRPr lang="en-US"/>
        </a:p>
      </dgm:t>
    </dgm:pt>
    <dgm:pt modelId="{A383215C-E30D-4EEB-87DB-2B54112C1387}" type="sibTrans" cxnId="{C763C432-3D32-4A91-A4D1-67073A6AF4FE}">
      <dgm:prSet/>
      <dgm:spPr/>
      <dgm:t>
        <a:bodyPr/>
        <a:lstStyle/>
        <a:p>
          <a:endParaRPr lang="en-US"/>
        </a:p>
      </dgm:t>
    </dgm:pt>
    <dgm:pt modelId="{9E42FE11-F3CB-4AF8-BF8C-B1541ADA893F}">
      <dgm:prSet phldrT="[Text]"/>
      <dgm:spPr/>
      <dgm:t>
        <a:bodyPr/>
        <a:lstStyle/>
        <a:p>
          <a:endParaRPr lang="en-US" dirty="0"/>
        </a:p>
      </dgm:t>
    </dgm:pt>
    <dgm:pt modelId="{29476F4F-AB63-46AA-9F42-7E88A6941C8F}" type="parTrans" cxnId="{FF95DF76-64F8-451A-9975-1B1E31CC4A3D}">
      <dgm:prSet/>
      <dgm:spPr/>
      <dgm:t>
        <a:bodyPr/>
        <a:lstStyle/>
        <a:p>
          <a:endParaRPr lang="en-US"/>
        </a:p>
      </dgm:t>
    </dgm:pt>
    <dgm:pt modelId="{0D3C520C-6647-43B3-BDD5-963D124BC086}" type="sibTrans" cxnId="{FF95DF76-64F8-451A-9975-1B1E31CC4A3D}">
      <dgm:prSet/>
      <dgm:spPr/>
      <dgm:t>
        <a:bodyPr/>
        <a:lstStyle/>
        <a:p>
          <a:endParaRPr lang="en-US"/>
        </a:p>
      </dgm:t>
    </dgm:pt>
    <dgm:pt modelId="{A95B690D-C1FF-4363-95D8-0ECE21C02B2C}" type="pres">
      <dgm:prSet presAssocID="{C6F74327-E92F-40A5-A489-67D39D28CDB5}" presName="Name0" presStyleCnt="0">
        <dgm:presLayoutVars>
          <dgm:chMax val="1"/>
          <dgm:dir/>
          <dgm:animLvl val="ctr"/>
          <dgm:resizeHandles val="exact"/>
        </dgm:presLayoutVars>
      </dgm:prSet>
      <dgm:spPr/>
    </dgm:pt>
    <dgm:pt modelId="{D5BBD07F-E63F-49C7-BD9D-9D15F248E372}" type="pres">
      <dgm:prSet presAssocID="{805DA59C-CB13-45B0-8903-D5DE889FDA8F}" presName="centerShape" presStyleLbl="node0" presStyleIdx="0" presStyleCnt="1"/>
      <dgm:spPr/>
    </dgm:pt>
    <dgm:pt modelId="{1F3035A0-2802-40B8-BB8C-0598A53BF083}" type="pres">
      <dgm:prSet presAssocID="{74DEE88C-1E39-4C23-A591-96EB5C5D472D}" presName="parTrans" presStyleLbl="sibTrans2D1" presStyleIdx="0" presStyleCnt="3"/>
      <dgm:spPr/>
    </dgm:pt>
    <dgm:pt modelId="{A00160D0-EB25-4CC0-B4B1-D2430FBB5F84}" type="pres">
      <dgm:prSet presAssocID="{74DEE88C-1E39-4C23-A591-96EB5C5D472D}" presName="connectorText" presStyleLbl="sibTrans2D1" presStyleIdx="0" presStyleCnt="3"/>
      <dgm:spPr/>
    </dgm:pt>
    <dgm:pt modelId="{48A54204-EBE5-4556-8895-95B5A4F89D11}" type="pres">
      <dgm:prSet presAssocID="{1DFBC36C-C97D-4DE9-8E78-9C42410CF008}" presName="node" presStyleLbl="node1" presStyleIdx="0" presStyleCnt="3">
        <dgm:presLayoutVars>
          <dgm:bulletEnabled val="1"/>
        </dgm:presLayoutVars>
      </dgm:prSet>
      <dgm:spPr/>
    </dgm:pt>
    <dgm:pt modelId="{37F266B4-FF06-4C55-96D2-5A96664B809D}" type="pres">
      <dgm:prSet presAssocID="{77C3E3FE-2D59-439A-8233-76721E47D490}" presName="parTrans" presStyleLbl="sibTrans2D1" presStyleIdx="1" presStyleCnt="3"/>
      <dgm:spPr/>
    </dgm:pt>
    <dgm:pt modelId="{7BF46F80-0B1D-4556-89BD-78696CFED0B2}" type="pres">
      <dgm:prSet presAssocID="{77C3E3FE-2D59-439A-8233-76721E47D490}" presName="connectorText" presStyleLbl="sibTrans2D1" presStyleIdx="1" presStyleCnt="3"/>
      <dgm:spPr/>
    </dgm:pt>
    <dgm:pt modelId="{D8B86DBD-5D2C-4D6C-9CAD-EA59B431C13F}" type="pres">
      <dgm:prSet presAssocID="{1E4733E1-B913-4FC0-8F45-A2B34C363DC8}" presName="node" presStyleLbl="node1" presStyleIdx="1" presStyleCnt="3">
        <dgm:presLayoutVars>
          <dgm:bulletEnabled val="1"/>
        </dgm:presLayoutVars>
      </dgm:prSet>
      <dgm:spPr/>
    </dgm:pt>
    <dgm:pt modelId="{D1D2CBF8-CF4B-417D-85AB-911B22B2B32D}" type="pres">
      <dgm:prSet presAssocID="{4009B71F-3FD0-4DD1-B5E7-1786ECA4BAB0}" presName="parTrans" presStyleLbl="sibTrans2D1" presStyleIdx="2" presStyleCnt="3"/>
      <dgm:spPr/>
    </dgm:pt>
    <dgm:pt modelId="{892C3A6B-BAA8-4BC2-9463-1B60DC11662A}" type="pres">
      <dgm:prSet presAssocID="{4009B71F-3FD0-4DD1-B5E7-1786ECA4BAB0}" presName="connectorText" presStyleLbl="sibTrans2D1" presStyleIdx="2" presStyleCnt="3"/>
      <dgm:spPr/>
    </dgm:pt>
    <dgm:pt modelId="{E6232680-DB6B-479B-82A1-47B966E865A9}" type="pres">
      <dgm:prSet presAssocID="{9C8D5B79-F212-48CD-9E20-FB006B3E97E0}" presName="node" presStyleLbl="node1" presStyleIdx="2" presStyleCnt="3">
        <dgm:presLayoutVars>
          <dgm:bulletEnabled val="1"/>
        </dgm:presLayoutVars>
      </dgm:prSet>
      <dgm:spPr/>
    </dgm:pt>
  </dgm:ptLst>
  <dgm:cxnLst>
    <dgm:cxn modelId="{340AB702-F38D-45A7-B8C9-9A84D72E4470}" type="presOf" srcId="{C6F74327-E92F-40A5-A489-67D39D28CDB5}" destId="{A95B690D-C1FF-4363-95D8-0ECE21C02B2C}" srcOrd="0" destOrd="0" presId="urn:microsoft.com/office/officeart/2005/8/layout/radial5"/>
    <dgm:cxn modelId="{AE37A40C-9E6F-4CCF-8A9F-167125DD1F0F}" type="presOf" srcId="{4009B71F-3FD0-4DD1-B5E7-1786ECA4BAB0}" destId="{D1D2CBF8-CF4B-417D-85AB-911B22B2B32D}" srcOrd="0" destOrd="0" presId="urn:microsoft.com/office/officeart/2005/8/layout/radial5"/>
    <dgm:cxn modelId="{46B47A1B-C34C-4008-B046-BE652CD2D3C1}" srcId="{C6F74327-E92F-40A5-A489-67D39D28CDB5}" destId="{805DA59C-CB13-45B0-8903-D5DE889FDA8F}" srcOrd="0" destOrd="0" parTransId="{7AA67586-56F2-4F34-B688-E1238533BA7A}" sibTransId="{84D9632C-2F81-42E9-98EB-608D856F0AF1}"/>
    <dgm:cxn modelId="{ADA8162A-BBE4-4930-B894-7EE100502B60}" srcId="{805DA59C-CB13-45B0-8903-D5DE889FDA8F}" destId="{1E4733E1-B913-4FC0-8F45-A2B34C363DC8}" srcOrd="1" destOrd="0" parTransId="{77C3E3FE-2D59-439A-8233-76721E47D490}" sibTransId="{3013091D-D49F-4755-8F66-836704FBE251}"/>
    <dgm:cxn modelId="{C763C432-3D32-4A91-A4D1-67073A6AF4FE}" srcId="{805DA59C-CB13-45B0-8903-D5DE889FDA8F}" destId="{9C8D5B79-F212-48CD-9E20-FB006B3E97E0}" srcOrd="2" destOrd="0" parTransId="{4009B71F-3FD0-4DD1-B5E7-1786ECA4BAB0}" sibTransId="{A383215C-E30D-4EEB-87DB-2B54112C1387}"/>
    <dgm:cxn modelId="{2553C13F-AD49-4D96-8E17-61C0F192F4A5}" type="presOf" srcId="{4009B71F-3FD0-4DD1-B5E7-1786ECA4BAB0}" destId="{892C3A6B-BAA8-4BC2-9463-1B60DC11662A}" srcOrd="1" destOrd="0" presId="urn:microsoft.com/office/officeart/2005/8/layout/radial5"/>
    <dgm:cxn modelId="{87C2E267-1265-445F-BE81-1A320EE72B6F}" type="presOf" srcId="{805DA59C-CB13-45B0-8903-D5DE889FDA8F}" destId="{D5BBD07F-E63F-49C7-BD9D-9D15F248E372}" srcOrd="0" destOrd="0" presId="urn:microsoft.com/office/officeart/2005/8/layout/radial5"/>
    <dgm:cxn modelId="{D48E3148-DC96-4362-8F31-D92D202E85FC}" type="presOf" srcId="{74DEE88C-1E39-4C23-A591-96EB5C5D472D}" destId="{1F3035A0-2802-40B8-BB8C-0598A53BF083}" srcOrd="0" destOrd="0" presId="urn:microsoft.com/office/officeart/2005/8/layout/radial5"/>
    <dgm:cxn modelId="{12630A4A-6125-4C2F-9148-7BE48E09C333}" type="presOf" srcId="{1E4733E1-B913-4FC0-8F45-A2B34C363DC8}" destId="{D8B86DBD-5D2C-4D6C-9CAD-EA59B431C13F}" srcOrd="0" destOrd="0" presId="urn:microsoft.com/office/officeart/2005/8/layout/radial5"/>
    <dgm:cxn modelId="{FF95DF76-64F8-451A-9975-1B1E31CC4A3D}" srcId="{C6F74327-E92F-40A5-A489-67D39D28CDB5}" destId="{9E42FE11-F3CB-4AF8-BF8C-B1541ADA893F}" srcOrd="1" destOrd="0" parTransId="{29476F4F-AB63-46AA-9F42-7E88A6941C8F}" sibTransId="{0D3C520C-6647-43B3-BDD5-963D124BC086}"/>
    <dgm:cxn modelId="{926FA17A-C061-43A1-9BEB-73F53699DDD0}" type="presOf" srcId="{74DEE88C-1E39-4C23-A591-96EB5C5D472D}" destId="{A00160D0-EB25-4CC0-B4B1-D2430FBB5F84}" srcOrd="1" destOrd="0" presId="urn:microsoft.com/office/officeart/2005/8/layout/radial5"/>
    <dgm:cxn modelId="{C0E38585-0FAE-483E-A6DA-829F9BB9B125}" type="presOf" srcId="{77C3E3FE-2D59-439A-8233-76721E47D490}" destId="{37F266B4-FF06-4C55-96D2-5A96664B809D}" srcOrd="0" destOrd="0" presId="urn:microsoft.com/office/officeart/2005/8/layout/radial5"/>
    <dgm:cxn modelId="{603AA4AF-C611-473B-9DC3-D28FA3814EBE}" type="presOf" srcId="{77C3E3FE-2D59-439A-8233-76721E47D490}" destId="{7BF46F80-0B1D-4556-89BD-78696CFED0B2}" srcOrd="1" destOrd="0" presId="urn:microsoft.com/office/officeart/2005/8/layout/radial5"/>
    <dgm:cxn modelId="{B95734EC-2027-4078-882D-01A9C3D9875D}" srcId="{805DA59C-CB13-45B0-8903-D5DE889FDA8F}" destId="{1DFBC36C-C97D-4DE9-8E78-9C42410CF008}" srcOrd="0" destOrd="0" parTransId="{74DEE88C-1E39-4C23-A591-96EB5C5D472D}" sibTransId="{15F80FCA-822D-484A-BACA-91E1B5AFDCDE}"/>
    <dgm:cxn modelId="{5FC676EE-501C-448E-9886-C0C4E4E4F7FC}" type="presOf" srcId="{1DFBC36C-C97D-4DE9-8E78-9C42410CF008}" destId="{48A54204-EBE5-4556-8895-95B5A4F89D11}" srcOrd="0" destOrd="0" presId="urn:microsoft.com/office/officeart/2005/8/layout/radial5"/>
    <dgm:cxn modelId="{89E152F6-2280-45D6-B839-056A91E9C24D}" type="presOf" srcId="{9C8D5B79-F212-48CD-9E20-FB006B3E97E0}" destId="{E6232680-DB6B-479B-82A1-47B966E865A9}" srcOrd="0" destOrd="0" presId="urn:microsoft.com/office/officeart/2005/8/layout/radial5"/>
    <dgm:cxn modelId="{52967653-B385-4033-9051-FEEFAD59B251}" type="presParOf" srcId="{A95B690D-C1FF-4363-95D8-0ECE21C02B2C}" destId="{D5BBD07F-E63F-49C7-BD9D-9D15F248E372}" srcOrd="0" destOrd="0" presId="urn:microsoft.com/office/officeart/2005/8/layout/radial5"/>
    <dgm:cxn modelId="{BD13FE06-97AE-4652-9A51-9D155B9D37B9}" type="presParOf" srcId="{A95B690D-C1FF-4363-95D8-0ECE21C02B2C}" destId="{1F3035A0-2802-40B8-BB8C-0598A53BF083}" srcOrd="1" destOrd="0" presId="urn:microsoft.com/office/officeart/2005/8/layout/radial5"/>
    <dgm:cxn modelId="{07A7DBA2-BC03-4273-A881-ECB1A1836E64}" type="presParOf" srcId="{1F3035A0-2802-40B8-BB8C-0598A53BF083}" destId="{A00160D0-EB25-4CC0-B4B1-D2430FBB5F84}" srcOrd="0" destOrd="0" presId="urn:microsoft.com/office/officeart/2005/8/layout/radial5"/>
    <dgm:cxn modelId="{D62955B6-7C14-425A-A4B1-53D652CC84CB}" type="presParOf" srcId="{A95B690D-C1FF-4363-95D8-0ECE21C02B2C}" destId="{48A54204-EBE5-4556-8895-95B5A4F89D11}" srcOrd="2" destOrd="0" presId="urn:microsoft.com/office/officeart/2005/8/layout/radial5"/>
    <dgm:cxn modelId="{16C9456C-DD56-4464-9B1E-12D472910F48}" type="presParOf" srcId="{A95B690D-C1FF-4363-95D8-0ECE21C02B2C}" destId="{37F266B4-FF06-4C55-96D2-5A96664B809D}" srcOrd="3" destOrd="0" presId="urn:microsoft.com/office/officeart/2005/8/layout/radial5"/>
    <dgm:cxn modelId="{BA371D05-1B99-473D-99FD-BF93258DCD69}" type="presParOf" srcId="{37F266B4-FF06-4C55-96D2-5A96664B809D}" destId="{7BF46F80-0B1D-4556-89BD-78696CFED0B2}" srcOrd="0" destOrd="0" presId="urn:microsoft.com/office/officeart/2005/8/layout/radial5"/>
    <dgm:cxn modelId="{A47205DD-42E4-41E6-9A74-45536B1E6E4F}" type="presParOf" srcId="{A95B690D-C1FF-4363-95D8-0ECE21C02B2C}" destId="{D8B86DBD-5D2C-4D6C-9CAD-EA59B431C13F}" srcOrd="4" destOrd="0" presId="urn:microsoft.com/office/officeart/2005/8/layout/radial5"/>
    <dgm:cxn modelId="{24BC02AC-784D-4E50-8EE8-4E31BC1743AD}" type="presParOf" srcId="{A95B690D-C1FF-4363-95D8-0ECE21C02B2C}" destId="{D1D2CBF8-CF4B-417D-85AB-911B22B2B32D}" srcOrd="5" destOrd="0" presId="urn:microsoft.com/office/officeart/2005/8/layout/radial5"/>
    <dgm:cxn modelId="{9F5CCD67-E39A-4689-853E-21C33EB4665B}" type="presParOf" srcId="{D1D2CBF8-CF4B-417D-85AB-911B22B2B32D}" destId="{892C3A6B-BAA8-4BC2-9463-1B60DC11662A}" srcOrd="0" destOrd="0" presId="urn:microsoft.com/office/officeart/2005/8/layout/radial5"/>
    <dgm:cxn modelId="{B7D05C59-DA5D-4019-BDF5-8A74F79B47B2}" type="presParOf" srcId="{A95B690D-C1FF-4363-95D8-0ECE21C02B2C}" destId="{E6232680-DB6B-479B-82A1-47B966E865A9}" srcOrd="6"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6F74327-E92F-40A5-A489-67D39D28CDB5}"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US"/>
        </a:p>
      </dgm:t>
    </dgm:pt>
    <dgm:pt modelId="{805DA59C-CB13-45B0-8903-D5DE889FDA8F}">
      <dgm:prSet phldrT="[Text]"/>
      <dgm:spPr/>
      <dgm:t>
        <a:bodyPr/>
        <a:lstStyle/>
        <a:p>
          <a:r>
            <a:rPr lang="en-US" dirty="0"/>
            <a:t>Balance:</a:t>
          </a:r>
        </a:p>
      </dgm:t>
    </dgm:pt>
    <dgm:pt modelId="{7AA67586-56F2-4F34-B688-E1238533BA7A}" type="parTrans" cxnId="{46B47A1B-C34C-4008-B046-BE652CD2D3C1}">
      <dgm:prSet/>
      <dgm:spPr/>
      <dgm:t>
        <a:bodyPr/>
        <a:lstStyle/>
        <a:p>
          <a:endParaRPr lang="en-US"/>
        </a:p>
      </dgm:t>
    </dgm:pt>
    <dgm:pt modelId="{84D9632C-2F81-42E9-98EB-608D856F0AF1}" type="sibTrans" cxnId="{46B47A1B-C34C-4008-B046-BE652CD2D3C1}">
      <dgm:prSet/>
      <dgm:spPr/>
      <dgm:t>
        <a:bodyPr/>
        <a:lstStyle/>
        <a:p>
          <a:endParaRPr lang="en-US"/>
        </a:p>
      </dgm:t>
    </dgm:pt>
    <dgm:pt modelId="{1DFBC36C-C97D-4DE9-8E78-9C42410CF008}">
      <dgm:prSet phldrT="[Text]"/>
      <dgm:spPr/>
      <dgm:t>
        <a:bodyPr/>
        <a:lstStyle/>
        <a:p>
          <a:r>
            <a:rPr lang="en-US" dirty="0"/>
            <a:t>Value</a:t>
          </a:r>
        </a:p>
      </dgm:t>
    </dgm:pt>
    <dgm:pt modelId="{74DEE88C-1E39-4C23-A591-96EB5C5D472D}" type="parTrans" cxnId="{B95734EC-2027-4078-882D-01A9C3D9875D}">
      <dgm:prSet/>
      <dgm:spPr/>
      <dgm:t>
        <a:bodyPr/>
        <a:lstStyle/>
        <a:p>
          <a:endParaRPr lang="en-US"/>
        </a:p>
      </dgm:t>
    </dgm:pt>
    <dgm:pt modelId="{15F80FCA-822D-484A-BACA-91E1B5AFDCDE}" type="sibTrans" cxnId="{B95734EC-2027-4078-882D-01A9C3D9875D}">
      <dgm:prSet/>
      <dgm:spPr/>
      <dgm:t>
        <a:bodyPr/>
        <a:lstStyle/>
        <a:p>
          <a:endParaRPr lang="en-US"/>
        </a:p>
      </dgm:t>
    </dgm:pt>
    <dgm:pt modelId="{1E4733E1-B913-4FC0-8F45-A2B34C363DC8}">
      <dgm:prSet phldrT="[Text]"/>
      <dgm:spPr/>
      <dgm:t>
        <a:bodyPr/>
        <a:lstStyle/>
        <a:p>
          <a:r>
            <a:rPr lang="en-US" dirty="0"/>
            <a:t>Effort</a:t>
          </a:r>
        </a:p>
      </dgm:t>
    </dgm:pt>
    <dgm:pt modelId="{77C3E3FE-2D59-439A-8233-76721E47D490}" type="parTrans" cxnId="{ADA8162A-BBE4-4930-B894-7EE100502B60}">
      <dgm:prSet/>
      <dgm:spPr/>
      <dgm:t>
        <a:bodyPr/>
        <a:lstStyle/>
        <a:p>
          <a:endParaRPr lang="en-US"/>
        </a:p>
      </dgm:t>
    </dgm:pt>
    <dgm:pt modelId="{3013091D-D49F-4755-8F66-836704FBE251}" type="sibTrans" cxnId="{ADA8162A-BBE4-4930-B894-7EE100502B60}">
      <dgm:prSet/>
      <dgm:spPr/>
      <dgm:t>
        <a:bodyPr/>
        <a:lstStyle/>
        <a:p>
          <a:endParaRPr lang="en-US"/>
        </a:p>
      </dgm:t>
    </dgm:pt>
    <dgm:pt modelId="{9C8D5B79-F212-48CD-9E20-FB006B3E97E0}">
      <dgm:prSet phldrT="[Text]"/>
      <dgm:spPr/>
      <dgm:t>
        <a:bodyPr/>
        <a:lstStyle/>
        <a:p>
          <a:r>
            <a:rPr lang="en-US" dirty="0"/>
            <a:t>Volatility</a:t>
          </a:r>
        </a:p>
      </dgm:t>
    </dgm:pt>
    <dgm:pt modelId="{4009B71F-3FD0-4DD1-B5E7-1786ECA4BAB0}" type="parTrans" cxnId="{C763C432-3D32-4A91-A4D1-67073A6AF4FE}">
      <dgm:prSet/>
      <dgm:spPr/>
      <dgm:t>
        <a:bodyPr/>
        <a:lstStyle/>
        <a:p>
          <a:endParaRPr lang="en-US"/>
        </a:p>
      </dgm:t>
    </dgm:pt>
    <dgm:pt modelId="{A383215C-E30D-4EEB-87DB-2B54112C1387}" type="sibTrans" cxnId="{C763C432-3D32-4A91-A4D1-67073A6AF4FE}">
      <dgm:prSet/>
      <dgm:spPr/>
      <dgm:t>
        <a:bodyPr/>
        <a:lstStyle/>
        <a:p>
          <a:endParaRPr lang="en-US"/>
        </a:p>
      </dgm:t>
    </dgm:pt>
    <dgm:pt modelId="{9E42FE11-F3CB-4AF8-BF8C-B1541ADA893F}">
      <dgm:prSet phldrT="[Text]"/>
      <dgm:spPr/>
      <dgm:t>
        <a:bodyPr/>
        <a:lstStyle/>
        <a:p>
          <a:endParaRPr lang="en-US" dirty="0"/>
        </a:p>
      </dgm:t>
    </dgm:pt>
    <dgm:pt modelId="{29476F4F-AB63-46AA-9F42-7E88A6941C8F}" type="parTrans" cxnId="{FF95DF76-64F8-451A-9975-1B1E31CC4A3D}">
      <dgm:prSet/>
      <dgm:spPr/>
      <dgm:t>
        <a:bodyPr/>
        <a:lstStyle/>
        <a:p>
          <a:endParaRPr lang="en-US"/>
        </a:p>
      </dgm:t>
    </dgm:pt>
    <dgm:pt modelId="{0D3C520C-6647-43B3-BDD5-963D124BC086}" type="sibTrans" cxnId="{FF95DF76-64F8-451A-9975-1B1E31CC4A3D}">
      <dgm:prSet/>
      <dgm:spPr/>
      <dgm:t>
        <a:bodyPr/>
        <a:lstStyle/>
        <a:p>
          <a:endParaRPr lang="en-US"/>
        </a:p>
      </dgm:t>
    </dgm:pt>
    <dgm:pt modelId="{A95B690D-C1FF-4363-95D8-0ECE21C02B2C}" type="pres">
      <dgm:prSet presAssocID="{C6F74327-E92F-40A5-A489-67D39D28CDB5}" presName="Name0" presStyleCnt="0">
        <dgm:presLayoutVars>
          <dgm:chMax val="1"/>
          <dgm:dir/>
          <dgm:animLvl val="ctr"/>
          <dgm:resizeHandles val="exact"/>
        </dgm:presLayoutVars>
      </dgm:prSet>
      <dgm:spPr/>
    </dgm:pt>
    <dgm:pt modelId="{D5BBD07F-E63F-49C7-BD9D-9D15F248E372}" type="pres">
      <dgm:prSet presAssocID="{805DA59C-CB13-45B0-8903-D5DE889FDA8F}" presName="centerShape" presStyleLbl="node0" presStyleIdx="0" presStyleCnt="1"/>
      <dgm:spPr/>
    </dgm:pt>
    <dgm:pt modelId="{1F3035A0-2802-40B8-BB8C-0598A53BF083}" type="pres">
      <dgm:prSet presAssocID="{74DEE88C-1E39-4C23-A591-96EB5C5D472D}" presName="parTrans" presStyleLbl="sibTrans2D1" presStyleIdx="0" presStyleCnt="3"/>
      <dgm:spPr/>
    </dgm:pt>
    <dgm:pt modelId="{A00160D0-EB25-4CC0-B4B1-D2430FBB5F84}" type="pres">
      <dgm:prSet presAssocID="{74DEE88C-1E39-4C23-A591-96EB5C5D472D}" presName="connectorText" presStyleLbl="sibTrans2D1" presStyleIdx="0" presStyleCnt="3"/>
      <dgm:spPr/>
    </dgm:pt>
    <dgm:pt modelId="{48A54204-EBE5-4556-8895-95B5A4F89D11}" type="pres">
      <dgm:prSet presAssocID="{1DFBC36C-C97D-4DE9-8E78-9C42410CF008}" presName="node" presStyleLbl="node1" presStyleIdx="0" presStyleCnt="3">
        <dgm:presLayoutVars>
          <dgm:bulletEnabled val="1"/>
        </dgm:presLayoutVars>
      </dgm:prSet>
      <dgm:spPr/>
    </dgm:pt>
    <dgm:pt modelId="{37F266B4-FF06-4C55-96D2-5A96664B809D}" type="pres">
      <dgm:prSet presAssocID="{77C3E3FE-2D59-439A-8233-76721E47D490}" presName="parTrans" presStyleLbl="sibTrans2D1" presStyleIdx="1" presStyleCnt="3"/>
      <dgm:spPr/>
    </dgm:pt>
    <dgm:pt modelId="{7BF46F80-0B1D-4556-89BD-78696CFED0B2}" type="pres">
      <dgm:prSet presAssocID="{77C3E3FE-2D59-439A-8233-76721E47D490}" presName="connectorText" presStyleLbl="sibTrans2D1" presStyleIdx="1" presStyleCnt="3"/>
      <dgm:spPr/>
    </dgm:pt>
    <dgm:pt modelId="{D8B86DBD-5D2C-4D6C-9CAD-EA59B431C13F}" type="pres">
      <dgm:prSet presAssocID="{1E4733E1-B913-4FC0-8F45-A2B34C363DC8}" presName="node" presStyleLbl="node1" presStyleIdx="1" presStyleCnt="3">
        <dgm:presLayoutVars>
          <dgm:bulletEnabled val="1"/>
        </dgm:presLayoutVars>
      </dgm:prSet>
      <dgm:spPr/>
    </dgm:pt>
    <dgm:pt modelId="{D1D2CBF8-CF4B-417D-85AB-911B22B2B32D}" type="pres">
      <dgm:prSet presAssocID="{4009B71F-3FD0-4DD1-B5E7-1786ECA4BAB0}" presName="parTrans" presStyleLbl="sibTrans2D1" presStyleIdx="2" presStyleCnt="3"/>
      <dgm:spPr/>
    </dgm:pt>
    <dgm:pt modelId="{892C3A6B-BAA8-4BC2-9463-1B60DC11662A}" type="pres">
      <dgm:prSet presAssocID="{4009B71F-3FD0-4DD1-B5E7-1786ECA4BAB0}" presName="connectorText" presStyleLbl="sibTrans2D1" presStyleIdx="2" presStyleCnt="3"/>
      <dgm:spPr/>
    </dgm:pt>
    <dgm:pt modelId="{E6232680-DB6B-479B-82A1-47B966E865A9}" type="pres">
      <dgm:prSet presAssocID="{9C8D5B79-F212-48CD-9E20-FB006B3E97E0}" presName="node" presStyleLbl="node1" presStyleIdx="2" presStyleCnt="3">
        <dgm:presLayoutVars>
          <dgm:bulletEnabled val="1"/>
        </dgm:presLayoutVars>
      </dgm:prSet>
      <dgm:spPr/>
    </dgm:pt>
  </dgm:ptLst>
  <dgm:cxnLst>
    <dgm:cxn modelId="{340AB702-F38D-45A7-B8C9-9A84D72E4470}" type="presOf" srcId="{C6F74327-E92F-40A5-A489-67D39D28CDB5}" destId="{A95B690D-C1FF-4363-95D8-0ECE21C02B2C}" srcOrd="0" destOrd="0" presId="urn:microsoft.com/office/officeart/2005/8/layout/radial5"/>
    <dgm:cxn modelId="{AE37A40C-9E6F-4CCF-8A9F-167125DD1F0F}" type="presOf" srcId="{4009B71F-3FD0-4DD1-B5E7-1786ECA4BAB0}" destId="{D1D2CBF8-CF4B-417D-85AB-911B22B2B32D}" srcOrd="0" destOrd="0" presId="urn:microsoft.com/office/officeart/2005/8/layout/radial5"/>
    <dgm:cxn modelId="{46B47A1B-C34C-4008-B046-BE652CD2D3C1}" srcId="{C6F74327-E92F-40A5-A489-67D39D28CDB5}" destId="{805DA59C-CB13-45B0-8903-D5DE889FDA8F}" srcOrd="0" destOrd="0" parTransId="{7AA67586-56F2-4F34-B688-E1238533BA7A}" sibTransId="{84D9632C-2F81-42E9-98EB-608D856F0AF1}"/>
    <dgm:cxn modelId="{ADA8162A-BBE4-4930-B894-7EE100502B60}" srcId="{805DA59C-CB13-45B0-8903-D5DE889FDA8F}" destId="{1E4733E1-B913-4FC0-8F45-A2B34C363DC8}" srcOrd="1" destOrd="0" parTransId="{77C3E3FE-2D59-439A-8233-76721E47D490}" sibTransId="{3013091D-D49F-4755-8F66-836704FBE251}"/>
    <dgm:cxn modelId="{C763C432-3D32-4A91-A4D1-67073A6AF4FE}" srcId="{805DA59C-CB13-45B0-8903-D5DE889FDA8F}" destId="{9C8D5B79-F212-48CD-9E20-FB006B3E97E0}" srcOrd="2" destOrd="0" parTransId="{4009B71F-3FD0-4DD1-B5E7-1786ECA4BAB0}" sibTransId="{A383215C-E30D-4EEB-87DB-2B54112C1387}"/>
    <dgm:cxn modelId="{2553C13F-AD49-4D96-8E17-61C0F192F4A5}" type="presOf" srcId="{4009B71F-3FD0-4DD1-B5E7-1786ECA4BAB0}" destId="{892C3A6B-BAA8-4BC2-9463-1B60DC11662A}" srcOrd="1" destOrd="0" presId="urn:microsoft.com/office/officeart/2005/8/layout/radial5"/>
    <dgm:cxn modelId="{87C2E267-1265-445F-BE81-1A320EE72B6F}" type="presOf" srcId="{805DA59C-CB13-45B0-8903-D5DE889FDA8F}" destId="{D5BBD07F-E63F-49C7-BD9D-9D15F248E372}" srcOrd="0" destOrd="0" presId="urn:microsoft.com/office/officeart/2005/8/layout/radial5"/>
    <dgm:cxn modelId="{D48E3148-DC96-4362-8F31-D92D202E85FC}" type="presOf" srcId="{74DEE88C-1E39-4C23-A591-96EB5C5D472D}" destId="{1F3035A0-2802-40B8-BB8C-0598A53BF083}" srcOrd="0" destOrd="0" presId="urn:microsoft.com/office/officeart/2005/8/layout/radial5"/>
    <dgm:cxn modelId="{12630A4A-6125-4C2F-9148-7BE48E09C333}" type="presOf" srcId="{1E4733E1-B913-4FC0-8F45-A2B34C363DC8}" destId="{D8B86DBD-5D2C-4D6C-9CAD-EA59B431C13F}" srcOrd="0" destOrd="0" presId="urn:microsoft.com/office/officeart/2005/8/layout/radial5"/>
    <dgm:cxn modelId="{FF95DF76-64F8-451A-9975-1B1E31CC4A3D}" srcId="{C6F74327-E92F-40A5-A489-67D39D28CDB5}" destId="{9E42FE11-F3CB-4AF8-BF8C-B1541ADA893F}" srcOrd="1" destOrd="0" parTransId="{29476F4F-AB63-46AA-9F42-7E88A6941C8F}" sibTransId="{0D3C520C-6647-43B3-BDD5-963D124BC086}"/>
    <dgm:cxn modelId="{926FA17A-C061-43A1-9BEB-73F53699DDD0}" type="presOf" srcId="{74DEE88C-1E39-4C23-A591-96EB5C5D472D}" destId="{A00160D0-EB25-4CC0-B4B1-D2430FBB5F84}" srcOrd="1" destOrd="0" presId="urn:microsoft.com/office/officeart/2005/8/layout/radial5"/>
    <dgm:cxn modelId="{C0E38585-0FAE-483E-A6DA-829F9BB9B125}" type="presOf" srcId="{77C3E3FE-2D59-439A-8233-76721E47D490}" destId="{37F266B4-FF06-4C55-96D2-5A96664B809D}" srcOrd="0" destOrd="0" presId="urn:microsoft.com/office/officeart/2005/8/layout/radial5"/>
    <dgm:cxn modelId="{603AA4AF-C611-473B-9DC3-D28FA3814EBE}" type="presOf" srcId="{77C3E3FE-2D59-439A-8233-76721E47D490}" destId="{7BF46F80-0B1D-4556-89BD-78696CFED0B2}" srcOrd="1" destOrd="0" presId="urn:microsoft.com/office/officeart/2005/8/layout/radial5"/>
    <dgm:cxn modelId="{B95734EC-2027-4078-882D-01A9C3D9875D}" srcId="{805DA59C-CB13-45B0-8903-D5DE889FDA8F}" destId="{1DFBC36C-C97D-4DE9-8E78-9C42410CF008}" srcOrd="0" destOrd="0" parTransId="{74DEE88C-1E39-4C23-A591-96EB5C5D472D}" sibTransId="{15F80FCA-822D-484A-BACA-91E1B5AFDCDE}"/>
    <dgm:cxn modelId="{5FC676EE-501C-448E-9886-C0C4E4E4F7FC}" type="presOf" srcId="{1DFBC36C-C97D-4DE9-8E78-9C42410CF008}" destId="{48A54204-EBE5-4556-8895-95B5A4F89D11}" srcOrd="0" destOrd="0" presId="urn:microsoft.com/office/officeart/2005/8/layout/radial5"/>
    <dgm:cxn modelId="{89E152F6-2280-45D6-B839-056A91E9C24D}" type="presOf" srcId="{9C8D5B79-F212-48CD-9E20-FB006B3E97E0}" destId="{E6232680-DB6B-479B-82A1-47B966E865A9}" srcOrd="0" destOrd="0" presId="urn:microsoft.com/office/officeart/2005/8/layout/radial5"/>
    <dgm:cxn modelId="{52967653-B385-4033-9051-FEEFAD59B251}" type="presParOf" srcId="{A95B690D-C1FF-4363-95D8-0ECE21C02B2C}" destId="{D5BBD07F-E63F-49C7-BD9D-9D15F248E372}" srcOrd="0" destOrd="0" presId="urn:microsoft.com/office/officeart/2005/8/layout/radial5"/>
    <dgm:cxn modelId="{BD13FE06-97AE-4652-9A51-9D155B9D37B9}" type="presParOf" srcId="{A95B690D-C1FF-4363-95D8-0ECE21C02B2C}" destId="{1F3035A0-2802-40B8-BB8C-0598A53BF083}" srcOrd="1" destOrd="0" presId="urn:microsoft.com/office/officeart/2005/8/layout/radial5"/>
    <dgm:cxn modelId="{07A7DBA2-BC03-4273-A881-ECB1A1836E64}" type="presParOf" srcId="{1F3035A0-2802-40B8-BB8C-0598A53BF083}" destId="{A00160D0-EB25-4CC0-B4B1-D2430FBB5F84}" srcOrd="0" destOrd="0" presId="urn:microsoft.com/office/officeart/2005/8/layout/radial5"/>
    <dgm:cxn modelId="{D62955B6-7C14-425A-A4B1-53D652CC84CB}" type="presParOf" srcId="{A95B690D-C1FF-4363-95D8-0ECE21C02B2C}" destId="{48A54204-EBE5-4556-8895-95B5A4F89D11}" srcOrd="2" destOrd="0" presId="urn:microsoft.com/office/officeart/2005/8/layout/radial5"/>
    <dgm:cxn modelId="{16C9456C-DD56-4464-9B1E-12D472910F48}" type="presParOf" srcId="{A95B690D-C1FF-4363-95D8-0ECE21C02B2C}" destId="{37F266B4-FF06-4C55-96D2-5A96664B809D}" srcOrd="3" destOrd="0" presId="urn:microsoft.com/office/officeart/2005/8/layout/radial5"/>
    <dgm:cxn modelId="{BA371D05-1B99-473D-99FD-BF93258DCD69}" type="presParOf" srcId="{37F266B4-FF06-4C55-96D2-5A96664B809D}" destId="{7BF46F80-0B1D-4556-89BD-78696CFED0B2}" srcOrd="0" destOrd="0" presId="urn:microsoft.com/office/officeart/2005/8/layout/radial5"/>
    <dgm:cxn modelId="{A47205DD-42E4-41E6-9A74-45536B1E6E4F}" type="presParOf" srcId="{A95B690D-C1FF-4363-95D8-0ECE21C02B2C}" destId="{D8B86DBD-5D2C-4D6C-9CAD-EA59B431C13F}" srcOrd="4" destOrd="0" presId="urn:microsoft.com/office/officeart/2005/8/layout/radial5"/>
    <dgm:cxn modelId="{24BC02AC-784D-4E50-8EE8-4E31BC1743AD}" type="presParOf" srcId="{A95B690D-C1FF-4363-95D8-0ECE21C02B2C}" destId="{D1D2CBF8-CF4B-417D-85AB-911B22B2B32D}" srcOrd="5" destOrd="0" presId="urn:microsoft.com/office/officeart/2005/8/layout/radial5"/>
    <dgm:cxn modelId="{9F5CCD67-E39A-4689-853E-21C33EB4665B}" type="presParOf" srcId="{D1D2CBF8-CF4B-417D-85AB-911B22B2B32D}" destId="{892C3A6B-BAA8-4BC2-9463-1B60DC11662A}" srcOrd="0" destOrd="0" presId="urn:microsoft.com/office/officeart/2005/8/layout/radial5"/>
    <dgm:cxn modelId="{B7D05C59-DA5D-4019-BDF5-8A74F79B47B2}" type="presParOf" srcId="{A95B690D-C1FF-4363-95D8-0ECE21C02B2C}" destId="{E6232680-DB6B-479B-82A1-47B966E865A9}" srcOrd="6"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56BDFE4-2427-4BEF-B979-4695C0050240}"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US"/>
        </a:p>
      </dgm:t>
    </dgm:pt>
    <dgm:pt modelId="{1FB671FF-1A00-4B72-8DC9-B3939A19B1CA}">
      <dgm:prSet phldrT="[Text]"/>
      <dgm:spPr/>
      <dgm:t>
        <a:bodyPr/>
        <a:lstStyle/>
        <a:p>
          <a:r>
            <a:rPr lang="en-US" dirty="0"/>
            <a:t>Forensic Analysis</a:t>
          </a:r>
        </a:p>
      </dgm:t>
    </dgm:pt>
    <dgm:pt modelId="{57408D2E-C1CA-46ED-AE87-71B288FEE277}" type="parTrans" cxnId="{3C99517E-EAF6-441A-9687-E9323945938E}">
      <dgm:prSet/>
      <dgm:spPr/>
      <dgm:t>
        <a:bodyPr/>
        <a:lstStyle/>
        <a:p>
          <a:endParaRPr lang="en-US"/>
        </a:p>
      </dgm:t>
    </dgm:pt>
    <dgm:pt modelId="{4023197E-0D06-40B0-A2FF-A1847C2E4262}" type="sibTrans" cxnId="{3C99517E-EAF6-441A-9687-E9323945938E}">
      <dgm:prSet/>
      <dgm:spPr/>
      <dgm:t>
        <a:bodyPr/>
        <a:lstStyle/>
        <a:p>
          <a:endParaRPr lang="en-US"/>
        </a:p>
      </dgm:t>
    </dgm:pt>
    <dgm:pt modelId="{8525511B-EE5B-425D-9BA0-4AF8966DFA88}">
      <dgm:prSet phldrT="[Text]"/>
      <dgm:spPr/>
      <dgm:t>
        <a:bodyPr/>
        <a:lstStyle/>
        <a:p>
          <a:r>
            <a:rPr lang="en-US" dirty="0"/>
            <a:t>High Level Forensic Analysis</a:t>
          </a:r>
        </a:p>
      </dgm:t>
    </dgm:pt>
    <dgm:pt modelId="{75626B0D-3788-42CE-AD66-74E96863931B}" type="parTrans" cxnId="{BF11AB17-C9F3-4E9D-9C6D-618EE4BD32F8}">
      <dgm:prSet/>
      <dgm:spPr/>
      <dgm:t>
        <a:bodyPr/>
        <a:lstStyle/>
        <a:p>
          <a:endParaRPr lang="en-US"/>
        </a:p>
      </dgm:t>
    </dgm:pt>
    <dgm:pt modelId="{57ECE67F-DD7A-4ACC-BD05-8C15123407BC}" type="sibTrans" cxnId="{BF11AB17-C9F3-4E9D-9C6D-618EE4BD32F8}">
      <dgm:prSet/>
      <dgm:spPr/>
      <dgm:t>
        <a:bodyPr/>
        <a:lstStyle/>
        <a:p>
          <a:endParaRPr lang="en-US"/>
        </a:p>
      </dgm:t>
    </dgm:pt>
    <dgm:pt modelId="{7FBB7202-5AE2-48E9-8FF6-5D557F94E338}">
      <dgm:prSet phldrT="[Text]"/>
      <dgm:spPr/>
      <dgm:t>
        <a:bodyPr/>
        <a:lstStyle/>
        <a:p>
          <a:r>
            <a:rPr lang="en-US" dirty="0"/>
            <a:t>Legal </a:t>
          </a:r>
        </a:p>
        <a:p>
          <a:r>
            <a:rPr lang="en-US" dirty="0"/>
            <a:t>Perspective </a:t>
          </a:r>
        </a:p>
      </dgm:t>
    </dgm:pt>
    <dgm:pt modelId="{9C13B359-A625-425C-8F31-8099AD0077A2}" type="parTrans" cxnId="{1355AC56-AE09-49C2-89F9-E9F88428B798}">
      <dgm:prSet/>
      <dgm:spPr/>
      <dgm:t>
        <a:bodyPr/>
        <a:lstStyle/>
        <a:p>
          <a:endParaRPr lang="en-US"/>
        </a:p>
      </dgm:t>
    </dgm:pt>
    <dgm:pt modelId="{EBAC0DA4-9ECF-4E6D-94B3-8DB2BF2DCB8C}" type="sibTrans" cxnId="{1355AC56-AE09-49C2-89F9-E9F88428B798}">
      <dgm:prSet/>
      <dgm:spPr/>
      <dgm:t>
        <a:bodyPr/>
        <a:lstStyle/>
        <a:p>
          <a:endParaRPr lang="en-US"/>
        </a:p>
      </dgm:t>
    </dgm:pt>
    <dgm:pt modelId="{0D1A3521-67D3-4CAE-8355-3EC813268F2B}">
      <dgm:prSet phldrT="[Text]"/>
      <dgm:spPr>
        <a:solidFill>
          <a:srgbClr val="C00000"/>
        </a:solidFill>
      </dgm:spPr>
      <dgm:t>
        <a:bodyPr/>
        <a:lstStyle/>
        <a:p>
          <a:r>
            <a:rPr lang="en-US" dirty="0"/>
            <a:t>Technical Forensics</a:t>
          </a:r>
        </a:p>
      </dgm:t>
    </dgm:pt>
    <dgm:pt modelId="{0F16B1B9-D41D-4A4D-8D86-08F1FAF6E869}" type="parTrans" cxnId="{5498C29E-FD46-4C48-BABA-87BE4BE4B2F6}">
      <dgm:prSet/>
      <dgm:spPr/>
      <dgm:t>
        <a:bodyPr/>
        <a:lstStyle/>
        <a:p>
          <a:endParaRPr lang="en-US"/>
        </a:p>
      </dgm:t>
    </dgm:pt>
    <dgm:pt modelId="{F1F5F40E-6D41-49C1-A758-760329D52298}" type="sibTrans" cxnId="{5498C29E-FD46-4C48-BABA-87BE4BE4B2F6}">
      <dgm:prSet/>
      <dgm:spPr/>
      <dgm:t>
        <a:bodyPr/>
        <a:lstStyle/>
        <a:p>
          <a:endParaRPr lang="en-US"/>
        </a:p>
      </dgm:t>
    </dgm:pt>
    <dgm:pt modelId="{63EA2EE0-FF71-4FF2-B722-8B142A952EFE}" type="pres">
      <dgm:prSet presAssocID="{356BDFE4-2427-4BEF-B979-4695C0050240}" presName="Name0" presStyleCnt="0">
        <dgm:presLayoutVars>
          <dgm:chMax val="1"/>
          <dgm:chPref val="1"/>
          <dgm:dir/>
          <dgm:animOne val="branch"/>
          <dgm:animLvl val="lvl"/>
        </dgm:presLayoutVars>
      </dgm:prSet>
      <dgm:spPr/>
    </dgm:pt>
    <dgm:pt modelId="{CFB14466-127E-4F10-82C5-32DF127ADF65}" type="pres">
      <dgm:prSet presAssocID="{1FB671FF-1A00-4B72-8DC9-B3939A19B1CA}" presName="singleCycle" presStyleCnt="0"/>
      <dgm:spPr/>
    </dgm:pt>
    <dgm:pt modelId="{E9F7FED7-F835-4353-A1EC-0872A6F2FD64}" type="pres">
      <dgm:prSet presAssocID="{1FB671FF-1A00-4B72-8DC9-B3939A19B1CA}" presName="singleCenter" presStyleLbl="node1" presStyleIdx="0" presStyleCnt="4" custLinFactNeighborX="-1753" custLinFactNeighborY="-8015">
        <dgm:presLayoutVars>
          <dgm:chMax val="7"/>
          <dgm:chPref val="7"/>
        </dgm:presLayoutVars>
      </dgm:prSet>
      <dgm:spPr/>
    </dgm:pt>
    <dgm:pt modelId="{C214745D-754E-4F66-9391-3AD830AB96C9}" type="pres">
      <dgm:prSet presAssocID="{75626B0D-3788-42CE-AD66-74E96863931B}" presName="Name56" presStyleLbl="parChTrans1D2" presStyleIdx="0" presStyleCnt="3"/>
      <dgm:spPr/>
    </dgm:pt>
    <dgm:pt modelId="{D3FDCF32-008C-4FE0-A1EB-D41D8D981EB1}" type="pres">
      <dgm:prSet presAssocID="{8525511B-EE5B-425D-9BA0-4AF8966DFA88}" presName="text0" presStyleLbl="node1" presStyleIdx="1" presStyleCnt="4" custScaleX="260409">
        <dgm:presLayoutVars>
          <dgm:bulletEnabled val="1"/>
        </dgm:presLayoutVars>
      </dgm:prSet>
      <dgm:spPr/>
    </dgm:pt>
    <dgm:pt modelId="{1FEFAFCB-E8C3-4F44-B682-87EEC0BD28DB}" type="pres">
      <dgm:prSet presAssocID="{9C13B359-A625-425C-8F31-8099AD0077A2}" presName="Name56" presStyleLbl="parChTrans1D2" presStyleIdx="1" presStyleCnt="3"/>
      <dgm:spPr/>
    </dgm:pt>
    <dgm:pt modelId="{8D00104C-6AF7-4380-B30E-157D135E34CD}" type="pres">
      <dgm:prSet presAssocID="{7FBB7202-5AE2-48E9-8FF6-5D557F94E338}" presName="text0" presStyleLbl="node1" presStyleIdx="2" presStyleCnt="4" custScaleX="223684">
        <dgm:presLayoutVars>
          <dgm:bulletEnabled val="1"/>
        </dgm:presLayoutVars>
      </dgm:prSet>
      <dgm:spPr/>
    </dgm:pt>
    <dgm:pt modelId="{693CDF0E-B625-471C-A424-9548A4755DAC}" type="pres">
      <dgm:prSet presAssocID="{0F16B1B9-D41D-4A4D-8D86-08F1FAF6E869}" presName="Name56" presStyleLbl="parChTrans1D2" presStyleIdx="2" presStyleCnt="3"/>
      <dgm:spPr/>
    </dgm:pt>
    <dgm:pt modelId="{D859456F-00EE-441B-BEC0-CBBE956F7FAC}" type="pres">
      <dgm:prSet presAssocID="{0D1A3521-67D3-4CAE-8355-3EC813268F2B}" presName="text0" presStyleLbl="node1" presStyleIdx="3" presStyleCnt="4" custScaleX="259085">
        <dgm:presLayoutVars>
          <dgm:bulletEnabled val="1"/>
        </dgm:presLayoutVars>
      </dgm:prSet>
      <dgm:spPr/>
    </dgm:pt>
  </dgm:ptLst>
  <dgm:cxnLst>
    <dgm:cxn modelId="{BF11AB17-C9F3-4E9D-9C6D-618EE4BD32F8}" srcId="{1FB671FF-1A00-4B72-8DC9-B3939A19B1CA}" destId="{8525511B-EE5B-425D-9BA0-4AF8966DFA88}" srcOrd="0" destOrd="0" parTransId="{75626B0D-3788-42CE-AD66-74E96863931B}" sibTransId="{57ECE67F-DD7A-4ACC-BD05-8C15123407BC}"/>
    <dgm:cxn modelId="{2296931E-119A-4C72-A045-F605E415E582}" type="presOf" srcId="{1FB671FF-1A00-4B72-8DC9-B3939A19B1CA}" destId="{E9F7FED7-F835-4353-A1EC-0872A6F2FD64}" srcOrd="0" destOrd="0" presId="urn:microsoft.com/office/officeart/2008/layout/RadialCluster"/>
    <dgm:cxn modelId="{0A348F24-1DE3-4C6D-A1F1-4009FF6C49ED}" type="presOf" srcId="{0F16B1B9-D41D-4A4D-8D86-08F1FAF6E869}" destId="{693CDF0E-B625-471C-A424-9548A4755DAC}" srcOrd="0" destOrd="0" presId="urn:microsoft.com/office/officeart/2008/layout/RadialCluster"/>
    <dgm:cxn modelId="{DE204D41-F017-4AF8-B170-768F81595A34}" type="presOf" srcId="{356BDFE4-2427-4BEF-B979-4695C0050240}" destId="{63EA2EE0-FF71-4FF2-B722-8B142A952EFE}" srcOrd="0" destOrd="0" presId="urn:microsoft.com/office/officeart/2008/layout/RadialCluster"/>
    <dgm:cxn modelId="{1355AC56-AE09-49C2-89F9-E9F88428B798}" srcId="{1FB671FF-1A00-4B72-8DC9-B3939A19B1CA}" destId="{7FBB7202-5AE2-48E9-8FF6-5D557F94E338}" srcOrd="1" destOrd="0" parTransId="{9C13B359-A625-425C-8F31-8099AD0077A2}" sibTransId="{EBAC0DA4-9ECF-4E6D-94B3-8DB2BF2DCB8C}"/>
    <dgm:cxn modelId="{3C99517E-EAF6-441A-9687-E9323945938E}" srcId="{356BDFE4-2427-4BEF-B979-4695C0050240}" destId="{1FB671FF-1A00-4B72-8DC9-B3939A19B1CA}" srcOrd="0" destOrd="0" parTransId="{57408D2E-C1CA-46ED-AE87-71B288FEE277}" sibTransId="{4023197E-0D06-40B0-A2FF-A1847C2E4262}"/>
    <dgm:cxn modelId="{B3E89683-A1C5-45FC-8E72-E5BB5DC37073}" type="presOf" srcId="{7FBB7202-5AE2-48E9-8FF6-5D557F94E338}" destId="{8D00104C-6AF7-4380-B30E-157D135E34CD}" srcOrd="0" destOrd="0" presId="urn:microsoft.com/office/officeart/2008/layout/RadialCluster"/>
    <dgm:cxn modelId="{FF3CE68B-CF23-4127-8908-C258C29BE302}" type="presOf" srcId="{8525511B-EE5B-425D-9BA0-4AF8966DFA88}" destId="{D3FDCF32-008C-4FE0-A1EB-D41D8D981EB1}" srcOrd="0" destOrd="0" presId="urn:microsoft.com/office/officeart/2008/layout/RadialCluster"/>
    <dgm:cxn modelId="{5498C29E-FD46-4C48-BABA-87BE4BE4B2F6}" srcId="{1FB671FF-1A00-4B72-8DC9-B3939A19B1CA}" destId="{0D1A3521-67D3-4CAE-8355-3EC813268F2B}" srcOrd="2" destOrd="0" parTransId="{0F16B1B9-D41D-4A4D-8D86-08F1FAF6E869}" sibTransId="{F1F5F40E-6D41-49C1-A758-760329D52298}"/>
    <dgm:cxn modelId="{C3D868B1-5D58-4B08-8EC2-0112435D85F1}" type="presOf" srcId="{0D1A3521-67D3-4CAE-8355-3EC813268F2B}" destId="{D859456F-00EE-441B-BEC0-CBBE956F7FAC}" srcOrd="0" destOrd="0" presId="urn:microsoft.com/office/officeart/2008/layout/RadialCluster"/>
    <dgm:cxn modelId="{80D3E6D5-B588-458B-B411-861464789AD1}" type="presOf" srcId="{75626B0D-3788-42CE-AD66-74E96863931B}" destId="{C214745D-754E-4F66-9391-3AD830AB96C9}" srcOrd="0" destOrd="0" presId="urn:microsoft.com/office/officeart/2008/layout/RadialCluster"/>
    <dgm:cxn modelId="{6DCCD1D6-119E-40E9-B625-F22E77A5D309}" type="presOf" srcId="{9C13B359-A625-425C-8F31-8099AD0077A2}" destId="{1FEFAFCB-E8C3-4F44-B682-87EEC0BD28DB}" srcOrd="0" destOrd="0" presId="urn:microsoft.com/office/officeart/2008/layout/RadialCluster"/>
    <dgm:cxn modelId="{BF92A35A-92E1-412C-884A-0B336BA3AA8F}" type="presParOf" srcId="{63EA2EE0-FF71-4FF2-B722-8B142A952EFE}" destId="{CFB14466-127E-4F10-82C5-32DF127ADF65}" srcOrd="0" destOrd="0" presId="urn:microsoft.com/office/officeart/2008/layout/RadialCluster"/>
    <dgm:cxn modelId="{798AEE88-3C60-4351-8922-FC14EC2F58F5}" type="presParOf" srcId="{CFB14466-127E-4F10-82C5-32DF127ADF65}" destId="{E9F7FED7-F835-4353-A1EC-0872A6F2FD64}" srcOrd="0" destOrd="0" presId="urn:microsoft.com/office/officeart/2008/layout/RadialCluster"/>
    <dgm:cxn modelId="{31625BF2-C8BC-45CC-AE2E-1B856E68A881}" type="presParOf" srcId="{CFB14466-127E-4F10-82C5-32DF127ADF65}" destId="{C214745D-754E-4F66-9391-3AD830AB96C9}" srcOrd="1" destOrd="0" presId="urn:microsoft.com/office/officeart/2008/layout/RadialCluster"/>
    <dgm:cxn modelId="{AC865CF5-DACC-44ED-A1D6-32C0AF9E7E11}" type="presParOf" srcId="{CFB14466-127E-4F10-82C5-32DF127ADF65}" destId="{D3FDCF32-008C-4FE0-A1EB-D41D8D981EB1}" srcOrd="2" destOrd="0" presId="urn:microsoft.com/office/officeart/2008/layout/RadialCluster"/>
    <dgm:cxn modelId="{5D308247-19A0-4245-843B-870CFE4EBB41}" type="presParOf" srcId="{CFB14466-127E-4F10-82C5-32DF127ADF65}" destId="{1FEFAFCB-E8C3-4F44-B682-87EEC0BD28DB}" srcOrd="3" destOrd="0" presId="urn:microsoft.com/office/officeart/2008/layout/RadialCluster"/>
    <dgm:cxn modelId="{3AAD5E27-7FF2-403A-942C-50B36F70FBD2}" type="presParOf" srcId="{CFB14466-127E-4F10-82C5-32DF127ADF65}" destId="{8D00104C-6AF7-4380-B30E-157D135E34CD}" srcOrd="4" destOrd="0" presId="urn:microsoft.com/office/officeart/2008/layout/RadialCluster"/>
    <dgm:cxn modelId="{2BBF9F90-9DB2-4705-9D5A-3281747038D4}" type="presParOf" srcId="{CFB14466-127E-4F10-82C5-32DF127ADF65}" destId="{693CDF0E-B625-471C-A424-9548A4755DAC}" srcOrd="5" destOrd="0" presId="urn:microsoft.com/office/officeart/2008/layout/RadialCluster"/>
    <dgm:cxn modelId="{1BB5F480-24A7-40F8-AD7E-F4D91290E4E1}" type="presParOf" srcId="{CFB14466-127E-4F10-82C5-32DF127ADF65}" destId="{D859456F-00EE-441B-BEC0-CBBE956F7FAC}"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56BDFE4-2427-4BEF-B979-4695C0050240}"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US"/>
        </a:p>
      </dgm:t>
    </dgm:pt>
    <dgm:pt modelId="{1FB671FF-1A00-4B72-8DC9-B3939A19B1CA}">
      <dgm:prSet phldrT="[Text]"/>
      <dgm:spPr/>
      <dgm:t>
        <a:bodyPr/>
        <a:lstStyle/>
        <a:p>
          <a:r>
            <a:rPr lang="en-US" dirty="0"/>
            <a:t>Forensic Analysis</a:t>
          </a:r>
        </a:p>
      </dgm:t>
    </dgm:pt>
    <dgm:pt modelId="{57408D2E-C1CA-46ED-AE87-71B288FEE277}" type="parTrans" cxnId="{3C99517E-EAF6-441A-9687-E9323945938E}">
      <dgm:prSet/>
      <dgm:spPr/>
      <dgm:t>
        <a:bodyPr/>
        <a:lstStyle/>
        <a:p>
          <a:endParaRPr lang="en-US"/>
        </a:p>
      </dgm:t>
    </dgm:pt>
    <dgm:pt modelId="{4023197E-0D06-40B0-A2FF-A1847C2E4262}" type="sibTrans" cxnId="{3C99517E-EAF6-441A-9687-E9323945938E}">
      <dgm:prSet/>
      <dgm:spPr/>
      <dgm:t>
        <a:bodyPr/>
        <a:lstStyle/>
        <a:p>
          <a:endParaRPr lang="en-US"/>
        </a:p>
      </dgm:t>
    </dgm:pt>
    <dgm:pt modelId="{8525511B-EE5B-425D-9BA0-4AF8966DFA88}">
      <dgm:prSet phldrT="[Text]"/>
      <dgm:spPr/>
      <dgm:t>
        <a:bodyPr/>
        <a:lstStyle/>
        <a:p>
          <a:r>
            <a:rPr lang="en-US" dirty="0"/>
            <a:t>High Level Forensic Analysis</a:t>
          </a:r>
        </a:p>
      </dgm:t>
    </dgm:pt>
    <dgm:pt modelId="{75626B0D-3788-42CE-AD66-74E96863931B}" type="parTrans" cxnId="{BF11AB17-C9F3-4E9D-9C6D-618EE4BD32F8}">
      <dgm:prSet/>
      <dgm:spPr/>
      <dgm:t>
        <a:bodyPr/>
        <a:lstStyle/>
        <a:p>
          <a:endParaRPr lang="en-US"/>
        </a:p>
      </dgm:t>
    </dgm:pt>
    <dgm:pt modelId="{57ECE67F-DD7A-4ACC-BD05-8C15123407BC}" type="sibTrans" cxnId="{BF11AB17-C9F3-4E9D-9C6D-618EE4BD32F8}">
      <dgm:prSet/>
      <dgm:spPr/>
      <dgm:t>
        <a:bodyPr/>
        <a:lstStyle/>
        <a:p>
          <a:endParaRPr lang="en-US"/>
        </a:p>
      </dgm:t>
    </dgm:pt>
    <dgm:pt modelId="{7FBB7202-5AE2-48E9-8FF6-5D557F94E338}">
      <dgm:prSet phldrT="[Text]"/>
      <dgm:spPr>
        <a:solidFill>
          <a:srgbClr val="C00000"/>
        </a:solidFill>
      </dgm:spPr>
      <dgm:t>
        <a:bodyPr/>
        <a:lstStyle/>
        <a:p>
          <a:r>
            <a:rPr lang="en-US" dirty="0"/>
            <a:t>Legal </a:t>
          </a:r>
        </a:p>
        <a:p>
          <a:r>
            <a:rPr lang="en-US" dirty="0"/>
            <a:t>Perspective </a:t>
          </a:r>
        </a:p>
      </dgm:t>
    </dgm:pt>
    <dgm:pt modelId="{9C13B359-A625-425C-8F31-8099AD0077A2}" type="parTrans" cxnId="{1355AC56-AE09-49C2-89F9-E9F88428B798}">
      <dgm:prSet/>
      <dgm:spPr/>
      <dgm:t>
        <a:bodyPr/>
        <a:lstStyle/>
        <a:p>
          <a:endParaRPr lang="en-US"/>
        </a:p>
      </dgm:t>
    </dgm:pt>
    <dgm:pt modelId="{EBAC0DA4-9ECF-4E6D-94B3-8DB2BF2DCB8C}" type="sibTrans" cxnId="{1355AC56-AE09-49C2-89F9-E9F88428B798}">
      <dgm:prSet/>
      <dgm:spPr/>
      <dgm:t>
        <a:bodyPr/>
        <a:lstStyle/>
        <a:p>
          <a:endParaRPr lang="en-US"/>
        </a:p>
      </dgm:t>
    </dgm:pt>
    <dgm:pt modelId="{0D1A3521-67D3-4CAE-8355-3EC813268F2B}">
      <dgm:prSet phldrT="[Text]"/>
      <dgm:spPr/>
      <dgm:t>
        <a:bodyPr/>
        <a:lstStyle/>
        <a:p>
          <a:r>
            <a:rPr lang="en-US" dirty="0"/>
            <a:t>Technical Forensics</a:t>
          </a:r>
        </a:p>
      </dgm:t>
    </dgm:pt>
    <dgm:pt modelId="{0F16B1B9-D41D-4A4D-8D86-08F1FAF6E869}" type="parTrans" cxnId="{5498C29E-FD46-4C48-BABA-87BE4BE4B2F6}">
      <dgm:prSet/>
      <dgm:spPr/>
      <dgm:t>
        <a:bodyPr/>
        <a:lstStyle/>
        <a:p>
          <a:endParaRPr lang="en-US"/>
        </a:p>
      </dgm:t>
    </dgm:pt>
    <dgm:pt modelId="{F1F5F40E-6D41-49C1-A758-760329D52298}" type="sibTrans" cxnId="{5498C29E-FD46-4C48-BABA-87BE4BE4B2F6}">
      <dgm:prSet/>
      <dgm:spPr/>
      <dgm:t>
        <a:bodyPr/>
        <a:lstStyle/>
        <a:p>
          <a:endParaRPr lang="en-US"/>
        </a:p>
      </dgm:t>
    </dgm:pt>
    <dgm:pt modelId="{63EA2EE0-FF71-4FF2-B722-8B142A952EFE}" type="pres">
      <dgm:prSet presAssocID="{356BDFE4-2427-4BEF-B979-4695C0050240}" presName="Name0" presStyleCnt="0">
        <dgm:presLayoutVars>
          <dgm:chMax val="1"/>
          <dgm:chPref val="1"/>
          <dgm:dir/>
          <dgm:animOne val="branch"/>
          <dgm:animLvl val="lvl"/>
        </dgm:presLayoutVars>
      </dgm:prSet>
      <dgm:spPr/>
    </dgm:pt>
    <dgm:pt modelId="{CFB14466-127E-4F10-82C5-32DF127ADF65}" type="pres">
      <dgm:prSet presAssocID="{1FB671FF-1A00-4B72-8DC9-B3939A19B1CA}" presName="singleCycle" presStyleCnt="0"/>
      <dgm:spPr/>
    </dgm:pt>
    <dgm:pt modelId="{E9F7FED7-F835-4353-A1EC-0872A6F2FD64}" type="pres">
      <dgm:prSet presAssocID="{1FB671FF-1A00-4B72-8DC9-B3939A19B1CA}" presName="singleCenter" presStyleLbl="node1" presStyleIdx="0" presStyleCnt="4" custLinFactNeighborX="-1753" custLinFactNeighborY="-8015">
        <dgm:presLayoutVars>
          <dgm:chMax val="7"/>
          <dgm:chPref val="7"/>
        </dgm:presLayoutVars>
      </dgm:prSet>
      <dgm:spPr/>
    </dgm:pt>
    <dgm:pt modelId="{C214745D-754E-4F66-9391-3AD830AB96C9}" type="pres">
      <dgm:prSet presAssocID="{75626B0D-3788-42CE-AD66-74E96863931B}" presName="Name56" presStyleLbl="parChTrans1D2" presStyleIdx="0" presStyleCnt="3"/>
      <dgm:spPr/>
    </dgm:pt>
    <dgm:pt modelId="{D3FDCF32-008C-4FE0-A1EB-D41D8D981EB1}" type="pres">
      <dgm:prSet presAssocID="{8525511B-EE5B-425D-9BA0-4AF8966DFA88}" presName="text0" presStyleLbl="node1" presStyleIdx="1" presStyleCnt="4" custScaleX="260409">
        <dgm:presLayoutVars>
          <dgm:bulletEnabled val="1"/>
        </dgm:presLayoutVars>
      </dgm:prSet>
      <dgm:spPr/>
    </dgm:pt>
    <dgm:pt modelId="{1FEFAFCB-E8C3-4F44-B682-87EEC0BD28DB}" type="pres">
      <dgm:prSet presAssocID="{9C13B359-A625-425C-8F31-8099AD0077A2}" presName="Name56" presStyleLbl="parChTrans1D2" presStyleIdx="1" presStyleCnt="3"/>
      <dgm:spPr/>
    </dgm:pt>
    <dgm:pt modelId="{8D00104C-6AF7-4380-B30E-157D135E34CD}" type="pres">
      <dgm:prSet presAssocID="{7FBB7202-5AE2-48E9-8FF6-5D557F94E338}" presName="text0" presStyleLbl="node1" presStyleIdx="2" presStyleCnt="4" custScaleX="223684">
        <dgm:presLayoutVars>
          <dgm:bulletEnabled val="1"/>
        </dgm:presLayoutVars>
      </dgm:prSet>
      <dgm:spPr/>
    </dgm:pt>
    <dgm:pt modelId="{693CDF0E-B625-471C-A424-9548A4755DAC}" type="pres">
      <dgm:prSet presAssocID="{0F16B1B9-D41D-4A4D-8D86-08F1FAF6E869}" presName="Name56" presStyleLbl="parChTrans1D2" presStyleIdx="2" presStyleCnt="3"/>
      <dgm:spPr/>
    </dgm:pt>
    <dgm:pt modelId="{D859456F-00EE-441B-BEC0-CBBE956F7FAC}" type="pres">
      <dgm:prSet presAssocID="{0D1A3521-67D3-4CAE-8355-3EC813268F2B}" presName="text0" presStyleLbl="node1" presStyleIdx="3" presStyleCnt="4" custScaleX="259085">
        <dgm:presLayoutVars>
          <dgm:bulletEnabled val="1"/>
        </dgm:presLayoutVars>
      </dgm:prSet>
      <dgm:spPr/>
    </dgm:pt>
  </dgm:ptLst>
  <dgm:cxnLst>
    <dgm:cxn modelId="{BF11AB17-C9F3-4E9D-9C6D-618EE4BD32F8}" srcId="{1FB671FF-1A00-4B72-8DC9-B3939A19B1CA}" destId="{8525511B-EE5B-425D-9BA0-4AF8966DFA88}" srcOrd="0" destOrd="0" parTransId="{75626B0D-3788-42CE-AD66-74E96863931B}" sibTransId="{57ECE67F-DD7A-4ACC-BD05-8C15123407BC}"/>
    <dgm:cxn modelId="{2296931E-119A-4C72-A045-F605E415E582}" type="presOf" srcId="{1FB671FF-1A00-4B72-8DC9-B3939A19B1CA}" destId="{E9F7FED7-F835-4353-A1EC-0872A6F2FD64}" srcOrd="0" destOrd="0" presId="urn:microsoft.com/office/officeart/2008/layout/RadialCluster"/>
    <dgm:cxn modelId="{0A348F24-1DE3-4C6D-A1F1-4009FF6C49ED}" type="presOf" srcId="{0F16B1B9-D41D-4A4D-8D86-08F1FAF6E869}" destId="{693CDF0E-B625-471C-A424-9548A4755DAC}" srcOrd="0" destOrd="0" presId="urn:microsoft.com/office/officeart/2008/layout/RadialCluster"/>
    <dgm:cxn modelId="{DE204D41-F017-4AF8-B170-768F81595A34}" type="presOf" srcId="{356BDFE4-2427-4BEF-B979-4695C0050240}" destId="{63EA2EE0-FF71-4FF2-B722-8B142A952EFE}" srcOrd="0" destOrd="0" presId="urn:microsoft.com/office/officeart/2008/layout/RadialCluster"/>
    <dgm:cxn modelId="{1355AC56-AE09-49C2-89F9-E9F88428B798}" srcId="{1FB671FF-1A00-4B72-8DC9-B3939A19B1CA}" destId="{7FBB7202-5AE2-48E9-8FF6-5D557F94E338}" srcOrd="1" destOrd="0" parTransId="{9C13B359-A625-425C-8F31-8099AD0077A2}" sibTransId="{EBAC0DA4-9ECF-4E6D-94B3-8DB2BF2DCB8C}"/>
    <dgm:cxn modelId="{3C99517E-EAF6-441A-9687-E9323945938E}" srcId="{356BDFE4-2427-4BEF-B979-4695C0050240}" destId="{1FB671FF-1A00-4B72-8DC9-B3939A19B1CA}" srcOrd="0" destOrd="0" parTransId="{57408D2E-C1CA-46ED-AE87-71B288FEE277}" sibTransId="{4023197E-0D06-40B0-A2FF-A1847C2E4262}"/>
    <dgm:cxn modelId="{B3E89683-A1C5-45FC-8E72-E5BB5DC37073}" type="presOf" srcId="{7FBB7202-5AE2-48E9-8FF6-5D557F94E338}" destId="{8D00104C-6AF7-4380-B30E-157D135E34CD}" srcOrd="0" destOrd="0" presId="urn:microsoft.com/office/officeart/2008/layout/RadialCluster"/>
    <dgm:cxn modelId="{FF3CE68B-CF23-4127-8908-C258C29BE302}" type="presOf" srcId="{8525511B-EE5B-425D-9BA0-4AF8966DFA88}" destId="{D3FDCF32-008C-4FE0-A1EB-D41D8D981EB1}" srcOrd="0" destOrd="0" presId="urn:microsoft.com/office/officeart/2008/layout/RadialCluster"/>
    <dgm:cxn modelId="{5498C29E-FD46-4C48-BABA-87BE4BE4B2F6}" srcId="{1FB671FF-1A00-4B72-8DC9-B3939A19B1CA}" destId="{0D1A3521-67D3-4CAE-8355-3EC813268F2B}" srcOrd="2" destOrd="0" parTransId="{0F16B1B9-D41D-4A4D-8D86-08F1FAF6E869}" sibTransId="{F1F5F40E-6D41-49C1-A758-760329D52298}"/>
    <dgm:cxn modelId="{C3D868B1-5D58-4B08-8EC2-0112435D85F1}" type="presOf" srcId="{0D1A3521-67D3-4CAE-8355-3EC813268F2B}" destId="{D859456F-00EE-441B-BEC0-CBBE956F7FAC}" srcOrd="0" destOrd="0" presId="urn:microsoft.com/office/officeart/2008/layout/RadialCluster"/>
    <dgm:cxn modelId="{80D3E6D5-B588-458B-B411-861464789AD1}" type="presOf" srcId="{75626B0D-3788-42CE-AD66-74E96863931B}" destId="{C214745D-754E-4F66-9391-3AD830AB96C9}" srcOrd="0" destOrd="0" presId="urn:microsoft.com/office/officeart/2008/layout/RadialCluster"/>
    <dgm:cxn modelId="{6DCCD1D6-119E-40E9-B625-F22E77A5D309}" type="presOf" srcId="{9C13B359-A625-425C-8F31-8099AD0077A2}" destId="{1FEFAFCB-E8C3-4F44-B682-87EEC0BD28DB}" srcOrd="0" destOrd="0" presId="urn:microsoft.com/office/officeart/2008/layout/RadialCluster"/>
    <dgm:cxn modelId="{BF92A35A-92E1-412C-884A-0B336BA3AA8F}" type="presParOf" srcId="{63EA2EE0-FF71-4FF2-B722-8B142A952EFE}" destId="{CFB14466-127E-4F10-82C5-32DF127ADF65}" srcOrd="0" destOrd="0" presId="urn:microsoft.com/office/officeart/2008/layout/RadialCluster"/>
    <dgm:cxn modelId="{798AEE88-3C60-4351-8922-FC14EC2F58F5}" type="presParOf" srcId="{CFB14466-127E-4F10-82C5-32DF127ADF65}" destId="{E9F7FED7-F835-4353-A1EC-0872A6F2FD64}" srcOrd="0" destOrd="0" presId="urn:microsoft.com/office/officeart/2008/layout/RadialCluster"/>
    <dgm:cxn modelId="{31625BF2-C8BC-45CC-AE2E-1B856E68A881}" type="presParOf" srcId="{CFB14466-127E-4F10-82C5-32DF127ADF65}" destId="{C214745D-754E-4F66-9391-3AD830AB96C9}" srcOrd="1" destOrd="0" presId="urn:microsoft.com/office/officeart/2008/layout/RadialCluster"/>
    <dgm:cxn modelId="{AC865CF5-DACC-44ED-A1D6-32C0AF9E7E11}" type="presParOf" srcId="{CFB14466-127E-4F10-82C5-32DF127ADF65}" destId="{D3FDCF32-008C-4FE0-A1EB-D41D8D981EB1}" srcOrd="2" destOrd="0" presId="urn:microsoft.com/office/officeart/2008/layout/RadialCluster"/>
    <dgm:cxn modelId="{5D308247-19A0-4245-843B-870CFE4EBB41}" type="presParOf" srcId="{CFB14466-127E-4F10-82C5-32DF127ADF65}" destId="{1FEFAFCB-E8C3-4F44-B682-87EEC0BD28DB}" srcOrd="3" destOrd="0" presId="urn:microsoft.com/office/officeart/2008/layout/RadialCluster"/>
    <dgm:cxn modelId="{3AAD5E27-7FF2-403A-942C-50B36F70FBD2}" type="presParOf" srcId="{CFB14466-127E-4F10-82C5-32DF127ADF65}" destId="{8D00104C-6AF7-4380-B30E-157D135E34CD}" srcOrd="4" destOrd="0" presId="urn:microsoft.com/office/officeart/2008/layout/RadialCluster"/>
    <dgm:cxn modelId="{2BBF9F90-9DB2-4705-9D5A-3281747038D4}" type="presParOf" srcId="{CFB14466-127E-4F10-82C5-32DF127ADF65}" destId="{693CDF0E-B625-471C-A424-9548A4755DAC}" srcOrd="5" destOrd="0" presId="urn:microsoft.com/office/officeart/2008/layout/RadialCluster"/>
    <dgm:cxn modelId="{1BB5F480-24A7-40F8-AD7E-F4D91290E4E1}" type="presParOf" srcId="{CFB14466-127E-4F10-82C5-32DF127ADF65}" destId="{D859456F-00EE-441B-BEC0-CBBE956F7FAC}"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F7FED7-F835-4353-A1EC-0872A6F2FD64}">
      <dsp:nvSpPr>
        <dsp:cNvPr id="0" name=""/>
        <dsp:cNvSpPr/>
      </dsp:nvSpPr>
      <dsp:spPr>
        <a:xfrm>
          <a:off x="3343919" y="1909759"/>
          <a:ext cx="1463992" cy="146399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1200150">
            <a:lnSpc>
              <a:spcPct val="90000"/>
            </a:lnSpc>
            <a:spcBef>
              <a:spcPct val="0"/>
            </a:spcBef>
            <a:spcAft>
              <a:spcPct val="35000"/>
            </a:spcAft>
            <a:buNone/>
          </a:pPr>
          <a:r>
            <a:rPr lang="en-US" sz="2700" kern="1200" dirty="0"/>
            <a:t>Forensic Analysis</a:t>
          </a:r>
        </a:p>
      </dsp:txBody>
      <dsp:txXfrm>
        <a:off x="3415385" y="1981225"/>
        <a:ext cx="1321060" cy="1321060"/>
      </dsp:txXfrm>
    </dsp:sp>
    <dsp:sp modelId="{C214745D-754E-4F66-9391-3AD830AB96C9}">
      <dsp:nvSpPr>
        <dsp:cNvPr id="0" name=""/>
        <dsp:cNvSpPr/>
      </dsp:nvSpPr>
      <dsp:spPr>
        <a:xfrm rot="16343453">
          <a:off x="3786921" y="1576580"/>
          <a:ext cx="666937" cy="0"/>
        </a:xfrm>
        <a:custGeom>
          <a:avLst/>
          <a:gdLst/>
          <a:ahLst/>
          <a:cxnLst/>
          <a:rect l="0" t="0" r="0" b="0"/>
          <a:pathLst>
            <a:path>
              <a:moveTo>
                <a:pt x="0" y="0"/>
              </a:moveTo>
              <a:lnTo>
                <a:pt x="66693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FDCF32-008C-4FE0-A1EB-D41D8D981EB1}">
      <dsp:nvSpPr>
        <dsp:cNvPr id="0" name=""/>
        <dsp:cNvSpPr/>
      </dsp:nvSpPr>
      <dsp:spPr>
        <a:xfrm>
          <a:off x="2877635" y="262527"/>
          <a:ext cx="2554286" cy="980874"/>
        </a:xfrm>
        <a:prstGeom prst="roundRect">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040" tIns="66040" rIns="66040" bIns="66040" numCol="1" spcCol="1270" anchor="ctr" anchorCtr="0">
          <a:noAutofit/>
        </a:bodyPr>
        <a:lstStyle/>
        <a:p>
          <a:pPr marL="0" lvl="0" indent="0" algn="ctr" defTabSz="1155700">
            <a:lnSpc>
              <a:spcPct val="90000"/>
            </a:lnSpc>
            <a:spcBef>
              <a:spcPct val="0"/>
            </a:spcBef>
            <a:spcAft>
              <a:spcPct val="35000"/>
            </a:spcAft>
            <a:buNone/>
          </a:pPr>
          <a:r>
            <a:rPr lang="en-US" sz="2600" kern="1200" dirty="0"/>
            <a:t>High Level Forensic Analysis</a:t>
          </a:r>
        </a:p>
      </dsp:txBody>
      <dsp:txXfrm>
        <a:off x="2925517" y="310409"/>
        <a:ext cx="2458522" cy="885110"/>
      </dsp:txXfrm>
    </dsp:sp>
    <dsp:sp modelId="{1FEFAFCB-E8C3-4F44-B682-87EEC0BD28DB}">
      <dsp:nvSpPr>
        <dsp:cNvPr id="0" name=""/>
        <dsp:cNvSpPr/>
      </dsp:nvSpPr>
      <dsp:spPr>
        <a:xfrm rot="2173999">
          <a:off x="4732920" y="3407361"/>
          <a:ext cx="775574" cy="0"/>
        </a:xfrm>
        <a:custGeom>
          <a:avLst/>
          <a:gdLst/>
          <a:ahLst/>
          <a:cxnLst/>
          <a:rect l="0" t="0" r="0" b="0"/>
          <a:pathLst>
            <a:path>
              <a:moveTo>
                <a:pt x="0" y="0"/>
              </a:moveTo>
              <a:lnTo>
                <a:pt x="775574"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00104C-6AF7-4380-B30E-157D135E34CD}">
      <dsp:nvSpPr>
        <dsp:cNvPr id="0" name=""/>
        <dsp:cNvSpPr/>
      </dsp:nvSpPr>
      <dsp:spPr>
        <a:xfrm>
          <a:off x="5005754" y="3636572"/>
          <a:ext cx="2194060" cy="9808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marL="0" lvl="0" indent="0" algn="ctr" defTabSz="1022350">
            <a:lnSpc>
              <a:spcPct val="90000"/>
            </a:lnSpc>
            <a:spcBef>
              <a:spcPct val="0"/>
            </a:spcBef>
            <a:spcAft>
              <a:spcPct val="35000"/>
            </a:spcAft>
            <a:buNone/>
          </a:pPr>
          <a:r>
            <a:rPr lang="en-US" sz="2300" kern="1200" dirty="0"/>
            <a:t>Legal </a:t>
          </a:r>
        </a:p>
        <a:p>
          <a:pPr marL="0" lvl="0" indent="0" algn="ctr" defTabSz="1022350">
            <a:lnSpc>
              <a:spcPct val="90000"/>
            </a:lnSpc>
            <a:spcBef>
              <a:spcPct val="0"/>
            </a:spcBef>
            <a:spcAft>
              <a:spcPct val="35000"/>
            </a:spcAft>
            <a:buNone/>
          </a:pPr>
          <a:r>
            <a:rPr lang="en-US" sz="2300" kern="1200" dirty="0"/>
            <a:t>Perspective </a:t>
          </a:r>
        </a:p>
      </dsp:txBody>
      <dsp:txXfrm>
        <a:off x="5053636" y="3684454"/>
        <a:ext cx="2098296" cy="885110"/>
      </dsp:txXfrm>
    </dsp:sp>
    <dsp:sp modelId="{693CDF0E-B625-471C-A424-9548A4755DAC}">
      <dsp:nvSpPr>
        <dsp:cNvPr id="0" name=""/>
        <dsp:cNvSpPr/>
      </dsp:nvSpPr>
      <dsp:spPr>
        <a:xfrm rot="8491723">
          <a:off x="2751888" y="3429992"/>
          <a:ext cx="664113" cy="0"/>
        </a:xfrm>
        <a:custGeom>
          <a:avLst/>
          <a:gdLst/>
          <a:ahLst/>
          <a:cxnLst/>
          <a:rect l="0" t="0" r="0" b="0"/>
          <a:pathLst>
            <a:path>
              <a:moveTo>
                <a:pt x="0" y="0"/>
              </a:moveTo>
              <a:lnTo>
                <a:pt x="66411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59456F-00EE-441B-BEC0-CBBE956F7FAC}">
      <dsp:nvSpPr>
        <dsp:cNvPr id="0" name=""/>
        <dsp:cNvSpPr/>
      </dsp:nvSpPr>
      <dsp:spPr>
        <a:xfrm>
          <a:off x="936122" y="3636572"/>
          <a:ext cx="2541299" cy="9808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040" tIns="66040" rIns="66040" bIns="66040" numCol="1" spcCol="1270" anchor="ctr" anchorCtr="0">
          <a:noAutofit/>
        </a:bodyPr>
        <a:lstStyle/>
        <a:p>
          <a:pPr marL="0" lvl="0" indent="0" algn="ctr" defTabSz="1155700">
            <a:lnSpc>
              <a:spcPct val="90000"/>
            </a:lnSpc>
            <a:spcBef>
              <a:spcPct val="0"/>
            </a:spcBef>
            <a:spcAft>
              <a:spcPct val="35000"/>
            </a:spcAft>
            <a:buNone/>
          </a:pPr>
          <a:r>
            <a:rPr lang="en-US" sz="2600" kern="1200" dirty="0"/>
            <a:t>Technical Forensics</a:t>
          </a:r>
        </a:p>
      </dsp:txBody>
      <dsp:txXfrm>
        <a:off x="984004" y="3684454"/>
        <a:ext cx="2445535" cy="8851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BBD07F-E63F-49C7-BD9D-9D15F248E372}">
      <dsp:nvSpPr>
        <dsp:cNvPr id="0" name=""/>
        <dsp:cNvSpPr/>
      </dsp:nvSpPr>
      <dsp:spPr>
        <a:xfrm>
          <a:off x="1472226" y="1714659"/>
          <a:ext cx="1016360" cy="101636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Balance:</a:t>
          </a:r>
        </a:p>
      </dsp:txBody>
      <dsp:txXfrm>
        <a:off x="1621068" y="1863501"/>
        <a:ext cx="718676" cy="718676"/>
      </dsp:txXfrm>
    </dsp:sp>
    <dsp:sp modelId="{1F3035A0-2802-40B8-BB8C-0598A53BF083}">
      <dsp:nvSpPr>
        <dsp:cNvPr id="0" name=""/>
        <dsp:cNvSpPr/>
      </dsp:nvSpPr>
      <dsp:spPr>
        <a:xfrm rot="16200000">
          <a:off x="1872458" y="1344312"/>
          <a:ext cx="215896" cy="34556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1904843" y="1445809"/>
        <a:ext cx="151127" cy="207338"/>
      </dsp:txXfrm>
    </dsp:sp>
    <dsp:sp modelId="{48A54204-EBE5-4556-8895-95B5A4F89D11}">
      <dsp:nvSpPr>
        <dsp:cNvPr id="0" name=""/>
        <dsp:cNvSpPr/>
      </dsp:nvSpPr>
      <dsp:spPr>
        <a:xfrm>
          <a:off x="1345181" y="36856"/>
          <a:ext cx="1270450" cy="127045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Value</a:t>
          </a:r>
        </a:p>
      </dsp:txBody>
      <dsp:txXfrm>
        <a:off x="1531234" y="222909"/>
        <a:ext cx="898344" cy="898344"/>
      </dsp:txXfrm>
    </dsp:sp>
    <dsp:sp modelId="{37F266B4-FF06-4C55-96D2-5A96664B809D}">
      <dsp:nvSpPr>
        <dsp:cNvPr id="0" name=""/>
        <dsp:cNvSpPr/>
      </dsp:nvSpPr>
      <dsp:spPr>
        <a:xfrm rot="1800000">
          <a:off x="2483652" y="2402931"/>
          <a:ext cx="215896" cy="34556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2487991" y="2455851"/>
        <a:ext cx="151127" cy="207338"/>
      </dsp:txXfrm>
    </dsp:sp>
    <dsp:sp modelId="{D8B86DBD-5D2C-4D6C-9CAD-EA59B431C13F}">
      <dsp:nvSpPr>
        <dsp:cNvPr id="0" name=""/>
        <dsp:cNvSpPr/>
      </dsp:nvSpPr>
      <dsp:spPr>
        <a:xfrm>
          <a:off x="2688176" y="2362993"/>
          <a:ext cx="1270450" cy="127045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Effort</a:t>
          </a:r>
        </a:p>
      </dsp:txBody>
      <dsp:txXfrm>
        <a:off x="2874229" y="2549046"/>
        <a:ext cx="898344" cy="898344"/>
      </dsp:txXfrm>
    </dsp:sp>
    <dsp:sp modelId="{D1D2CBF8-CF4B-417D-85AB-911B22B2B32D}">
      <dsp:nvSpPr>
        <dsp:cNvPr id="0" name=""/>
        <dsp:cNvSpPr/>
      </dsp:nvSpPr>
      <dsp:spPr>
        <a:xfrm rot="9000000">
          <a:off x="1261264" y="2402931"/>
          <a:ext cx="215896" cy="34556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rot="10800000">
        <a:off x="1321694" y="2455851"/>
        <a:ext cx="151127" cy="207338"/>
      </dsp:txXfrm>
    </dsp:sp>
    <dsp:sp modelId="{E6232680-DB6B-479B-82A1-47B966E865A9}">
      <dsp:nvSpPr>
        <dsp:cNvPr id="0" name=""/>
        <dsp:cNvSpPr/>
      </dsp:nvSpPr>
      <dsp:spPr>
        <a:xfrm>
          <a:off x="2185" y="2362993"/>
          <a:ext cx="1270450" cy="127045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Volatility</a:t>
          </a:r>
        </a:p>
      </dsp:txBody>
      <dsp:txXfrm>
        <a:off x="188238" y="2549046"/>
        <a:ext cx="898344" cy="8983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BBD07F-E63F-49C7-BD9D-9D15F248E372}">
      <dsp:nvSpPr>
        <dsp:cNvPr id="0" name=""/>
        <dsp:cNvSpPr/>
      </dsp:nvSpPr>
      <dsp:spPr>
        <a:xfrm>
          <a:off x="1472226" y="1714659"/>
          <a:ext cx="1016360" cy="101636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Balance:</a:t>
          </a:r>
        </a:p>
      </dsp:txBody>
      <dsp:txXfrm>
        <a:off x="1621068" y="1863501"/>
        <a:ext cx="718676" cy="718676"/>
      </dsp:txXfrm>
    </dsp:sp>
    <dsp:sp modelId="{1F3035A0-2802-40B8-BB8C-0598A53BF083}">
      <dsp:nvSpPr>
        <dsp:cNvPr id="0" name=""/>
        <dsp:cNvSpPr/>
      </dsp:nvSpPr>
      <dsp:spPr>
        <a:xfrm rot="16200000">
          <a:off x="1872458" y="1344312"/>
          <a:ext cx="215896" cy="34556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1904843" y="1445809"/>
        <a:ext cx="151127" cy="207338"/>
      </dsp:txXfrm>
    </dsp:sp>
    <dsp:sp modelId="{48A54204-EBE5-4556-8895-95B5A4F89D11}">
      <dsp:nvSpPr>
        <dsp:cNvPr id="0" name=""/>
        <dsp:cNvSpPr/>
      </dsp:nvSpPr>
      <dsp:spPr>
        <a:xfrm>
          <a:off x="1345181" y="36856"/>
          <a:ext cx="1270450" cy="127045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Value</a:t>
          </a:r>
        </a:p>
      </dsp:txBody>
      <dsp:txXfrm>
        <a:off x="1531234" y="222909"/>
        <a:ext cx="898344" cy="898344"/>
      </dsp:txXfrm>
    </dsp:sp>
    <dsp:sp modelId="{37F266B4-FF06-4C55-96D2-5A96664B809D}">
      <dsp:nvSpPr>
        <dsp:cNvPr id="0" name=""/>
        <dsp:cNvSpPr/>
      </dsp:nvSpPr>
      <dsp:spPr>
        <a:xfrm rot="1800000">
          <a:off x="2483652" y="2402931"/>
          <a:ext cx="215896" cy="34556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2487991" y="2455851"/>
        <a:ext cx="151127" cy="207338"/>
      </dsp:txXfrm>
    </dsp:sp>
    <dsp:sp modelId="{D8B86DBD-5D2C-4D6C-9CAD-EA59B431C13F}">
      <dsp:nvSpPr>
        <dsp:cNvPr id="0" name=""/>
        <dsp:cNvSpPr/>
      </dsp:nvSpPr>
      <dsp:spPr>
        <a:xfrm>
          <a:off x="2688176" y="2362993"/>
          <a:ext cx="1270450" cy="127045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Effort</a:t>
          </a:r>
        </a:p>
      </dsp:txBody>
      <dsp:txXfrm>
        <a:off x="2874229" y="2549046"/>
        <a:ext cx="898344" cy="898344"/>
      </dsp:txXfrm>
    </dsp:sp>
    <dsp:sp modelId="{D1D2CBF8-CF4B-417D-85AB-911B22B2B32D}">
      <dsp:nvSpPr>
        <dsp:cNvPr id="0" name=""/>
        <dsp:cNvSpPr/>
      </dsp:nvSpPr>
      <dsp:spPr>
        <a:xfrm rot="9000000">
          <a:off x="1261264" y="2402931"/>
          <a:ext cx="215896" cy="34556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rot="10800000">
        <a:off x="1321694" y="2455851"/>
        <a:ext cx="151127" cy="207338"/>
      </dsp:txXfrm>
    </dsp:sp>
    <dsp:sp modelId="{E6232680-DB6B-479B-82A1-47B966E865A9}">
      <dsp:nvSpPr>
        <dsp:cNvPr id="0" name=""/>
        <dsp:cNvSpPr/>
      </dsp:nvSpPr>
      <dsp:spPr>
        <a:xfrm>
          <a:off x="2185" y="2362993"/>
          <a:ext cx="1270450" cy="127045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Volatility</a:t>
          </a:r>
        </a:p>
      </dsp:txBody>
      <dsp:txXfrm>
        <a:off x="188238" y="2549046"/>
        <a:ext cx="898344" cy="8983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F7FED7-F835-4353-A1EC-0872A6F2FD64}">
      <dsp:nvSpPr>
        <dsp:cNvPr id="0" name=""/>
        <dsp:cNvSpPr/>
      </dsp:nvSpPr>
      <dsp:spPr>
        <a:xfrm>
          <a:off x="3343919" y="1909759"/>
          <a:ext cx="1463992" cy="146399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1200150">
            <a:lnSpc>
              <a:spcPct val="90000"/>
            </a:lnSpc>
            <a:spcBef>
              <a:spcPct val="0"/>
            </a:spcBef>
            <a:spcAft>
              <a:spcPct val="35000"/>
            </a:spcAft>
            <a:buNone/>
          </a:pPr>
          <a:r>
            <a:rPr lang="en-US" sz="2700" kern="1200" dirty="0"/>
            <a:t>Forensic Analysis</a:t>
          </a:r>
        </a:p>
      </dsp:txBody>
      <dsp:txXfrm>
        <a:off x="3415385" y="1981225"/>
        <a:ext cx="1321060" cy="1321060"/>
      </dsp:txXfrm>
    </dsp:sp>
    <dsp:sp modelId="{C214745D-754E-4F66-9391-3AD830AB96C9}">
      <dsp:nvSpPr>
        <dsp:cNvPr id="0" name=""/>
        <dsp:cNvSpPr/>
      </dsp:nvSpPr>
      <dsp:spPr>
        <a:xfrm rot="16343453">
          <a:off x="3786921" y="1576580"/>
          <a:ext cx="666937" cy="0"/>
        </a:xfrm>
        <a:custGeom>
          <a:avLst/>
          <a:gdLst/>
          <a:ahLst/>
          <a:cxnLst/>
          <a:rect l="0" t="0" r="0" b="0"/>
          <a:pathLst>
            <a:path>
              <a:moveTo>
                <a:pt x="0" y="0"/>
              </a:moveTo>
              <a:lnTo>
                <a:pt x="66693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FDCF32-008C-4FE0-A1EB-D41D8D981EB1}">
      <dsp:nvSpPr>
        <dsp:cNvPr id="0" name=""/>
        <dsp:cNvSpPr/>
      </dsp:nvSpPr>
      <dsp:spPr>
        <a:xfrm>
          <a:off x="2877635" y="262527"/>
          <a:ext cx="2554286" cy="9808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040" tIns="66040" rIns="66040" bIns="66040" numCol="1" spcCol="1270" anchor="ctr" anchorCtr="0">
          <a:noAutofit/>
        </a:bodyPr>
        <a:lstStyle/>
        <a:p>
          <a:pPr marL="0" lvl="0" indent="0" algn="ctr" defTabSz="1155700">
            <a:lnSpc>
              <a:spcPct val="90000"/>
            </a:lnSpc>
            <a:spcBef>
              <a:spcPct val="0"/>
            </a:spcBef>
            <a:spcAft>
              <a:spcPct val="35000"/>
            </a:spcAft>
            <a:buNone/>
          </a:pPr>
          <a:r>
            <a:rPr lang="en-US" sz="2600" kern="1200" dirty="0"/>
            <a:t>High Level Forensic Analysis</a:t>
          </a:r>
        </a:p>
      </dsp:txBody>
      <dsp:txXfrm>
        <a:off x="2925517" y="310409"/>
        <a:ext cx="2458522" cy="885110"/>
      </dsp:txXfrm>
    </dsp:sp>
    <dsp:sp modelId="{1FEFAFCB-E8C3-4F44-B682-87EEC0BD28DB}">
      <dsp:nvSpPr>
        <dsp:cNvPr id="0" name=""/>
        <dsp:cNvSpPr/>
      </dsp:nvSpPr>
      <dsp:spPr>
        <a:xfrm rot="2173999">
          <a:off x="4732920" y="3407361"/>
          <a:ext cx="775574" cy="0"/>
        </a:xfrm>
        <a:custGeom>
          <a:avLst/>
          <a:gdLst/>
          <a:ahLst/>
          <a:cxnLst/>
          <a:rect l="0" t="0" r="0" b="0"/>
          <a:pathLst>
            <a:path>
              <a:moveTo>
                <a:pt x="0" y="0"/>
              </a:moveTo>
              <a:lnTo>
                <a:pt x="775574"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00104C-6AF7-4380-B30E-157D135E34CD}">
      <dsp:nvSpPr>
        <dsp:cNvPr id="0" name=""/>
        <dsp:cNvSpPr/>
      </dsp:nvSpPr>
      <dsp:spPr>
        <a:xfrm>
          <a:off x="5005754" y="3636572"/>
          <a:ext cx="2194060" cy="9808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marL="0" lvl="0" indent="0" algn="ctr" defTabSz="1022350">
            <a:lnSpc>
              <a:spcPct val="90000"/>
            </a:lnSpc>
            <a:spcBef>
              <a:spcPct val="0"/>
            </a:spcBef>
            <a:spcAft>
              <a:spcPct val="35000"/>
            </a:spcAft>
            <a:buNone/>
          </a:pPr>
          <a:r>
            <a:rPr lang="en-US" sz="2300" kern="1200" dirty="0"/>
            <a:t>Legal </a:t>
          </a:r>
        </a:p>
        <a:p>
          <a:pPr marL="0" lvl="0" indent="0" algn="ctr" defTabSz="1022350">
            <a:lnSpc>
              <a:spcPct val="90000"/>
            </a:lnSpc>
            <a:spcBef>
              <a:spcPct val="0"/>
            </a:spcBef>
            <a:spcAft>
              <a:spcPct val="35000"/>
            </a:spcAft>
            <a:buNone/>
          </a:pPr>
          <a:r>
            <a:rPr lang="en-US" sz="2300" kern="1200" dirty="0"/>
            <a:t>Perspective </a:t>
          </a:r>
        </a:p>
      </dsp:txBody>
      <dsp:txXfrm>
        <a:off x="5053636" y="3684454"/>
        <a:ext cx="2098296" cy="885110"/>
      </dsp:txXfrm>
    </dsp:sp>
    <dsp:sp modelId="{693CDF0E-B625-471C-A424-9548A4755DAC}">
      <dsp:nvSpPr>
        <dsp:cNvPr id="0" name=""/>
        <dsp:cNvSpPr/>
      </dsp:nvSpPr>
      <dsp:spPr>
        <a:xfrm rot="8491723">
          <a:off x="2751888" y="3429992"/>
          <a:ext cx="664113" cy="0"/>
        </a:xfrm>
        <a:custGeom>
          <a:avLst/>
          <a:gdLst/>
          <a:ahLst/>
          <a:cxnLst/>
          <a:rect l="0" t="0" r="0" b="0"/>
          <a:pathLst>
            <a:path>
              <a:moveTo>
                <a:pt x="0" y="0"/>
              </a:moveTo>
              <a:lnTo>
                <a:pt x="66411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59456F-00EE-441B-BEC0-CBBE956F7FAC}">
      <dsp:nvSpPr>
        <dsp:cNvPr id="0" name=""/>
        <dsp:cNvSpPr/>
      </dsp:nvSpPr>
      <dsp:spPr>
        <a:xfrm>
          <a:off x="936122" y="3636572"/>
          <a:ext cx="2541299" cy="980874"/>
        </a:xfrm>
        <a:prstGeom prst="roundRect">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040" tIns="66040" rIns="66040" bIns="66040" numCol="1" spcCol="1270" anchor="ctr" anchorCtr="0">
          <a:noAutofit/>
        </a:bodyPr>
        <a:lstStyle/>
        <a:p>
          <a:pPr marL="0" lvl="0" indent="0" algn="ctr" defTabSz="1155700">
            <a:lnSpc>
              <a:spcPct val="90000"/>
            </a:lnSpc>
            <a:spcBef>
              <a:spcPct val="0"/>
            </a:spcBef>
            <a:spcAft>
              <a:spcPct val="35000"/>
            </a:spcAft>
            <a:buNone/>
          </a:pPr>
          <a:r>
            <a:rPr lang="en-US" sz="2600" kern="1200" dirty="0"/>
            <a:t>Technical Forensics</a:t>
          </a:r>
        </a:p>
      </dsp:txBody>
      <dsp:txXfrm>
        <a:off x="984004" y="3684454"/>
        <a:ext cx="2445535" cy="8851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F7FED7-F835-4353-A1EC-0872A6F2FD64}">
      <dsp:nvSpPr>
        <dsp:cNvPr id="0" name=""/>
        <dsp:cNvSpPr/>
      </dsp:nvSpPr>
      <dsp:spPr>
        <a:xfrm>
          <a:off x="3343919" y="1909759"/>
          <a:ext cx="1463992" cy="146399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1200150">
            <a:lnSpc>
              <a:spcPct val="90000"/>
            </a:lnSpc>
            <a:spcBef>
              <a:spcPct val="0"/>
            </a:spcBef>
            <a:spcAft>
              <a:spcPct val="35000"/>
            </a:spcAft>
            <a:buNone/>
          </a:pPr>
          <a:r>
            <a:rPr lang="en-US" sz="2700" kern="1200" dirty="0"/>
            <a:t>Forensic Analysis</a:t>
          </a:r>
        </a:p>
      </dsp:txBody>
      <dsp:txXfrm>
        <a:off x="3415385" y="1981225"/>
        <a:ext cx="1321060" cy="1321060"/>
      </dsp:txXfrm>
    </dsp:sp>
    <dsp:sp modelId="{C214745D-754E-4F66-9391-3AD830AB96C9}">
      <dsp:nvSpPr>
        <dsp:cNvPr id="0" name=""/>
        <dsp:cNvSpPr/>
      </dsp:nvSpPr>
      <dsp:spPr>
        <a:xfrm rot="16343453">
          <a:off x="3786921" y="1576580"/>
          <a:ext cx="666937" cy="0"/>
        </a:xfrm>
        <a:custGeom>
          <a:avLst/>
          <a:gdLst/>
          <a:ahLst/>
          <a:cxnLst/>
          <a:rect l="0" t="0" r="0" b="0"/>
          <a:pathLst>
            <a:path>
              <a:moveTo>
                <a:pt x="0" y="0"/>
              </a:moveTo>
              <a:lnTo>
                <a:pt x="66693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FDCF32-008C-4FE0-A1EB-D41D8D981EB1}">
      <dsp:nvSpPr>
        <dsp:cNvPr id="0" name=""/>
        <dsp:cNvSpPr/>
      </dsp:nvSpPr>
      <dsp:spPr>
        <a:xfrm>
          <a:off x="2877635" y="262527"/>
          <a:ext cx="2554286" cy="9808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040" tIns="66040" rIns="66040" bIns="66040" numCol="1" spcCol="1270" anchor="ctr" anchorCtr="0">
          <a:noAutofit/>
        </a:bodyPr>
        <a:lstStyle/>
        <a:p>
          <a:pPr marL="0" lvl="0" indent="0" algn="ctr" defTabSz="1155700">
            <a:lnSpc>
              <a:spcPct val="90000"/>
            </a:lnSpc>
            <a:spcBef>
              <a:spcPct val="0"/>
            </a:spcBef>
            <a:spcAft>
              <a:spcPct val="35000"/>
            </a:spcAft>
            <a:buNone/>
          </a:pPr>
          <a:r>
            <a:rPr lang="en-US" sz="2600" kern="1200" dirty="0"/>
            <a:t>High Level Forensic Analysis</a:t>
          </a:r>
        </a:p>
      </dsp:txBody>
      <dsp:txXfrm>
        <a:off x="2925517" y="310409"/>
        <a:ext cx="2458522" cy="885110"/>
      </dsp:txXfrm>
    </dsp:sp>
    <dsp:sp modelId="{1FEFAFCB-E8C3-4F44-B682-87EEC0BD28DB}">
      <dsp:nvSpPr>
        <dsp:cNvPr id="0" name=""/>
        <dsp:cNvSpPr/>
      </dsp:nvSpPr>
      <dsp:spPr>
        <a:xfrm rot="2173999">
          <a:off x="4732920" y="3407361"/>
          <a:ext cx="775574" cy="0"/>
        </a:xfrm>
        <a:custGeom>
          <a:avLst/>
          <a:gdLst/>
          <a:ahLst/>
          <a:cxnLst/>
          <a:rect l="0" t="0" r="0" b="0"/>
          <a:pathLst>
            <a:path>
              <a:moveTo>
                <a:pt x="0" y="0"/>
              </a:moveTo>
              <a:lnTo>
                <a:pt x="775574"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00104C-6AF7-4380-B30E-157D135E34CD}">
      <dsp:nvSpPr>
        <dsp:cNvPr id="0" name=""/>
        <dsp:cNvSpPr/>
      </dsp:nvSpPr>
      <dsp:spPr>
        <a:xfrm>
          <a:off x="5005754" y="3636572"/>
          <a:ext cx="2194060" cy="980874"/>
        </a:xfrm>
        <a:prstGeom prst="roundRect">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marL="0" lvl="0" indent="0" algn="ctr" defTabSz="1022350">
            <a:lnSpc>
              <a:spcPct val="90000"/>
            </a:lnSpc>
            <a:spcBef>
              <a:spcPct val="0"/>
            </a:spcBef>
            <a:spcAft>
              <a:spcPct val="35000"/>
            </a:spcAft>
            <a:buNone/>
          </a:pPr>
          <a:r>
            <a:rPr lang="en-US" sz="2300" kern="1200" dirty="0"/>
            <a:t>Legal </a:t>
          </a:r>
        </a:p>
        <a:p>
          <a:pPr marL="0" lvl="0" indent="0" algn="ctr" defTabSz="1022350">
            <a:lnSpc>
              <a:spcPct val="90000"/>
            </a:lnSpc>
            <a:spcBef>
              <a:spcPct val="0"/>
            </a:spcBef>
            <a:spcAft>
              <a:spcPct val="35000"/>
            </a:spcAft>
            <a:buNone/>
          </a:pPr>
          <a:r>
            <a:rPr lang="en-US" sz="2300" kern="1200" dirty="0"/>
            <a:t>Perspective </a:t>
          </a:r>
        </a:p>
      </dsp:txBody>
      <dsp:txXfrm>
        <a:off x="5053636" y="3684454"/>
        <a:ext cx="2098296" cy="885110"/>
      </dsp:txXfrm>
    </dsp:sp>
    <dsp:sp modelId="{693CDF0E-B625-471C-A424-9548A4755DAC}">
      <dsp:nvSpPr>
        <dsp:cNvPr id="0" name=""/>
        <dsp:cNvSpPr/>
      </dsp:nvSpPr>
      <dsp:spPr>
        <a:xfrm rot="8491723">
          <a:off x="2751888" y="3429992"/>
          <a:ext cx="664113" cy="0"/>
        </a:xfrm>
        <a:custGeom>
          <a:avLst/>
          <a:gdLst/>
          <a:ahLst/>
          <a:cxnLst/>
          <a:rect l="0" t="0" r="0" b="0"/>
          <a:pathLst>
            <a:path>
              <a:moveTo>
                <a:pt x="0" y="0"/>
              </a:moveTo>
              <a:lnTo>
                <a:pt x="66411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59456F-00EE-441B-BEC0-CBBE956F7FAC}">
      <dsp:nvSpPr>
        <dsp:cNvPr id="0" name=""/>
        <dsp:cNvSpPr/>
      </dsp:nvSpPr>
      <dsp:spPr>
        <a:xfrm>
          <a:off x="936122" y="3636572"/>
          <a:ext cx="2541299" cy="9808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040" tIns="66040" rIns="66040" bIns="66040" numCol="1" spcCol="1270" anchor="ctr" anchorCtr="0">
          <a:noAutofit/>
        </a:bodyPr>
        <a:lstStyle/>
        <a:p>
          <a:pPr marL="0" lvl="0" indent="0" algn="ctr" defTabSz="1155700">
            <a:lnSpc>
              <a:spcPct val="90000"/>
            </a:lnSpc>
            <a:spcBef>
              <a:spcPct val="0"/>
            </a:spcBef>
            <a:spcAft>
              <a:spcPct val="35000"/>
            </a:spcAft>
            <a:buNone/>
          </a:pPr>
          <a:r>
            <a:rPr lang="en-US" sz="2600" kern="1200" dirty="0"/>
            <a:t>Technical Forensics</a:t>
          </a:r>
        </a:p>
      </dsp:txBody>
      <dsp:txXfrm>
        <a:off x="984004" y="3684454"/>
        <a:ext cx="2445535" cy="885110"/>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11B0F112-3938-4E65-8E40-29F1ECB22884}"/>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7891" name="Rectangle 3">
            <a:extLst>
              <a:ext uri="{FF2B5EF4-FFF2-40B4-BE49-F238E27FC236}">
                <a16:creationId xmlns:a16="http://schemas.microsoft.com/office/drawing/2014/main" id="{98506219-3D7D-45C8-9B3B-1576F97F8056}"/>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3316" name="Rectangle 4">
            <a:extLst>
              <a:ext uri="{FF2B5EF4-FFF2-40B4-BE49-F238E27FC236}">
                <a16:creationId xmlns:a16="http://schemas.microsoft.com/office/drawing/2014/main" id="{4D82D83C-786D-425B-8029-12C35813B21D}"/>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3" name="Rectangle 5">
            <a:extLst>
              <a:ext uri="{FF2B5EF4-FFF2-40B4-BE49-F238E27FC236}">
                <a16:creationId xmlns:a16="http://schemas.microsoft.com/office/drawing/2014/main" id="{6CF918EB-D035-4F68-A4D8-A9BF60D5CBF6}"/>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7894" name="Rectangle 6">
            <a:extLst>
              <a:ext uri="{FF2B5EF4-FFF2-40B4-BE49-F238E27FC236}">
                <a16:creationId xmlns:a16="http://schemas.microsoft.com/office/drawing/2014/main" id="{BD04F013-00A0-4B84-AA8A-533C0A67D07F}"/>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7895" name="Rectangle 7">
            <a:extLst>
              <a:ext uri="{FF2B5EF4-FFF2-40B4-BE49-F238E27FC236}">
                <a16:creationId xmlns:a16="http://schemas.microsoft.com/office/drawing/2014/main" id="{7576F697-4381-49B8-91FB-CF92A0E4A21D}"/>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B66D2A5-5BB9-4BA4-9DC4-E7CC9C604C3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D5DCCDF7-F465-4B8F-B9C7-4B72A3FD15FC}"/>
              </a:ext>
            </a:extLst>
          </p:cNvPr>
          <p:cNvSpPr>
            <a:spLocks noGrp="1" noRot="1" noChangeAspect="1" noChangeArrowheads="1" noTextEdit="1"/>
          </p:cNvSpPr>
          <p:nvPr>
            <p:ph type="sldImg"/>
          </p:nvPr>
        </p:nvSpPr>
        <p:spPr>
          <a:ln/>
        </p:spPr>
      </p:sp>
      <p:sp>
        <p:nvSpPr>
          <p:cNvPr id="15363" name="Notes Placeholder 2">
            <a:extLst>
              <a:ext uri="{FF2B5EF4-FFF2-40B4-BE49-F238E27FC236}">
                <a16:creationId xmlns:a16="http://schemas.microsoft.com/office/drawing/2014/main" id="{1DCB868B-61CD-4790-B654-F918DBFFDB1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5364" name="Slide Number Placeholder 3">
            <a:extLst>
              <a:ext uri="{FF2B5EF4-FFF2-40B4-BE49-F238E27FC236}">
                <a16:creationId xmlns:a16="http://schemas.microsoft.com/office/drawing/2014/main" id="{DE19CE42-18EC-4DC5-ADA9-BCE076E57DE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22E9FDB-2AFB-4E3F-A8A4-5971BEC765E7}" type="slidenum">
              <a:rPr lang="en-US" altLang="en-US" smtClean="0"/>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a:extLst>
              <a:ext uri="{FF2B5EF4-FFF2-40B4-BE49-F238E27FC236}">
                <a16:creationId xmlns:a16="http://schemas.microsoft.com/office/drawing/2014/main" id="{50AC9603-307F-44C2-B18A-C8288B79F806}"/>
              </a:ext>
            </a:extLst>
          </p:cNvPr>
          <p:cNvSpPr>
            <a:spLocks noGrp="1" noRot="1" noChangeAspect="1" noChangeArrowheads="1" noTextEdit="1"/>
          </p:cNvSpPr>
          <p:nvPr>
            <p:ph type="sldImg"/>
          </p:nvPr>
        </p:nvSpPr>
        <p:spPr>
          <a:ln/>
        </p:spPr>
      </p:sp>
      <p:sp>
        <p:nvSpPr>
          <p:cNvPr id="112643" name="Notes Placeholder 2">
            <a:extLst>
              <a:ext uri="{FF2B5EF4-FFF2-40B4-BE49-F238E27FC236}">
                <a16:creationId xmlns:a16="http://schemas.microsoft.com/office/drawing/2014/main" id="{CC43A8F1-6701-41C5-9E75-F8FDC6321F5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Steps 2, 3, 4 are good selections, but 2 is most important because you should also record the date and time of the commands as </a:t>
            </a:r>
            <a:r>
              <a:rPr lang="en-US" altLang="en-US">
                <a:latin typeface="Arial" panose="020B0604020202020204" pitchFamily="34" charset="0"/>
              </a:rPr>
              <a:t>you execute them.</a:t>
            </a:r>
          </a:p>
        </p:txBody>
      </p:sp>
      <p:sp>
        <p:nvSpPr>
          <p:cNvPr id="112644" name="Slide Number Placeholder 3">
            <a:extLst>
              <a:ext uri="{FF2B5EF4-FFF2-40B4-BE49-F238E27FC236}">
                <a16:creationId xmlns:a16="http://schemas.microsoft.com/office/drawing/2014/main" id="{19E7CF5C-0465-4B5D-8A27-396E2E98F3C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B5E429F-955E-425C-A24D-6DE782C84379}" type="slidenum">
              <a:rPr lang="en-US" altLang="en-US" smtClean="0"/>
              <a:pPr/>
              <a:t>43</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a:extLst>
              <a:ext uri="{FF2B5EF4-FFF2-40B4-BE49-F238E27FC236}">
                <a16:creationId xmlns:a16="http://schemas.microsoft.com/office/drawing/2014/main" id="{7E5F471C-3533-47EF-9C8C-FC31B4E0A2B4}"/>
              </a:ext>
            </a:extLst>
          </p:cNvPr>
          <p:cNvSpPr>
            <a:spLocks noGrp="1" noRot="1" noChangeAspect="1" noChangeArrowheads="1" noTextEdit="1"/>
          </p:cNvSpPr>
          <p:nvPr>
            <p:ph type="sldImg"/>
          </p:nvPr>
        </p:nvSpPr>
        <p:spPr>
          <a:ln/>
        </p:spPr>
      </p:sp>
      <p:sp>
        <p:nvSpPr>
          <p:cNvPr id="114691" name="Notes Placeholder 2">
            <a:extLst>
              <a:ext uri="{FF2B5EF4-FFF2-40B4-BE49-F238E27FC236}">
                <a16:creationId xmlns:a16="http://schemas.microsoft.com/office/drawing/2014/main" id="{C3424330-C7E6-4190-B485-7C7346AB129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14692" name="Slide Number Placeholder 3">
            <a:extLst>
              <a:ext uri="{FF2B5EF4-FFF2-40B4-BE49-F238E27FC236}">
                <a16:creationId xmlns:a16="http://schemas.microsoft.com/office/drawing/2014/main" id="{B7FC0DE4-0C84-4BD9-820C-101D6F2BEE8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B1BACD4-6D50-4473-A7F4-8AC9D8FFE5FD}" type="slidenum">
              <a:rPr lang="en-US" altLang="en-US" smtClean="0"/>
              <a:pPr/>
              <a:t>44</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a:extLst>
              <a:ext uri="{FF2B5EF4-FFF2-40B4-BE49-F238E27FC236}">
                <a16:creationId xmlns:a16="http://schemas.microsoft.com/office/drawing/2014/main" id="{6F47018D-DDFB-4501-ADDC-ADADF1ED3AD4}"/>
              </a:ext>
            </a:extLst>
          </p:cNvPr>
          <p:cNvSpPr>
            <a:spLocks noGrp="1" noRot="1" noChangeAspect="1" noChangeArrowheads="1" noTextEdit="1"/>
          </p:cNvSpPr>
          <p:nvPr>
            <p:ph type="sldImg"/>
          </p:nvPr>
        </p:nvSpPr>
        <p:spPr>
          <a:ln/>
        </p:spPr>
      </p:sp>
      <p:sp>
        <p:nvSpPr>
          <p:cNvPr id="117763" name="Notes Placeholder 2">
            <a:extLst>
              <a:ext uri="{FF2B5EF4-FFF2-40B4-BE49-F238E27FC236}">
                <a16:creationId xmlns:a16="http://schemas.microsoft.com/office/drawing/2014/main" id="{026AB497-7F44-46FA-94CD-2219A467163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17764" name="Slide Number Placeholder 3">
            <a:extLst>
              <a:ext uri="{FF2B5EF4-FFF2-40B4-BE49-F238E27FC236}">
                <a16:creationId xmlns:a16="http://schemas.microsoft.com/office/drawing/2014/main" id="{564DD8FE-759D-4B38-A6AA-9A071148B07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7E0C217-23C1-4047-9BB2-8F82DE84E4A2}" type="slidenum">
              <a:rPr lang="en-US" altLang="en-US" smtClean="0"/>
              <a:pPr>
                <a:spcBef>
                  <a:spcPct val="0"/>
                </a:spcBef>
              </a:pPr>
              <a:t>46</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9032F82B-DAA3-453E-BD57-6641CA963CCD}"/>
              </a:ext>
            </a:extLst>
          </p:cNvPr>
          <p:cNvSpPr>
            <a:spLocks noGrp="1" noRot="1" noChangeAspect="1" noChangeArrowheads="1" noTextEdit="1"/>
          </p:cNvSpPr>
          <p:nvPr>
            <p:ph type="sldImg"/>
          </p:nvPr>
        </p:nvSpPr>
        <p:spPr>
          <a:ln/>
        </p:spPr>
      </p:sp>
      <p:sp>
        <p:nvSpPr>
          <p:cNvPr id="86019" name="Notes Placeholder 2">
            <a:extLst>
              <a:ext uri="{FF2B5EF4-FFF2-40B4-BE49-F238E27FC236}">
                <a16:creationId xmlns:a16="http://schemas.microsoft.com/office/drawing/2014/main" id="{1C3409A4-AFA1-4D87-B630-D97D242F2CD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Having professional tools and forensic experts are necessary to survive an attorney’s attack in court.</a:t>
            </a:r>
          </a:p>
          <a:p>
            <a:r>
              <a:rPr lang="en-US" altLang="en-US">
                <a:latin typeface="Arial" panose="020B0604020202020204" pitchFamily="34" charset="0"/>
              </a:rPr>
              <a:t>The original disk remains unused and safely locked away.  Forensic work can occur on an identical copy.</a:t>
            </a:r>
          </a:p>
          <a:p>
            <a:r>
              <a:rPr lang="en-US" altLang="en-US">
                <a:latin typeface="Arial" panose="020B0604020202020204" pitchFamily="34" charset="0"/>
              </a:rPr>
              <a:t>Source:  </a:t>
            </a:r>
            <a:r>
              <a:rPr lang="en-US" altLang="en-US" i="1">
                <a:latin typeface="Arial" panose="020B0604020202020204" pitchFamily="34" charset="0"/>
              </a:rPr>
              <a:t>CISA® Review Manual 2009</a:t>
            </a:r>
            <a:r>
              <a:rPr lang="en-US" altLang="en-US">
                <a:latin typeface="Arial" panose="020B0604020202020204" pitchFamily="34" charset="0"/>
              </a:rPr>
              <a:t>, © 2008, ISACA. All rights reserved. Used by permission.</a:t>
            </a:r>
          </a:p>
        </p:txBody>
      </p:sp>
      <p:sp>
        <p:nvSpPr>
          <p:cNvPr id="86020" name="Slide Number Placeholder 3">
            <a:extLst>
              <a:ext uri="{FF2B5EF4-FFF2-40B4-BE49-F238E27FC236}">
                <a16:creationId xmlns:a16="http://schemas.microsoft.com/office/drawing/2014/main" id="{DFAD0A59-D5C6-4889-9F17-25D75E8A7B3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D286B67-AE45-48B9-B418-610E862F8BE9}" type="slidenum">
              <a:rPr lang="en-US" altLang="en-US" smtClean="0"/>
              <a:pPr/>
              <a:t>3</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C58E1BFE-8076-40D3-9115-93A209E979BF}"/>
              </a:ext>
            </a:extLst>
          </p:cNvPr>
          <p:cNvSpPr>
            <a:spLocks noGrp="1" noRot="1" noChangeAspect="1" noChangeArrowheads="1" noTextEdit="1"/>
          </p:cNvSpPr>
          <p:nvPr>
            <p:ph type="sldImg"/>
          </p:nvPr>
        </p:nvSpPr>
        <p:spPr>
          <a:ln/>
        </p:spPr>
      </p:sp>
      <p:sp>
        <p:nvSpPr>
          <p:cNvPr id="89091" name="Notes Placeholder 2">
            <a:extLst>
              <a:ext uri="{FF2B5EF4-FFF2-40B4-BE49-F238E27FC236}">
                <a16:creationId xmlns:a16="http://schemas.microsoft.com/office/drawing/2014/main" id="{41D58B2B-BBFE-4758-B451-972BA2E2879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solid vertical line indicates that the processes to the right may happen in parallel (UML notation.)</a:t>
            </a:r>
          </a:p>
          <a:p>
            <a:endParaRPr lang="en-US" altLang="en-US">
              <a:latin typeface="Arial" panose="020B0604020202020204" pitchFamily="34" charset="0"/>
            </a:endParaRPr>
          </a:p>
          <a:p>
            <a:r>
              <a:rPr lang="en-US" altLang="en-US">
                <a:latin typeface="Arial" panose="020B0604020202020204" pitchFamily="34" charset="0"/>
              </a:rPr>
              <a:t>Definitions of the four considerations in computer forensics:</a:t>
            </a:r>
          </a:p>
          <a:p>
            <a:r>
              <a:rPr lang="en-US" altLang="en-US" b="1">
                <a:latin typeface="Arial" panose="020B0604020202020204" pitchFamily="34" charset="0"/>
              </a:rPr>
              <a:t>Identify: </a:t>
            </a:r>
            <a:r>
              <a:rPr lang="en-US" altLang="en-US">
                <a:latin typeface="Arial" panose="020B0604020202020204" pitchFamily="34" charset="0"/>
              </a:rPr>
              <a:t>Define information available from the incident that might serve as evidence.</a:t>
            </a:r>
          </a:p>
          <a:p>
            <a:r>
              <a:rPr lang="en-US" altLang="en-US" b="1">
                <a:latin typeface="Arial" panose="020B0604020202020204" pitchFamily="34" charset="0"/>
              </a:rPr>
              <a:t>Preserve: </a:t>
            </a:r>
            <a:r>
              <a:rPr lang="en-US" altLang="en-US">
                <a:latin typeface="Arial" panose="020B0604020202020204" pitchFamily="34" charset="0"/>
              </a:rPr>
              <a:t>Retrieving information and preserving it. For example, copied images and chain-of custody. Its important to preserve all evidence after it is collected.</a:t>
            </a:r>
          </a:p>
          <a:p>
            <a:r>
              <a:rPr lang="en-US" altLang="en-US" b="1">
                <a:latin typeface="Arial" panose="020B0604020202020204" pitchFamily="34" charset="0"/>
              </a:rPr>
              <a:t>Analyze: </a:t>
            </a:r>
            <a:r>
              <a:rPr lang="en-US" altLang="en-US">
                <a:latin typeface="Arial" panose="020B0604020202020204" pitchFamily="34" charset="0"/>
              </a:rPr>
              <a:t>Extracting, processing and interpreting the evidence. For example, analyzing the copied image, to figure out what should be used as evidence for the company.</a:t>
            </a:r>
          </a:p>
          <a:p>
            <a:r>
              <a:rPr lang="en-US" altLang="en-US" b="1">
                <a:latin typeface="Arial" panose="020B0604020202020204" pitchFamily="34" charset="0"/>
              </a:rPr>
              <a:t>Present: </a:t>
            </a:r>
            <a:r>
              <a:rPr lang="en-US" altLang="en-US">
                <a:latin typeface="Arial" panose="020B0604020202020204" pitchFamily="34" charset="0"/>
              </a:rPr>
              <a:t>Presenting the evidence to management, attorneys, court and necessary people. After the conclusion of presenting the evidence, the evidence will be accepted or not, depending on the qualifications of the presenter, and credibility of the process used to preserve and analyze the presented evidence.</a:t>
            </a:r>
          </a:p>
          <a:p>
            <a:endParaRPr lang="en-US" altLang="en-US">
              <a:latin typeface="Arial" panose="020B0604020202020204" pitchFamily="34" charset="0"/>
            </a:endParaRPr>
          </a:p>
          <a:p>
            <a:r>
              <a:rPr lang="en-US" altLang="en-US">
                <a:latin typeface="Arial" panose="020B0604020202020204" pitchFamily="34" charset="0"/>
              </a:rPr>
              <a:t>Source:  </a:t>
            </a:r>
            <a:r>
              <a:rPr lang="en-US" altLang="en-US" i="1">
                <a:latin typeface="Arial" panose="020B0604020202020204" pitchFamily="34" charset="0"/>
              </a:rPr>
              <a:t>CISA® Review Manual 2011</a:t>
            </a:r>
            <a:r>
              <a:rPr lang="en-US" altLang="en-US">
                <a:latin typeface="Arial" panose="020B0604020202020204" pitchFamily="34" charset="0"/>
              </a:rPr>
              <a:t>, © 2010, ISACA. All rights reserved. Used by permission</a:t>
            </a:r>
          </a:p>
        </p:txBody>
      </p:sp>
      <p:sp>
        <p:nvSpPr>
          <p:cNvPr id="89092" name="Slide Number Placeholder 3">
            <a:extLst>
              <a:ext uri="{FF2B5EF4-FFF2-40B4-BE49-F238E27FC236}">
                <a16:creationId xmlns:a16="http://schemas.microsoft.com/office/drawing/2014/main" id="{3C976754-3AE7-4B77-9332-DEADED88EEA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2517C28-D4B0-4611-843E-C9FFB761EBD6}" type="slidenum">
              <a:rPr lang="en-US" altLang="en-US" smtClean="0"/>
              <a:pPr/>
              <a:t>9</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3D48202B-B1EE-442C-A768-756F83053389}"/>
              </a:ext>
            </a:extLst>
          </p:cNvPr>
          <p:cNvSpPr>
            <a:spLocks noGrp="1" noRot="1" noChangeAspect="1" noChangeArrowheads="1" noTextEdit="1"/>
          </p:cNvSpPr>
          <p:nvPr>
            <p:ph type="sldImg"/>
          </p:nvPr>
        </p:nvSpPr>
        <p:spPr>
          <a:ln/>
        </p:spPr>
      </p:sp>
      <p:sp>
        <p:nvSpPr>
          <p:cNvPr id="97283" name="Notes Placeholder 2">
            <a:extLst>
              <a:ext uri="{FF2B5EF4-FFF2-40B4-BE49-F238E27FC236}">
                <a16:creationId xmlns:a16="http://schemas.microsoft.com/office/drawing/2014/main" id="{492DE954-E44B-4A67-A361-11D9D6302FC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This shows the steps of taking a Forensic Copy of a disk.</a:t>
            </a:r>
          </a:p>
          <a:p>
            <a:r>
              <a:rPr lang="en-US" altLang="en-US">
                <a:latin typeface="Arial" panose="020B0604020202020204" pitchFamily="34" charset="0"/>
              </a:rPr>
              <a:t>Message digest (MD): a cryptographic hash function used to verify that no changes are made to the data being copied.  The data is hashed, then copied.  The copy process must not change the original data in any way – small changes in the original may create large changes in the MD.  The copy should be precise (bit-by-bit) and must not be corrupted by anything on the copy medium.  When the copy is complete it gets hashed too, and the two are compared.  A complete and correct copy will produce an identical message digest.  MDs can be faked, so chain of custody is still important.</a:t>
            </a:r>
          </a:p>
          <a:p>
            <a:r>
              <a:rPr lang="en-US" altLang="en-US">
                <a:latin typeface="Arial" panose="020B0604020202020204" pitchFamily="34" charset="0"/>
              </a:rPr>
              <a:t>The copy is used for forensic analysis, the original is kept safe as evidence for court.</a:t>
            </a:r>
          </a:p>
        </p:txBody>
      </p:sp>
      <p:sp>
        <p:nvSpPr>
          <p:cNvPr id="97284" name="Slide Number Placeholder 3">
            <a:extLst>
              <a:ext uri="{FF2B5EF4-FFF2-40B4-BE49-F238E27FC236}">
                <a16:creationId xmlns:a16="http://schemas.microsoft.com/office/drawing/2014/main" id="{63259781-4B38-4222-8A78-304D9412876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7C06C15-0721-42C8-996D-EB0DF15DA6F7}" type="slidenum">
              <a:rPr lang="en-US" altLang="en-US" smtClean="0"/>
              <a:pPr/>
              <a:t>21</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F253BF0C-3A42-45A7-8114-294439ED53DC}"/>
              </a:ext>
            </a:extLst>
          </p:cNvPr>
          <p:cNvSpPr>
            <a:spLocks noGrp="1" noRot="1" noChangeAspect="1" noChangeArrowheads="1" noTextEdit="1"/>
          </p:cNvSpPr>
          <p:nvPr>
            <p:ph type="sldImg"/>
          </p:nvPr>
        </p:nvSpPr>
        <p:spPr>
          <a:ln/>
        </p:spPr>
      </p:sp>
      <p:sp>
        <p:nvSpPr>
          <p:cNvPr id="92163" name="Rectangle 3">
            <a:extLst>
              <a:ext uri="{FF2B5EF4-FFF2-40B4-BE49-F238E27FC236}">
                <a16:creationId xmlns:a16="http://schemas.microsoft.com/office/drawing/2014/main" id="{8F764AE8-0DF9-40DB-BE65-4F72C228387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In court it is likely that there may be a disagreement of the drives and connectors that were available on the computer(s).  Therefore, a picture of the computers and site may be required to eliminate all ambiguous discussion in court.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a:extLst>
              <a:ext uri="{FF2B5EF4-FFF2-40B4-BE49-F238E27FC236}">
                <a16:creationId xmlns:a16="http://schemas.microsoft.com/office/drawing/2014/main" id="{772B4800-81F5-4486-A4DE-2A725B1AA40B}"/>
              </a:ext>
            </a:extLst>
          </p:cNvPr>
          <p:cNvSpPr>
            <a:spLocks noGrp="1" noRot="1" noChangeAspect="1" noChangeArrowheads="1" noTextEdit="1"/>
          </p:cNvSpPr>
          <p:nvPr>
            <p:ph type="sldImg"/>
          </p:nvPr>
        </p:nvSpPr>
        <p:spPr>
          <a:ln/>
        </p:spPr>
      </p:sp>
      <p:sp>
        <p:nvSpPr>
          <p:cNvPr id="94211" name="Notes Placeholder 2">
            <a:extLst>
              <a:ext uri="{FF2B5EF4-FFF2-40B4-BE49-F238E27FC236}">
                <a16:creationId xmlns:a16="http://schemas.microsoft.com/office/drawing/2014/main" id="{EBD2737B-319C-42AF-B32F-EF1EFAE4ABB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Trained staff and witnesses must observe and record all events and specific times.  Evidence must always remain locked and untouched after being claimed.</a:t>
            </a:r>
          </a:p>
          <a:p>
            <a:r>
              <a:rPr lang="en-US" altLang="en-US">
                <a:latin typeface="Arial" panose="020B0604020202020204" pitchFamily="34" charset="0"/>
              </a:rPr>
              <a:t>Source:  </a:t>
            </a:r>
            <a:r>
              <a:rPr lang="en-US" altLang="en-US" i="1">
                <a:latin typeface="Arial" panose="020B0604020202020204" pitchFamily="34" charset="0"/>
              </a:rPr>
              <a:t>CISA® Review Manual 2009</a:t>
            </a:r>
            <a:r>
              <a:rPr lang="en-US" altLang="en-US">
                <a:latin typeface="Arial" panose="020B0604020202020204" pitchFamily="34" charset="0"/>
              </a:rPr>
              <a:t>, © 2008, ISACA. All rights reserved. Used by permission.</a:t>
            </a:r>
          </a:p>
          <a:p>
            <a:endParaRPr lang="en-US" altLang="en-US">
              <a:latin typeface="Arial" panose="020B0604020202020204" pitchFamily="34" charset="0"/>
            </a:endParaRPr>
          </a:p>
          <a:p>
            <a:endParaRPr lang="en-US" altLang="en-US">
              <a:latin typeface="Arial" panose="020B0604020202020204" pitchFamily="34" charset="0"/>
            </a:endParaRPr>
          </a:p>
        </p:txBody>
      </p:sp>
      <p:sp>
        <p:nvSpPr>
          <p:cNvPr id="94212" name="Slide Number Placeholder 3">
            <a:extLst>
              <a:ext uri="{FF2B5EF4-FFF2-40B4-BE49-F238E27FC236}">
                <a16:creationId xmlns:a16="http://schemas.microsoft.com/office/drawing/2014/main" id="{733C0C2F-C694-443E-A2CC-D48295D7BAB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1A59353-8ED6-4254-9C11-58BF61D17541}" type="slidenum">
              <a:rPr lang="en-US" altLang="en-US" smtClean="0"/>
              <a:pPr/>
              <a:t>27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DB2861B7-5C6F-496E-8CD6-C80D73A137F2}"/>
              </a:ext>
            </a:extLst>
          </p:cNvPr>
          <p:cNvSpPr>
            <a:spLocks noGrp="1" noRot="1" noChangeAspect="1" noChangeArrowheads="1" noTextEdit="1"/>
          </p:cNvSpPr>
          <p:nvPr>
            <p:ph type="sldImg"/>
          </p:nvPr>
        </p:nvSpPr>
        <p:spPr>
          <a:ln/>
        </p:spPr>
      </p:sp>
      <p:sp>
        <p:nvSpPr>
          <p:cNvPr id="103427" name="Notes Placeholder 2">
            <a:extLst>
              <a:ext uri="{FF2B5EF4-FFF2-40B4-BE49-F238E27FC236}">
                <a16:creationId xmlns:a16="http://schemas.microsoft.com/office/drawing/2014/main" id="{1A1E6D82-746E-4BB7-9951-5CB627CA96B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judicial proceedings begin for a civil case when a Complaint (or lawsuit) is filed, and for a criminal case when someone is arrested.  For a civil case, the defendant must send an Answer within twenty days [19].  For an arrest in the United States, the Miranda rights must be read: “You have a right to remain silent…”  In some states, a prosecutor then files an Information, detailing the criminal charges.  Alternatively, a grand jury issues an indictment if they determine that the alleged charge should proceed.</a:t>
            </a:r>
          </a:p>
          <a:p>
            <a:r>
              <a:rPr lang="en-US" altLang="en-US">
                <a:latin typeface="Arial" panose="020B0604020202020204" pitchFamily="34" charset="0"/>
              </a:rPr>
              <a:t>Discovery.  During Discovery, the plaintiff, who initiated the lawsuit, and the defendant provide their list of witnesses and evidence to the other side.  Each side may then request testimony, files and documents from the other to determine legal claims or defenses [18]. Such documents are called Responsive documents and can take the form of electronically stored information (ESI).  The U.S. Federal Rules of Civil Procedure define how ESI should be requested and formatted.  E-discovery (or ESI) requests can be general or specific, such as a specific document or a set of emails referencing a particular topic.</a:t>
            </a:r>
          </a:p>
          <a:p>
            <a:endParaRPr lang="en-US" altLang="en-US">
              <a:latin typeface="Arial" panose="020B0604020202020204" pitchFamily="34" charset="0"/>
            </a:endParaRPr>
          </a:p>
        </p:txBody>
      </p:sp>
      <p:sp>
        <p:nvSpPr>
          <p:cNvPr id="103428" name="Slide Number Placeholder 3">
            <a:extLst>
              <a:ext uri="{FF2B5EF4-FFF2-40B4-BE49-F238E27FC236}">
                <a16:creationId xmlns:a16="http://schemas.microsoft.com/office/drawing/2014/main" id="{9522482C-2FD4-4EA5-BDFC-4C1BB38A0C9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7BA8A92-3AE1-4F7C-8E4C-AB263A9B86FF}" type="slidenum">
              <a:rPr lang="en-US" altLang="en-US" smtClean="0"/>
              <a:pPr/>
              <a:t>35</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a:extLst>
              <a:ext uri="{FF2B5EF4-FFF2-40B4-BE49-F238E27FC236}">
                <a16:creationId xmlns:a16="http://schemas.microsoft.com/office/drawing/2014/main" id="{BBF71DC8-6F03-480B-BEB7-865EDBFEE6BA}"/>
              </a:ext>
            </a:extLst>
          </p:cNvPr>
          <p:cNvSpPr>
            <a:spLocks noGrp="1" noRot="1" noChangeAspect="1" noChangeArrowheads="1" noTextEdit="1"/>
          </p:cNvSpPr>
          <p:nvPr>
            <p:ph type="sldImg"/>
          </p:nvPr>
        </p:nvSpPr>
        <p:spPr>
          <a:ln/>
        </p:spPr>
      </p:sp>
      <p:sp>
        <p:nvSpPr>
          <p:cNvPr id="108547" name="Notes Placeholder 2">
            <a:extLst>
              <a:ext uri="{FF2B5EF4-FFF2-40B4-BE49-F238E27FC236}">
                <a16:creationId xmlns:a16="http://schemas.microsoft.com/office/drawing/2014/main" id="{35DEDF3E-74D5-4D4C-9454-3AD20580548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NOTE: What is US civil case?  It is in the book and needs to be looked up.</a:t>
            </a:r>
          </a:p>
        </p:txBody>
      </p:sp>
      <p:sp>
        <p:nvSpPr>
          <p:cNvPr id="108548" name="Slide Number Placeholder 3">
            <a:extLst>
              <a:ext uri="{FF2B5EF4-FFF2-40B4-BE49-F238E27FC236}">
                <a16:creationId xmlns:a16="http://schemas.microsoft.com/office/drawing/2014/main" id="{E3939D2F-4C0C-4146-89A0-224A7C9DB96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E840922-EF08-4F33-AF8D-BC10BAF1D6E3}" type="slidenum">
              <a:rPr lang="en-US" altLang="en-US" smtClean="0"/>
              <a:pPr/>
              <a:t>39</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a:extLst>
              <a:ext uri="{FF2B5EF4-FFF2-40B4-BE49-F238E27FC236}">
                <a16:creationId xmlns:a16="http://schemas.microsoft.com/office/drawing/2014/main" id="{5A20ADCD-08E1-4B75-B75C-26EF2CDC3310}"/>
              </a:ext>
            </a:extLst>
          </p:cNvPr>
          <p:cNvSpPr>
            <a:spLocks noGrp="1" noRot="1" noChangeAspect="1" noChangeArrowheads="1" noTextEdit="1"/>
          </p:cNvSpPr>
          <p:nvPr>
            <p:ph type="sldImg"/>
          </p:nvPr>
        </p:nvSpPr>
        <p:spPr>
          <a:ln/>
        </p:spPr>
      </p:sp>
      <p:sp>
        <p:nvSpPr>
          <p:cNvPr id="110595" name="Notes Placeholder 2">
            <a:extLst>
              <a:ext uri="{FF2B5EF4-FFF2-40B4-BE49-F238E27FC236}">
                <a16:creationId xmlns:a16="http://schemas.microsoft.com/office/drawing/2014/main" id="{3E193095-FD46-4AAA-8362-30D0AA93F6B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4</a:t>
            </a:r>
          </a:p>
        </p:txBody>
      </p:sp>
      <p:sp>
        <p:nvSpPr>
          <p:cNvPr id="110596" name="Slide Number Placeholder 3">
            <a:extLst>
              <a:ext uri="{FF2B5EF4-FFF2-40B4-BE49-F238E27FC236}">
                <a16:creationId xmlns:a16="http://schemas.microsoft.com/office/drawing/2014/main" id="{1D642385-5D11-4EAE-9E21-F1D93A9440F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703A64-28B0-4F34-A3BC-04982CE5047A}" type="slidenum">
              <a:rPr lang="en-US" altLang="en-US" smtClean="0"/>
              <a:pPr/>
              <a:t>42</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0_title slide default">
    <p:spTree>
      <p:nvGrpSpPr>
        <p:cNvPr id="1" name=""/>
        <p:cNvGrpSpPr/>
        <p:nvPr/>
      </p:nvGrpSpPr>
      <p:grpSpPr>
        <a:xfrm>
          <a:off x="0" y="0"/>
          <a:ext cx="0" cy="0"/>
          <a:chOff x="0" y="0"/>
          <a:chExt cx="0" cy="0"/>
        </a:xfrm>
      </p:grpSpPr>
      <p:sp>
        <p:nvSpPr>
          <p:cNvPr id="4" name="Rechteck 9">
            <a:extLst>
              <a:ext uri="{FF2B5EF4-FFF2-40B4-BE49-F238E27FC236}">
                <a16:creationId xmlns:a16="http://schemas.microsoft.com/office/drawing/2014/main" id="{6574C82F-CA45-4215-AD7C-EEB7C22001EA}"/>
              </a:ext>
            </a:extLst>
          </p:cNvPr>
          <p:cNvSpPr/>
          <p:nvPr/>
        </p:nvSpPr>
        <p:spPr bwMode="auto">
          <a:xfrm>
            <a:off x="0" y="0"/>
            <a:ext cx="9180513" cy="6911975"/>
          </a:xfrm>
          <a:prstGeom prst="rect">
            <a:avLst/>
          </a:prstGeom>
          <a:gradFill flip="none" rotWithShape="1">
            <a:gsLst>
              <a:gs pos="100000">
                <a:schemeClr val="accent1"/>
              </a:gs>
              <a:gs pos="0">
                <a:schemeClr val="tx1"/>
              </a:gs>
            </a:gsLst>
            <a:lin ang="18900000" scaled="0"/>
            <a:tileRect/>
          </a:gradFill>
          <a:ln w="9525" cap="flat" cmpd="sng" algn="ctr">
            <a:noFill/>
            <a:prstDash val="solid"/>
            <a:round/>
            <a:headEnd type="none" w="med" len="med"/>
            <a:tailEnd type="none" w="med" len="med"/>
          </a:ln>
          <a:effectLst/>
        </p:spPr>
        <p:txBody>
          <a:bodyPr wrap="none"/>
          <a:lstStyle>
            <a:lvl1pPr>
              <a:defRPr sz="1600">
                <a:solidFill>
                  <a:schemeClr val="tx2"/>
                </a:solidFill>
                <a:latin typeface="Arial" charset="0"/>
                <a:ea typeface="Geneva" charset="0"/>
                <a:cs typeface="Geneva" charset="0"/>
              </a:defRPr>
            </a:lvl1pPr>
            <a:lvl2pPr marL="37931725" indent="-37474525">
              <a:defRPr sz="1600">
                <a:solidFill>
                  <a:schemeClr val="tx2"/>
                </a:solidFill>
                <a:latin typeface="Arial" charset="0"/>
                <a:ea typeface="Geneva" charset="0"/>
              </a:defRPr>
            </a:lvl2pPr>
            <a:lvl3pPr>
              <a:defRPr sz="1600">
                <a:solidFill>
                  <a:schemeClr val="tx2"/>
                </a:solidFill>
                <a:latin typeface="Arial" charset="0"/>
                <a:ea typeface="Geneva" charset="0"/>
              </a:defRPr>
            </a:lvl3pPr>
            <a:lvl4pPr>
              <a:defRPr sz="1600">
                <a:solidFill>
                  <a:schemeClr val="tx2"/>
                </a:solidFill>
                <a:latin typeface="Arial" charset="0"/>
                <a:ea typeface="Geneva" charset="0"/>
              </a:defRPr>
            </a:lvl4pPr>
            <a:lvl5pPr>
              <a:defRPr sz="1600">
                <a:solidFill>
                  <a:schemeClr val="tx2"/>
                </a:solidFill>
                <a:latin typeface="Arial" charset="0"/>
                <a:ea typeface="Geneva" charset="0"/>
              </a:defRPr>
            </a:lvl5pPr>
            <a:lvl6pPr marL="457200" eaLnBrk="0" fontAlgn="base" hangingPunct="0">
              <a:spcBef>
                <a:spcPct val="50000"/>
              </a:spcBef>
              <a:spcAft>
                <a:spcPct val="0"/>
              </a:spcAft>
              <a:defRPr sz="1600">
                <a:solidFill>
                  <a:schemeClr val="tx2"/>
                </a:solidFill>
                <a:latin typeface="Arial" charset="0"/>
                <a:ea typeface="Geneva" charset="0"/>
              </a:defRPr>
            </a:lvl6pPr>
            <a:lvl7pPr marL="914400" eaLnBrk="0" fontAlgn="base" hangingPunct="0">
              <a:spcBef>
                <a:spcPct val="50000"/>
              </a:spcBef>
              <a:spcAft>
                <a:spcPct val="0"/>
              </a:spcAft>
              <a:defRPr sz="1600">
                <a:solidFill>
                  <a:schemeClr val="tx2"/>
                </a:solidFill>
                <a:latin typeface="Arial" charset="0"/>
                <a:ea typeface="Geneva" charset="0"/>
              </a:defRPr>
            </a:lvl7pPr>
            <a:lvl8pPr marL="1371600" eaLnBrk="0" fontAlgn="base" hangingPunct="0">
              <a:spcBef>
                <a:spcPct val="50000"/>
              </a:spcBef>
              <a:spcAft>
                <a:spcPct val="0"/>
              </a:spcAft>
              <a:defRPr sz="1600">
                <a:solidFill>
                  <a:schemeClr val="tx2"/>
                </a:solidFill>
                <a:latin typeface="Arial" charset="0"/>
                <a:ea typeface="Geneva" charset="0"/>
              </a:defRPr>
            </a:lvl8pPr>
            <a:lvl9pPr marL="1828800" eaLnBrk="0" fontAlgn="base" hangingPunct="0">
              <a:spcBef>
                <a:spcPct val="50000"/>
              </a:spcBef>
              <a:spcAft>
                <a:spcPct val="0"/>
              </a:spcAft>
              <a:defRPr sz="1600">
                <a:solidFill>
                  <a:schemeClr val="tx2"/>
                </a:solidFill>
                <a:latin typeface="Arial" charset="0"/>
                <a:ea typeface="Geneva" charset="0"/>
              </a:defRPr>
            </a:lvl9pPr>
          </a:lstStyle>
          <a:p>
            <a:pPr>
              <a:defRPr/>
            </a:pPr>
            <a:endParaRPr lang="de-DE" dirty="0">
              <a:latin typeface="Calibri"/>
            </a:endParaRPr>
          </a:p>
        </p:txBody>
      </p:sp>
      <p:pic>
        <p:nvPicPr>
          <p:cNvPr id="5" name="Bild 10" descr="n_PPT CoverPict_Springer_6.8..png">
            <a:extLst>
              <a:ext uri="{FF2B5EF4-FFF2-40B4-BE49-F238E27FC236}">
                <a16:creationId xmlns:a16="http://schemas.microsoft.com/office/drawing/2014/main" id="{24ECB0EB-BDB4-4747-81CD-AEF047CC891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4875" y="993775"/>
            <a:ext cx="4027488" cy="495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 11" descr="verlauf.png">
            <a:extLst>
              <a:ext uri="{FF2B5EF4-FFF2-40B4-BE49-F238E27FC236}">
                <a16:creationId xmlns:a16="http://schemas.microsoft.com/office/drawing/2014/main" id="{C4D16BC5-2BFC-43FF-A5E1-EB29B3C01EB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2889250"/>
            <a:ext cx="5410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 8" descr="Springer_pms.png">
            <a:extLst>
              <a:ext uri="{FF2B5EF4-FFF2-40B4-BE49-F238E27FC236}">
                <a16:creationId xmlns:a16="http://schemas.microsoft.com/office/drawing/2014/main" id="{7C2B13E2-8727-448D-BF9E-F96D3385C9F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43363" y="3130550"/>
            <a:ext cx="19970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5"/>
          <p:cNvSpPr>
            <a:spLocks noGrp="1" noChangeArrowheads="1"/>
          </p:cNvSpPr>
          <p:nvPr>
            <p:ph type="subTitle" idx="1"/>
          </p:nvPr>
        </p:nvSpPr>
        <p:spPr>
          <a:xfrm>
            <a:off x="3779667" y="5537200"/>
            <a:ext cx="4896021" cy="765373"/>
          </a:xfrm>
          <a:ln>
            <a:noFill/>
          </a:ln>
        </p:spPr>
        <p:txBody>
          <a:bodyPr/>
          <a:lstStyle>
            <a:lvl1pPr marL="0" indent="0">
              <a:buFont typeface="Times" charset="0"/>
              <a:buNone/>
              <a:defRPr>
                <a:solidFill>
                  <a:schemeClr val="bg2">
                    <a:lumMod val="90000"/>
                  </a:schemeClr>
                </a:solidFill>
                <a:latin typeface="Calibri"/>
                <a:cs typeface="Calibri"/>
              </a:defRPr>
            </a:lvl1pPr>
          </a:lstStyle>
          <a:p>
            <a:r>
              <a:rPr lang="en-US"/>
              <a:t>Click to edit Master subtitle style</a:t>
            </a:r>
            <a:endParaRPr lang="de-DE" dirty="0"/>
          </a:p>
        </p:txBody>
      </p:sp>
      <p:sp>
        <p:nvSpPr>
          <p:cNvPr id="20" name="Rectangle 4"/>
          <p:cNvSpPr>
            <a:spLocks noGrp="1" noChangeArrowheads="1"/>
          </p:cNvSpPr>
          <p:nvPr>
            <p:ph type="ctrTitle"/>
          </p:nvPr>
        </p:nvSpPr>
        <p:spPr>
          <a:xfrm>
            <a:off x="3772652" y="4165600"/>
            <a:ext cx="4903036" cy="1209040"/>
          </a:xfrm>
        </p:spPr>
        <p:txBody>
          <a:bodyPr/>
          <a:lstStyle>
            <a:lvl1pPr>
              <a:defRPr sz="3400" b="0" i="0" spc="30">
                <a:solidFill>
                  <a:schemeClr val="bg1"/>
                </a:solidFill>
                <a:latin typeface="+mj-lt"/>
                <a:cs typeface="Cambria"/>
              </a:defRPr>
            </a:lvl1pPr>
          </a:lstStyle>
          <a:p>
            <a:r>
              <a:rPr lang="en-US"/>
              <a:t>Click to edit Master title style</a:t>
            </a:r>
            <a:endParaRPr lang="de-DE" dirty="0"/>
          </a:p>
        </p:txBody>
      </p:sp>
    </p:spTree>
    <p:extLst>
      <p:ext uri="{BB962C8B-B14F-4D97-AF65-F5344CB8AC3E}">
        <p14:creationId xmlns:p14="http://schemas.microsoft.com/office/powerpoint/2010/main" val="3801562882"/>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E17A9AC5-14C7-4F15-870E-C68EBF25ACF0}"/>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92DA619E-50BC-4598-BF22-6BEF565FD9FC}"/>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CF7C8ED-50EF-4245-BA26-128BE29FC676}" type="slidenum">
              <a:rPr lang="en-US" altLang="en-US"/>
              <a:pPr>
                <a:defRPr/>
              </a:pPr>
              <a:t>‹#›</a:t>
            </a:fld>
            <a:endParaRPr lang="en-US" altLang="en-US"/>
          </a:p>
        </p:txBody>
      </p:sp>
      <p:sp>
        <p:nvSpPr>
          <p:cNvPr id="6" name="Rectangle 16">
            <a:extLst>
              <a:ext uri="{FF2B5EF4-FFF2-40B4-BE49-F238E27FC236}">
                <a16:creationId xmlns:a16="http://schemas.microsoft.com/office/drawing/2014/main" id="{F49318F1-0A9A-44F1-93A2-3F27ACEBE4A1}"/>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751056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222EDFAC-5F26-4AB5-BC02-10C985D37694}"/>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endParaRPr lang="en-US"/>
          </a:p>
        </p:txBody>
      </p:sp>
      <p:sp>
        <p:nvSpPr>
          <p:cNvPr id="4" name="Slide Number Placeholder 3">
            <a:extLst>
              <a:ext uri="{FF2B5EF4-FFF2-40B4-BE49-F238E27FC236}">
                <a16:creationId xmlns:a16="http://schemas.microsoft.com/office/drawing/2014/main" id="{2EE571A5-098A-42FB-91A6-923784B3DD0D}"/>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E2E4765-4157-4863-9B49-7038538141E1}" type="slidenum">
              <a:rPr lang="en-US" altLang="en-US"/>
              <a:pPr>
                <a:defRPr/>
              </a:pPr>
              <a:t>‹#›</a:t>
            </a:fld>
            <a:endParaRPr lang="en-US" altLang="en-US"/>
          </a:p>
        </p:txBody>
      </p:sp>
      <p:sp>
        <p:nvSpPr>
          <p:cNvPr id="5" name="Rectangle 16">
            <a:extLst>
              <a:ext uri="{FF2B5EF4-FFF2-40B4-BE49-F238E27FC236}">
                <a16:creationId xmlns:a16="http://schemas.microsoft.com/office/drawing/2014/main" id="{BA8CC48F-DDF1-4A3B-A113-F7DF3319E26B}"/>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11900788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Content Placeholder 2"/>
          <p:cNvSpPr>
            <a:spLocks noGrp="1"/>
          </p:cNvSpPr>
          <p:nvPr>
            <p:ph sz="quarter" idx="1"/>
          </p:nvPr>
        </p:nvSpPr>
        <p:spPr>
          <a:xfrm>
            <a:off x="457200" y="1981200"/>
            <a:ext cx="4038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4038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457200" y="40005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E36203-3257-4CD3-B9C8-186FD16B9979}"/>
              </a:ext>
            </a:extLst>
          </p:cNvPr>
          <p:cNvSpPr>
            <a:spLocks noGrp="1"/>
          </p:cNvSpPr>
          <p:nvPr>
            <p:ph type="ftr" sz="quarter" idx="10"/>
          </p:nvPr>
        </p:nvSpPr>
        <p:spPr>
          <a:xfrm>
            <a:off x="3124200" y="6248400"/>
            <a:ext cx="2895600" cy="457200"/>
          </a:xfrm>
          <a:prstGeom prst="rect">
            <a:avLst/>
          </a:prstGeom>
        </p:spPr>
        <p:txBody>
          <a:bodyPr/>
          <a:lstStyle>
            <a:lvl1pPr>
              <a:defRPr/>
            </a:lvl1pPr>
          </a:lstStyle>
          <a:p>
            <a:pPr>
              <a:defRPr/>
            </a:pPr>
            <a:r>
              <a:rPr lang="en-US"/>
              <a:t>CISA Review Manual 2009</a:t>
            </a:r>
          </a:p>
        </p:txBody>
      </p:sp>
      <p:sp>
        <p:nvSpPr>
          <p:cNvPr id="7" name="Slide Number Placeholder 6">
            <a:extLst>
              <a:ext uri="{FF2B5EF4-FFF2-40B4-BE49-F238E27FC236}">
                <a16:creationId xmlns:a16="http://schemas.microsoft.com/office/drawing/2014/main" id="{B2E62A96-8422-4203-ACAF-6803D7E81702}"/>
              </a:ext>
            </a:extLst>
          </p:cNvPr>
          <p:cNvSpPr>
            <a:spLocks noGrp="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F20D7EAA-7812-425D-A432-A54579C98828}" type="slidenum">
              <a:rPr lang="en-US" altLang="en-US"/>
              <a:pPr>
                <a:defRPr/>
              </a:pPr>
              <a:t>‹#›</a:t>
            </a:fld>
            <a:endParaRPr lang="en-US" altLang="en-US"/>
          </a:p>
        </p:txBody>
      </p:sp>
      <p:sp>
        <p:nvSpPr>
          <p:cNvPr id="8" name="Date Placeholder 7">
            <a:extLst>
              <a:ext uri="{FF2B5EF4-FFF2-40B4-BE49-F238E27FC236}">
                <a16:creationId xmlns:a16="http://schemas.microsoft.com/office/drawing/2014/main" id="{61C40CB4-DE25-4EA7-A13F-49807471542B}"/>
              </a:ext>
            </a:extLst>
          </p:cNvPr>
          <p:cNvSpPr>
            <a:spLocks noGrp="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7335523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068067F6-5E3C-4426-8154-CBC1E276A729}"/>
              </a:ext>
            </a:extLst>
          </p:cNvPr>
          <p:cNvSpPr>
            <a:spLocks noGrp="1" noChangeArrowheads="1"/>
          </p:cNvSpPr>
          <p:nvPr>
            <p:ph type="ftr" sz="quarter" idx="10"/>
          </p:nvPr>
        </p:nvSpPr>
        <p:spPr>
          <a:xfrm>
            <a:off x="3124200" y="6248400"/>
            <a:ext cx="2895600" cy="457200"/>
          </a:xfrm>
          <a:prstGeom prst="rect">
            <a:avLst/>
          </a:prstGeom>
        </p:spPr>
        <p:txBody>
          <a:bodyPr/>
          <a:lstStyle>
            <a:lvl1pPr eaLnBrk="1" hangingPunct="1">
              <a:defRPr/>
            </a:lvl1pPr>
          </a:lstStyle>
          <a:p>
            <a:pPr>
              <a:defRPr/>
            </a:pPr>
            <a:endParaRPr lang="en-US"/>
          </a:p>
        </p:txBody>
      </p:sp>
      <p:sp>
        <p:nvSpPr>
          <p:cNvPr id="5" name="Rectangle 3">
            <a:extLst>
              <a:ext uri="{FF2B5EF4-FFF2-40B4-BE49-F238E27FC236}">
                <a16:creationId xmlns:a16="http://schemas.microsoft.com/office/drawing/2014/main" id="{8D0F9DC5-FC1D-4490-B56A-03CA7B02D0A8}"/>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BEEDAED2-4F43-43B1-8DD8-E1D9A1B72E07}" type="slidenum">
              <a:rPr lang="en-US" altLang="en-US"/>
              <a:pPr>
                <a:defRPr/>
              </a:pPr>
              <a:t>‹#›</a:t>
            </a:fld>
            <a:endParaRPr lang="en-US" altLang="en-US"/>
          </a:p>
        </p:txBody>
      </p:sp>
      <p:sp>
        <p:nvSpPr>
          <p:cNvPr id="6" name="Rectangle 16">
            <a:extLst>
              <a:ext uri="{FF2B5EF4-FFF2-40B4-BE49-F238E27FC236}">
                <a16:creationId xmlns:a16="http://schemas.microsoft.com/office/drawing/2014/main" id="{F427BDF7-0712-4488-A358-EFCD22189498}"/>
              </a:ext>
            </a:extLst>
          </p:cNvPr>
          <p:cNvSpPr>
            <a:spLocks noGrp="1" noChangeArrowheads="1"/>
          </p:cNvSpPr>
          <p:nvPr>
            <p:ph type="dt" sz="half" idx="12"/>
          </p:nvPr>
        </p:nvSpPr>
        <p:spPr>
          <a:xfrm>
            <a:off x="457200" y="6245225"/>
            <a:ext cx="2133600" cy="476250"/>
          </a:xfrm>
          <a:prstGeom prst="rect">
            <a:avLst/>
          </a:prstGeom>
        </p:spPr>
        <p:txBody>
          <a:bodyPr/>
          <a:lstStyle>
            <a:lvl1pPr eaLnBrk="1" hangingPunct="1">
              <a:defRPr/>
            </a:lvl1pPr>
          </a:lstStyle>
          <a:p>
            <a:pPr>
              <a:defRPr/>
            </a:pPr>
            <a:fld id="{9E14E1CE-AC99-4F7F-91ED-20C2A1AC94A5}" type="datetimeFigureOut">
              <a:rPr lang="en-US"/>
              <a:pPr>
                <a:defRPr/>
              </a:pPr>
              <a:t>12/22/2023</a:t>
            </a:fld>
            <a:endParaRPr lang="en-US"/>
          </a:p>
        </p:txBody>
      </p:sp>
    </p:spTree>
    <p:extLst>
      <p:ext uri="{BB962C8B-B14F-4D97-AF65-F5344CB8AC3E}">
        <p14:creationId xmlns:p14="http://schemas.microsoft.com/office/powerpoint/2010/main" val="2572062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fault text">
    <p:spTree>
      <p:nvGrpSpPr>
        <p:cNvPr id="1" name=""/>
        <p:cNvGrpSpPr/>
        <p:nvPr/>
      </p:nvGrpSpPr>
      <p:grpSpPr>
        <a:xfrm>
          <a:off x="0" y="0"/>
          <a:ext cx="0" cy="0"/>
          <a:chOff x="0" y="0"/>
          <a:chExt cx="0" cy="0"/>
        </a:xfrm>
      </p:grpSpPr>
      <p:sp>
        <p:nvSpPr>
          <p:cNvPr id="9" name="Rectangle 6"/>
          <p:cNvSpPr>
            <a:spLocks noGrp="1" noChangeArrowheads="1"/>
          </p:cNvSpPr>
          <p:nvPr>
            <p:ph idx="11"/>
          </p:nvPr>
        </p:nvSpPr>
        <p:spPr bwMode="auto">
          <a:xfrm>
            <a:off x="522000" y="1519237"/>
            <a:ext cx="8136000" cy="487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0" marR="0" indent="0" algn="l" defTabSz="914400" rtl="0" eaLnBrk="1" fontAlgn="base" latinLnBrk="0" hangingPunct="1">
              <a:lnSpc>
                <a:spcPts val="2200"/>
              </a:lnSpc>
              <a:spcBef>
                <a:spcPts val="900"/>
              </a:spcBef>
              <a:spcAft>
                <a:spcPct val="0"/>
              </a:spcAft>
              <a:buClr>
                <a:srgbClr val="005BB9"/>
              </a:buClr>
              <a:buSzPct val="100000"/>
              <a:buFont typeface="Arial" charset="0"/>
              <a:buNone/>
              <a:tabLst/>
              <a:defRPr sz="1800">
                <a:solidFill>
                  <a:schemeClr val="tx2"/>
                </a:solidFill>
              </a:defRPr>
            </a:lvl1pPr>
            <a:lvl2pPr>
              <a:defRPr sz="1800"/>
            </a:lvl2pPr>
            <a:lvl3pPr>
              <a:defRPr sz="1800"/>
            </a:lvl3pPr>
            <a:lvl4pPr>
              <a:defRPr sz="1800"/>
            </a:lvl4pPr>
            <a:lvl5pPr>
              <a:defRPr sz="1800"/>
            </a:lvl5pPr>
          </a:lstStyle>
          <a:p>
            <a:pPr lvl="0"/>
            <a:r>
              <a:rPr lang="en-US"/>
              <a:t>Click to edit Master text styles</a:t>
            </a:r>
          </a:p>
          <a:p>
            <a:pPr lvl="1"/>
            <a:r>
              <a:rPr lang="en-US"/>
              <a:t>Second level</a:t>
            </a:r>
          </a:p>
        </p:txBody>
      </p:sp>
      <p:sp>
        <p:nvSpPr>
          <p:cNvPr id="4" name="Titel 3"/>
          <p:cNvSpPr>
            <a:spLocks noGrp="1"/>
          </p:cNvSpPr>
          <p:nvPr>
            <p:ph type="title"/>
          </p:nvPr>
        </p:nvSpPr>
        <p:spPr/>
        <p:txBody>
          <a:bodyPr/>
          <a:lstStyle>
            <a:lvl1pPr>
              <a:defRPr/>
            </a:lvl1pPr>
          </a:lstStyle>
          <a:p>
            <a:r>
              <a:rPr lang="en-US"/>
              <a:t>Click to edit Master title style</a:t>
            </a:r>
            <a:endParaRPr lang="de-DE" dirty="0"/>
          </a:p>
        </p:txBody>
      </p:sp>
    </p:spTree>
    <p:extLst>
      <p:ext uri="{BB962C8B-B14F-4D97-AF65-F5344CB8AC3E}">
        <p14:creationId xmlns:p14="http://schemas.microsoft.com/office/powerpoint/2010/main" val="343706273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bulleted li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Rectangle 6"/>
          <p:cNvSpPr>
            <a:spLocks noGrp="1" noChangeArrowheads="1"/>
          </p:cNvSpPr>
          <p:nvPr>
            <p:ph idx="11"/>
          </p:nvPr>
        </p:nvSpPr>
        <p:spPr bwMode="auto">
          <a:xfrm>
            <a:off x="522000" y="1512000"/>
            <a:ext cx="8136000" cy="48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174625" indent="-174625">
              <a:buFont typeface="Arial" pitchFamily="34" charset="0"/>
              <a:buChar char="•"/>
              <a:defRPr sz="1800">
                <a:solidFill>
                  <a:schemeClr val="tx2"/>
                </a:solidFill>
              </a:defRPr>
            </a:lvl1pPr>
            <a:lvl2pPr marL="363538" indent="-174625">
              <a:buFont typeface="Arial" pitchFamily="34" charset="0"/>
              <a:buChar char="•"/>
              <a:defRPr sz="1800">
                <a:solidFill>
                  <a:schemeClr val="tx2"/>
                </a:solidFill>
              </a:defRPr>
            </a:lvl2pPr>
            <a:lvl3pPr marL="538163" indent="-174625">
              <a:buFont typeface="Arial" pitchFamily="34" charset="0"/>
              <a:buChar char="•"/>
              <a:defRPr sz="1800" baseline="0">
                <a:solidFill>
                  <a:schemeClr val="tx2"/>
                </a:solidFill>
              </a:defRPr>
            </a:lvl3pPr>
            <a:lvl4pPr marL="712788" indent="-174625">
              <a:buFont typeface="Arial" pitchFamily="34" charset="0"/>
              <a:buChar char="•"/>
              <a:defRPr sz="1800" baseline="0">
                <a:solidFill>
                  <a:schemeClr val="tx2"/>
                </a:solidFill>
              </a:defRPr>
            </a:lvl4pPr>
            <a:lvl5pPr marL="901700" indent="-174625">
              <a:buFont typeface="Arial" pitchFamily="34" charset="0"/>
              <a:buChar char="•"/>
              <a:defRPr sz="18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3994988268"/>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two column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Content Placeholder 6"/>
          <p:cNvSpPr>
            <a:spLocks noGrp="1" noChangeArrowheads="1"/>
          </p:cNvSpPr>
          <p:nvPr>
            <p:ph idx="11"/>
          </p:nvPr>
        </p:nvSpPr>
        <p:spPr bwMode="auto">
          <a:xfrm>
            <a:off x="522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
        <p:nvSpPr>
          <p:cNvPr id="4" name="Rectangle 6"/>
          <p:cNvSpPr>
            <a:spLocks noGrp="1" noChangeArrowheads="1"/>
          </p:cNvSpPr>
          <p:nvPr>
            <p:ph idx="12"/>
          </p:nvPr>
        </p:nvSpPr>
        <p:spPr bwMode="auto">
          <a:xfrm>
            <a:off x="4680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2633712762"/>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4_comparis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extplatzhalter 2"/>
          <p:cNvSpPr>
            <a:spLocks noGrp="1"/>
          </p:cNvSpPr>
          <p:nvPr>
            <p:ph type="body" idx="1"/>
          </p:nvPr>
        </p:nvSpPr>
        <p:spPr>
          <a:xfrm>
            <a:off x="522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p:cNvSpPr>
            <a:spLocks noGrp="1"/>
          </p:cNvSpPr>
          <p:nvPr>
            <p:ph sz="half" idx="2"/>
          </p:nvPr>
        </p:nvSpPr>
        <p:spPr>
          <a:xfrm>
            <a:off x="522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extplatzhalter 4"/>
          <p:cNvSpPr>
            <a:spLocks noGrp="1"/>
          </p:cNvSpPr>
          <p:nvPr>
            <p:ph type="body" sz="quarter" idx="3"/>
          </p:nvPr>
        </p:nvSpPr>
        <p:spPr>
          <a:xfrm>
            <a:off x="4680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3"/>
          <p:cNvSpPr>
            <a:spLocks noGrp="1"/>
          </p:cNvSpPr>
          <p:nvPr>
            <p:ph sz="half" idx="10"/>
          </p:nvPr>
        </p:nvSpPr>
        <p:spPr>
          <a:xfrm>
            <a:off x="4680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3076187823"/>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5_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Content Placeholder 5"/>
          <p:cNvSpPr>
            <a:spLocks noGrp="1"/>
          </p:cNvSpPr>
          <p:nvPr>
            <p:ph sz="quarter" idx="10"/>
          </p:nvPr>
        </p:nvSpPr>
        <p:spPr>
          <a:xfrm>
            <a:off x="520700" y="1519239"/>
            <a:ext cx="8154988" cy="4160062"/>
          </a:xfrm>
        </p:spPr>
        <p:txBody>
          <a:bodyPr/>
          <a:lstStyle/>
          <a:p>
            <a:pPr lvl="0"/>
            <a:r>
              <a:rPr lang="en-US"/>
              <a:t>Click to edit Master text styles</a:t>
            </a:r>
          </a:p>
        </p:txBody>
      </p:sp>
    </p:spTree>
    <p:extLst>
      <p:ext uri="{BB962C8B-B14F-4D97-AF65-F5344CB8AC3E}">
        <p14:creationId xmlns:p14="http://schemas.microsoft.com/office/powerpoint/2010/main" val="1830754428"/>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6_tab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able Placeholder 3"/>
          <p:cNvSpPr>
            <a:spLocks noGrp="1"/>
          </p:cNvSpPr>
          <p:nvPr>
            <p:ph type="tbl" sz="quarter" idx="10"/>
          </p:nvPr>
        </p:nvSpPr>
        <p:spPr>
          <a:xfrm>
            <a:off x="520700" y="1519238"/>
            <a:ext cx="8154988" cy="4879975"/>
          </a:xfrm>
        </p:spPr>
        <p:txBody>
          <a:bodyPr>
            <a:noAutofit/>
          </a:bodyPr>
          <a:lstStyle/>
          <a:p>
            <a:pPr lvl="0"/>
            <a:r>
              <a:rPr lang="en-US" noProof="0"/>
              <a:t>Click icon to add table</a:t>
            </a:r>
            <a:endParaRPr lang="de-DE" noProof="0"/>
          </a:p>
        </p:txBody>
      </p:sp>
    </p:spTree>
    <p:extLst>
      <p:ext uri="{BB962C8B-B14F-4D97-AF65-F5344CB8AC3E}">
        <p14:creationId xmlns:p14="http://schemas.microsoft.com/office/powerpoint/2010/main" val="3929294372"/>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7_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808992594"/>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8_basic grid">
    <p:spTree>
      <p:nvGrpSpPr>
        <p:cNvPr id="1" name=""/>
        <p:cNvGrpSpPr/>
        <p:nvPr/>
      </p:nvGrpSpPr>
      <p:grpSpPr>
        <a:xfrm>
          <a:off x="0" y="0"/>
          <a:ext cx="0" cy="0"/>
          <a:chOff x="0" y="0"/>
          <a:chExt cx="0" cy="0"/>
        </a:xfrm>
      </p:grpSpPr>
      <p:grpSp>
        <p:nvGrpSpPr>
          <p:cNvPr id="4" name="Gruppierung 26">
            <a:extLst>
              <a:ext uri="{FF2B5EF4-FFF2-40B4-BE49-F238E27FC236}">
                <a16:creationId xmlns:a16="http://schemas.microsoft.com/office/drawing/2014/main" id="{7C20EFDD-A5C3-4E17-9F88-EC297AC41034}"/>
              </a:ext>
            </a:extLst>
          </p:cNvPr>
          <p:cNvGrpSpPr>
            <a:grpSpLocks/>
          </p:cNvGrpSpPr>
          <p:nvPr/>
        </p:nvGrpSpPr>
        <p:grpSpPr bwMode="auto">
          <a:xfrm>
            <a:off x="503238" y="908050"/>
            <a:ext cx="8172450" cy="5975350"/>
            <a:chOff x="539552" y="908720"/>
            <a:chExt cx="8157581" cy="5974680"/>
          </a:xfrm>
        </p:grpSpPr>
        <p:cxnSp>
          <p:nvCxnSpPr>
            <p:cNvPr id="5" name="Gerade Verbindung 8">
              <a:extLst>
                <a:ext uri="{FF2B5EF4-FFF2-40B4-BE49-F238E27FC236}">
                  <a16:creationId xmlns:a16="http://schemas.microsoft.com/office/drawing/2014/main" id="{8BC8FB21-28AD-4277-9A65-72EBD913C74E}"/>
                </a:ext>
              </a:extLst>
            </p:cNvPr>
            <p:cNvCxnSpPr>
              <a:cxnSpLocks noChangeShapeType="1"/>
            </p:cNvCxnSpPr>
            <p:nvPr/>
          </p:nvCxnSpPr>
          <p:spPr bwMode="auto">
            <a:xfrm>
              <a:off x="547475" y="927768"/>
              <a:ext cx="0" cy="5949283"/>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6" name="Gerade Verbindung 9">
              <a:extLst>
                <a:ext uri="{FF2B5EF4-FFF2-40B4-BE49-F238E27FC236}">
                  <a16:creationId xmlns:a16="http://schemas.microsoft.com/office/drawing/2014/main" id="{7F830FA4-781C-432C-8315-CDB83FF1BEC2}"/>
                </a:ext>
              </a:extLst>
            </p:cNvPr>
            <p:cNvCxnSpPr>
              <a:cxnSpLocks noChangeShapeType="1"/>
            </p:cNvCxnSpPr>
            <p:nvPr/>
          </p:nvCxnSpPr>
          <p:spPr bwMode="auto">
            <a:xfrm>
              <a:off x="8690795" y="908720"/>
              <a:ext cx="0" cy="5974680"/>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7" name="Gerade Verbindung 6">
              <a:extLst>
                <a:ext uri="{FF2B5EF4-FFF2-40B4-BE49-F238E27FC236}">
                  <a16:creationId xmlns:a16="http://schemas.microsoft.com/office/drawing/2014/main" id="{111F41F0-683D-498B-89F5-9629D40F1211}"/>
                </a:ext>
              </a:extLst>
            </p:cNvPr>
            <p:cNvCxnSpPr>
              <a:cxnSpLocks noChangeShapeType="1"/>
            </p:cNvCxnSpPr>
            <p:nvPr/>
          </p:nvCxnSpPr>
          <p:spPr bwMode="auto">
            <a:xfrm>
              <a:off x="553813" y="1162692"/>
              <a:ext cx="8141735" cy="0"/>
            </a:xfrm>
            <a:prstGeom prst="line">
              <a:avLst/>
            </a:prstGeom>
            <a:noFill/>
            <a:ln w="9525">
              <a:solidFill>
                <a:schemeClr val="accent4"/>
              </a:solidFill>
              <a:prstDash val="dash"/>
              <a:round/>
              <a:headEnd/>
              <a:tailEnd/>
            </a:ln>
            <a:extLst>
              <a:ext uri="{909E8E84-426E-40DD-AFC4-6F175D3DCCD1}">
                <a14:hiddenFill xmlns:a14="http://schemas.microsoft.com/office/drawing/2010/main">
                  <a:noFill/>
                </a14:hiddenFill>
              </a:ext>
            </a:extLst>
          </p:spPr>
        </p:cxnSp>
        <p:cxnSp>
          <p:nvCxnSpPr>
            <p:cNvPr id="8" name="Gerade Verbindung 7">
              <a:extLst>
                <a:ext uri="{FF2B5EF4-FFF2-40B4-BE49-F238E27FC236}">
                  <a16:creationId xmlns:a16="http://schemas.microsoft.com/office/drawing/2014/main" id="{6FA1DA06-AABA-4A0F-8D49-C6EAB76D5013}"/>
                </a:ext>
              </a:extLst>
            </p:cNvPr>
            <p:cNvCxnSpPr>
              <a:cxnSpLocks noChangeShapeType="1"/>
            </p:cNvCxnSpPr>
            <p:nvPr/>
          </p:nvCxnSpPr>
          <p:spPr bwMode="auto">
            <a:xfrm flipV="1">
              <a:off x="539552" y="913482"/>
              <a:ext cx="8157581" cy="15873"/>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9" name="Gerade Verbindung 12">
              <a:extLst>
                <a:ext uri="{FF2B5EF4-FFF2-40B4-BE49-F238E27FC236}">
                  <a16:creationId xmlns:a16="http://schemas.microsoft.com/office/drawing/2014/main" id="{2254EC70-E86B-4727-934A-A1E41B233D0C}"/>
                </a:ext>
              </a:extLst>
            </p:cNvPr>
            <p:cNvCxnSpPr>
              <a:cxnSpLocks noChangeShapeType="1"/>
            </p:cNvCxnSpPr>
            <p:nvPr userDrawn="1"/>
          </p:nvCxnSpPr>
          <p:spPr bwMode="auto">
            <a:xfrm>
              <a:off x="556982" y="6389743"/>
              <a:ext cx="8130643"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10" name="Gerade Verbindung 12">
              <a:extLst>
                <a:ext uri="{FF2B5EF4-FFF2-40B4-BE49-F238E27FC236}">
                  <a16:creationId xmlns:a16="http://schemas.microsoft.com/office/drawing/2014/main" id="{EE1BC2CE-4837-48F1-8925-DC005E32B168}"/>
                </a:ext>
              </a:extLst>
            </p:cNvPr>
            <p:cNvCxnSpPr>
              <a:cxnSpLocks noChangeShapeType="1"/>
            </p:cNvCxnSpPr>
            <p:nvPr userDrawn="1"/>
          </p:nvCxnSpPr>
          <p:spPr bwMode="auto">
            <a:xfrm>
              <a:off x="547475" y="1515077"/>
              <a:ext cx="8143320"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grpSp>
      <p:sp>
        <p:nvSpPr>
          <p:cNvPr id="3" name="Titel 1"/>
          <p:cNvSpPr>
            <a:spLocks noGrp="1"/>
          </p:cNvSpPr>
          <p:nvPr>
            <p:ph type="title"/>
          </p:nvPr>
        </p:nvSpPr>
        <p:spPr>
          <a:xfrm>
            <a:off x="3635897" y="2996952"/>
            <a:ext cx="1800200" cy="504056"/>
          </a:xfrm>
        </p:spPr>
        <p:txBody>
          <a:bodyPr/>
          <a:lstStyle>
            <a:lvl1pPr>
              <a:defRPr sz="3000">
                <a:solidFill>
                  <a:srgbClr val="999999"/>
                </a:solidFill>
              </a:defRPr>
            </a:lvl1pPr>
          </a:lstStyle>
          <a:p>
            <a:r>
              <a:rPr lang="en-US"/>
              <a:t>Click to edit Master title style</a:t>
            </a:r>
            <a:endParaRPr lang="de-DE" dirty="0"/>
          </a:p>
        </p:txBody>
      </p:sp>
    </p:spTree>
    <p:extLst>
      <p:ext uri="{BB962C8B-B14F-4D97-AF65-F5344CB8AC3E}">
        <p14:creationId xmlns:p14="http://schemas.microsoft.com/office/powerpoint/2010/main" val="1667269000"/>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5">
            <a:extLst>
              <a:ext uri="{FF2B5EF4-FFF2-40B4-BE49-F238E27FC236}">
                <a16:creationId xmlns:a16="http://schemas.microsoft.com/office/drawing/2014/main" id="{54D39189-9E4C-4417-91FF-E323EFEE4609}"/>
              </a:ext>
            </a:extLst>
          </p:cNvPr>
          <p:cNvSpPr>
            <a:spLocks noGrp="1" noChangeArrowheads="1"/>
          </p:cNvSpPr>
          <p:nvPr>
            <p:ph type="title"/>
          </p:nvPr>
        </p:nvSpPr>
        <p:spPr bwMode="auto">
          <a:xfrm>
            <a:off x="520700" y="917575"/>
            <a:ext cx="81549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de-DE" altLang="en-US"/>
              <a:t>Click to edit Headline</a:t>
            </a:r>
          </a:p>
        </p:txBody>
      </p:sp>
      <p:sp>
        <p:nvSpPr>
          <p:cNvPr id="1027" name="Rectangle 6">
            <a:extLst>
              <a:ext uri="{FF2B5EF4-FFF2-40B4-BE49-F238E27FC236}">
                <a16:creationId xmlns:a16="http://schemas.microsoft.com/office/drawing/2014/main" id="{4C0BE88D-F386-4471-B288-CFA2940F12F1}"/>
              </a:ext>
            </a:extLst>
          </p:cNvPr>
          <p:cNvSpPr>
            <a:spLocks noGrp="1" noChangeArrowheads="1"/>
          </p:cNvSpPr>
          <p:nvPr>
            <p:ph type="body" idx="1"/>
          </p:nvPr>
        </p:nvSpPr>
        <p:spPr bwMode="auto">
          <a:xfrm>
            <a:off x="520700" y="1511300"/>
            <a:ext cx="8154988" cy="486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en-US"/>
              <a:t>Click to edit text </a:t>
            </a:r>
          </a:p>
          <a:p>
            <a:pPr lvl="0"/>
            <a:r>
              <a:rPr lang="de-DE" altLang="en-US"/>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p:txBody>
      </p:sp>
      <p:pic>
        <p:nvPicPr>
          <p:cNvPr id="1028" name="Bild 1" descr="Kopfbalken.png">
            <a:extLst>
              <a:ext uri="{FF2B5EF4-FFF2-40B4-BE49-F238E27FC236}">
                <a16:creationId xmlns:a16="http://schemas.microsoft.com/office/drawing/2014/main" id="{77C6735E-F922-4728-85A4-E2597B5CF5DE}"/>
              </a:ext>
            </a:extLst>
          </p:cNvPr>
          <p:cNvPicPr>
            <a:picLocks/>
          </p:cNvPicPr>
          <p:nvPr/>
        </p:nvPicPr>
        <p:blipFill>
          <a:blip r:embed="rId15">
            <a:extLst>
              <a:ext uri="{28A0092B-C50C-407E-A947-70E740481C1C}">
                <a14:useLocalDpi xmlns:a14="http://schemas.microsoft.com/office/drawing/2010/main" val="0"/>
              </a:ext>
            </a:extLst>
          </a:blip>
          <a:srcRect/>
          <a:stretch>
            <a:fillRect/>
          </a:stretch>
        </p:blipFill>
        <p:spPr bwMode="auto">
          <a:xfrm>
            <a:off x="203200" y="0"/>
            <a:ext cx="8940800"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8">
            <a:extLst>
              <a:ext uri="{FF2B5EF4-FFF2-40B4-BE49-F238E27FC236}">
                <a16:creationId xmlns:a16="http://schemas.microsoft.com/office/drawing/2014/main" id="{BA195E6F-981D-4206-B44F-19CAA779A684}"/>
              </a:ext>
            </a:extLst>
          </p:cNvPr>
          <p:cNvSpPr>
            <a:spLocks noChangeArrowheads="1"/>
          </p:cNvSpPr>
          <p:nvPr/>
        </p:nvSpPr>
        <p:spPr bwMode="auto">
          <a:xfrm>
            <a:off x="522288" y="212725"/>
            <a:ext cx="2592387"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180000" rIns="0" bIns="3600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Title of the Presentation | </a:t>
            </a:r>
            <a:fld id="{C324864C-DB78-4C7C-8350-112AAE784AD9}" type="datetime1">
              <a:rPr lang="en-US" altLang="en-US" sz="900" smtClean="0">
                <a:solidFill>
                  <a:srgbClr val="8C8C8C"/>
                </a:solidFill>
                <a:latin typeface="Calibri" panose="020F0502020204030204" pitchFamily="34" charset="0"/>
                <a:ea typeface="Calibri" panose="020F0502020204030204" pitchFamily="34" charset="0"/>
                <a:cs typeface="Calibri" panose="020F0502020204030204" pitchFamily="34" charset="0"/>
              </a:rPr>
              <a:pPr>
                <a:defRPr/>
              </a:pPr>
              <a:t>12/22/2023</a:t>
            </a:fld>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 | </a:t>
            </a:r>
            <a:fld id="{0D826CEF-02B0-4802-A3C8-9D40E3BBAFF1}" type="slidenum">
              <a:rPr lang="en-US" altLang="en-US" sz="900" smtClean="0">
                <a:solidFill>
                  <a:srgbClr val="8C8C8C"/>
                </a:solidFill>
                <a:latin typeface="Calibri" panose="020F0502020204030204" pitchFamily="34" charset="0"/>
                <a:ea typeface="Calibri" panose="020F0502020204030204" pitchFamily="34" charset="0"/>
                <a:cs typeface="Calibri" panose="020F0502020204030204" pitchFamily="34" charset="0"/>
              </a:rPr>
              <a:pPr>
                <a:defRPr/>
              </a:pPr>
              <a:t>‹#›</a:t>
            </a:fld>
            <a:endPar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endParaRPr>
          </a:p>
          <a:p>
            <a:pPr>
              <a:defRPr/>
            </a:pPr>
            <a:endParaRPr lang="de-DE" altLang="en-US" sz="900" b="1">
              <a:latin typeface="Calibri" panose="020F0502020204030204" pitchFamily="34" charset="0"/>
              <a:ea typeface="Geneva"/>
              <a:cs typeface="Geneva"/>
            </a:endParaRPr>
          </a:p>
        </p:txBody>
      </p:sp>
      <p:sp>
        <p:nvSpPr>
          <p:cNvPr id="13" name="Abgerundetes Rechteck 8">
            <a:extLst>
              <a:ext uri="{FF2B5EF4-FFF2-40B4-BE49-F238E27FC236}">
                <a16:creationId xmlns:a16="http://schemas.microsoft.com/office/drawing/2014/main" id="{DC1006A5-B158-4527-8555-46DE01765E4D}"/>
              </a:ext>
            </a:extLst>
          </p:cNvPr>
          <p:cNvSpPr/>
          <p:nvPr/>
        </p:nvSpPr>
        <p:spPr bwMode="auto">
          <a:xfrm flipV="1">
            <a:off x="0" y="0"/>
            <a:ext cx="179388" cy="612775"/>
          </a:xfrm>
          <a:prstGeom prst="roundRect">
            <a:avLst>
              <a:gd name="adj" fmla="val 0"/>
            </a:avLst>
          </a:prstGeom>
          <a:gradFill flip="none" rotWithShape="1">
            <a:gsLst>
              <a:gs pos="10000">
                <a:schemeClr val="accent2"/>
              </a:gs>
              <a:gs pos="100000">
                <a:schemeClr val="accent1"/>
              </a:gs>
            </a:gsLst>
            <a:lin ang="16200000" scaled="0"/>
            <a:tileRect/>
          </a:gradFill>
          <a:ln w="9525" cap="flat" cmpd="sng" algn="ctr">
            <a:noFill/>
            <a:prstDash val="solid"/>
            <a:round/>
            <a:headEnd type="none" w="med" len="med"/>
            <a:tailEnd type="none" w="med" len="med"/>
          </a:ln>
          <a:effectLst/>
        </p:spPr>
        <p:txBody>
          <a:bodyPr>
            <a:spAutoFit/>
          </a:bodyPr>
          <a:lstStyle/>
          <a:p>
            <a:pPr>
              <a:defRPr/>
            </a:pPr>
            <a:endParaRPr lang="de-DE" dirty="0">
              <a:latin typeface="Calibri"/>
              <a:ea typeface="Geneva" charset="0"/>
              <a:cs typeface="Geneva" charset="0"/>
            </a:endParaRPr>
          </a:p>
        </p:txBody>
      </p:sp>
      <p:cxnSp>
        <p:nvCxnSpPr>
          <p:cNvPr id="10" name="Gerade Verbindung 9">
            <a:extLst>
              <a:ext uri="{FF2B5EF4-FFF2-40B4-BE49-F238E27FC236}">
                <a16:creationId xmlns:a16="http://schemas.microsoft.com/office/drawing/2014/main" id="{3A8DCCB8-D6F3-4B10-A27F-D53966D8A688}"/>
              </a:ext>
            </a:extLst>
          </p:cNvPr>
          <p:cNvCxnSpPr/>
          <p:nvPr/>
        </p:nvCxnSpPr>
        <p:spPr bwMode="auto">
          <a:xfrm>
            <a:off x="7350125" y="115888"/>
            <a:ext cx="0" cy="360362"/>
          </a:xfrm>
          <a:prstGeom prst="line">
            <a:avLst/>
          </a:prstGeom>
          <a:solidFill>
            <a:srgbClr val="D1DDE9"/>
          </a:solidFill>
          <a:ln w="9525" cap="flat" cmpd="sng" algn="ctr">
            <a:solidFill>
              <a:schemeClr val="bg1">
                <a:lumMod val="75000"/>
              </a:schemeClr>
            </a:solidFill>
            <a:prstDash val="solid"/>
            <a:round/>
            <a:headEnd type="none" w="med" len="med"/>
            <a:tailEnd type="none" w="med" len="med"/>
          </a:ln>
          <a:effectLst/>
        </p:spPr>
      </p:cxnSp>
      <p:pic>
        <p:nvPicPr>
          <p:cNvPr id="1032" name="Bild 10" descr="Springer_pms.png">
            <a:extLst>
              <a:ext uri="{FF2B5EF4-FFF2-40B4-BE49-F238E27FC236}">
                <a16:creationId xmlns:a16="http://schemas.microsoft.com/office/drawing/2014/main" id="{713C9256-4B82-431A-B526-51A96F5A46FB}"/>
              </a:ext>
            </a:extLst>
          </p:cNvPr>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7599363" y="141288"/>
            <a:ext cx="11176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625" r:id="rId1"/>
    <p:sldLayoutId id="2147484618" r:id="rId2"/>
    <p:sldLayoutId id="2147484619" r:id="rId3"/>
    <p:sldLayoutId id="2147484620" r:id="rId4"/>
    <p:sldLayoutId id="2147484621" r:id="rId5"/>
    <p:sldLayoutId id="2147484622" r:id="rId6"/>
    <p:sldLayoutId id="2147484623" r:id="rId7"/>
    <p:sldLayoutId id="2147484624" r:id="rId8"/>
    <p:sldLayoutId id="2147484626" r:id="rId9"/>
    <p:sldLayoutId id="2147484627" r:id="rId10"/>
    <p:sldLayoutId id="2147484628" r:id="rId11"/>
    <p:sldLayoutId id="2147484634" r:id="rId12"/>
    <p:sldLayoutId id="2147484635" r:id="rId13"/>
  </p:sldLayoutIdLst>
  <p:transition spd="slow"/>
  <p:txStyles>
    <p:titleStyle>
      <a:lvl1pPr algn="l" rtl="0" eaLnBrk="0" fontAlgn="base" hangingPunct="0">
        <a:lnSpc>
          <a:spcPct val="90000"/>
        </a:lnSpc>
        <a:spcBef>
          <a:spcPct val="0"/>
        </a:spcBef>
        <a:spcAft>
          <a:spcPct val="0"/>
        </a:spcAft>
        <a:defRPr sz="2200" b="1">
          <a:solidFill>
            <a:srgbClr val="00468A"/>
          </a:solidFill>
          <a:latin typeface="+mj-lt"/>
          <a:ea typeface="Calibri"/>
          <a:cs typeface="Lucida Sans"/>
        </a:defRPr>
      </a:lvl1pPr>
      <a:lvl2pPr algn="l" rtl="0" eaLnBrk="0" fontAlgn="base" hangingPunct="0">
        <a:lnSpc>
          <a:spcPct val="90000"/>
        </a:lnSpc>
        <a:spcBef>
          <a:spcPct val="0"/>
        </a:spcBef>
        <a:spcAft>
          <a:spcPct val="0"/>
        </a:spcAft>
        <a:defRPr sz="2200" b="1">
          <a:solidFill>
            <a:srgbClr val="00468A"/>
          </a:solidFill>
          <a:latin typeface="Calibri" charset="0"/>
          <a:ea typeface="Calibri" charset="0"/>
          <a:cs typeface="Lucida Sans" pitchFamily="34" charset="0"/>
        </a:defRPr>
      </a:lvl2pPr>
      <a:lvl3pPr algn="l" rtl="0" eaLnBrk="0" fontAlgn="base" hangingPunct="0">
        <a:lnSpc>
          <a:spcPct val="90000"/>
        </a:lnSpc>
        <a:spcBef>
          <a:spcPct val="0"/>
        </a:spcBef>
        <a:spcAft>
          <a:spcPct val="0"/>
        </a:spcAft>
        <a:defRPr sz="2200" b="1">
          <a:solidFill>
            <a:srgbClr val="00468A"/>
          </a:solidFill>
          <a:latin typeface="Calibri" charset="0"/>
          <a:ea typeface="Calibri" charset="0"/>
          <a:cs typeface="Lucida Sans" pitchFamily="34" charset="0"/>
        </a:defRPr>
      </a:lvl3pPr>
      <a:lvl4pPr algn="l" rtl="0" eaLnBrk="0" fontAlgn="base" hangingPunct="0">
        <a:lnSpc>
          <a:spcPct val="90000"/>
        </a:lnSpc>
        <a:spcBef>
          <a:spcPct val="0"/>
        </a:spcBef>
        <a:spcAft>
          <a:spcPct val="0"/>
        </a:spcAft>
        <a:defRPr sz="2200" b="1">
          <a:solidFill>
            <a:srgbClr val="00468A"/>
          </a:solidFill>
          <a:latin typeface="Calibri" charset="0"/>
          <a:ea typeface="Calibri" charset="0"/>
          <a:cs typeface="Lucida Sans" pitchFamily="34" charset="0"/>
        </a:defRPr>
      </a:lvl4pPr>
      <a:lvl5pPr algn="l" rtl="0" eaLnBrk="0" fontAlgn="base" hangingPunct="0">
        <a:lnSpc>
          <a:spcPct val="90000"/>
        </a:lnSpc>
        <a:spcBef>
          <a:spcPct val="0"/>
        </a:spcBef>
        <a:spcAft>
          <a:spcPct val="0"/>
        </a:spcAft>
        <a:defRPr sz="2200" b="1">
          <a:solidFill>
            <a:srgbClr val="00468A"/>
          </a:solidFill>
          <a:latin typeface="Calibri" charset="0"/>
          <a:ea typeface="Calibri" charset="0"/>
          <a:cs typeface="Lucida Sans" pitchFamily="34" charset="0"/>
        </a:defRPr>
      </a:lvl5pPr>
      <a:lvl6pPr marL="457200" algn="l" rtl="0" eaLnBrk="1" fontAlgn="base" hangingPunct="1">
        <a:lnSpc>
          <a:spcPct val="90000"/>
        </a:lnSpc>
        <a:spcBef>
          <a:spcPct val="0"/>
        </a:spcBef>
        <a:spcAft>
          <a:spcPct val="0"/>
        </a:spcAft>
        <a:defRPr sz="2100" b="1">
          <a:solidFill>
            <a:schemeClr val="tx2"/>
          </a:solidFill>
          <a:latin typeface="Arial" charset="0"/>
        </a:defRPr>
      </a:lvl6pPr>
      <a:lvl7pPr marL="914400" algn="l" rtl="0" eaLnBrk="1" fontAlgn="base" hangingPunct="1">
        <a:lnSpc>
          <a:spcPct val="90000"/>
        </a:lnSpc>
        <a:spcBef>
          <a:spcPct val="0"/>
        </a:spcBef>
        <a:spcAft>
          <a:spcPct val="0"/>
        </a:spcAft>
        <a:defRPr sz="2100" b="1">
          <a:solidFill>
            <a:schemeClr val="tx2"/>
          </a:solidFill>
          <a:latin typeface="Arial" charset="0"/>
        </a:defRPr>
      </a:lvl7pPr>
      <a:lvl8pPr marL="1371600" algn="l" rtl="0" eaLnBrk="1" fontAlgn="base" hangingPunct="1">
        <a:lnSpc>
          <a:spcPct val="90000"/>
        </a:lnSpc>
        <a:spcBef>
          <a:spcPct val="0"/>
        </a:spcBef>
        <a:spcAft>
          <a:spcPct val="0"/>
        </a:spcAft>
        <a:defRPr sz="2100" b="1">
          <a:solidFill>
            <a:schemeClr val="tx2"/>
          </a:solidFill>
          <a:latin typeface="Arial" charset="0"/>
        </a:defRPr>
      </a:lvl8pPr>
      <a:lvl9pPr marL="1828800" algn="l" rtl="0" eaLnBrk="1" fontAlgn="base" hangingPunct="1">
        <a:lnSpc>
          <a:spcPct val="90000"/>
        </a:lnSpc>
        <a:spcBef>
          <a:spcPct val="0"/>
        </a:spcBef>
        <a:spcAft>
          <a:spcPct val="0"/>
        </a:spcAft>
        <a:defRPr sz="2100" b="1">
          <a:solidFill>
            <a:schemeClr val="tx2"/>
          </a:solidFill>
          <a:latin typeface="Arial" charset="0"/>
        </a:defRPr>
      </a:lvl9pPr>
    </p:titleStyle>
    <p:bodyStyle>
      <a:lvl1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a:solidFill>
            <a:schemeClr val="tx2"/>
          </a:solidFill>
          <a:latin typeface="Calibri"/>
          <a:ea typeface="ヒラギノ角ゴ Pro W3" pitchFamily="-65" charset="-128"/>
          <a:cs typeface="ヒラギノ角ゴ Pro W3" pitchFamily="-65" charset="-128"/>
        </a:defRPr>
      </a:lvl1pPr>
      <a:lvl2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ヒラギノ角ゴ Pro W3" charset="-128"/>
          <a:cs typeface="ヒラギノ角ゴ Pro W3" charset="0"/>
        </a:defRPr>
      </a:lvl2pPr>
      <a:lvl3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MS PGothic" pitchFamily="34" charset="-128"/>
          <a:cs typeface="Geneva" charset="-128"/>
        </a:defRPr>
      </a:lvl3pPr>
      <a:lvl4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4pPr>
      <a:lvl5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5pPr>
      <a:lvl6pPr marL="13985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6pPr>
      <a:lvl7pPr marL="18557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7pPr>
      <a:lvl8pPr marL="23129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8pPr>
      <a:lvl9pPr marL="27701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package" Target="../embeddings/Microsoft_Visio_Drawing.vsdx"/><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7.e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package" Target="../embeddings/Microsoft_Visio_Drawing.vsdx"/><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F569B46A-8B4D-46B1-97F3-4285A264841C}"/>
              </a:ext>
            </a:extLst>
          </p:cNvPr>
          <p:cNvSpPr>
            <a:spLocks noGrp="1" noChangeArrowheads="1"/>
          </p:cNvSpPr>
          <p:nvPr>
            <p:ph type="subTitle" idx="1"/>
          </p:nvPr>
        </p:nvSpPr>
        <p:spPr>
          <a:xfrm>
            <a:off x="3810000" y="5029200"/>
            <a:ext cx="4895850" cy="762000"/>
          </a:xfrm>
        </p:spPr>
        <p:txBody>
          <a:bodyPr>
            <a:noAutofit/>
          </a:bodyPr>
          <a:lstStyle/>
          <a:p>
            <a:pPr algn="r" eaLnBrk="1" hangingPunct="1">
              <a:lnSpc>
                <a:spcPct val="90000"/>
              </a:lnSpc>
              <a:defRPr/>
            </a:pPr>
            <a:r>
              <a:rPr lang="en-US" altLang="en-US" dirty="0"/>
              <a:t>Security Planning</a:t>
            </a:r>
          </a:p>
          <a:p>
            <a:pPr algn="r" eaLnBrk="1" hangingPunct="1">
              <a:lnSpc>
                <a:spcPct val="90000"/>
              </a:lnSpc>
              <a:defRPr/>
            </a:pPr>
            <a:r>
              <a:rPr lang="en-US" altLang="en-US" dirty="0"/>
              <a:t>Susan Lincke</a:t>
            </a:r>
          </a:p>
        </p:txBody>
      </p:sp>
      <p:sp>
        <p:nvSpPr>
          <p:cNvPr id="4098" name="Rectangle 2">
            <a:extLst>
              <a:ext uri="{FF2B5EF4-FFF2-40B4-BE49-F238E27FC236}">
                <a16:creationId xmlns:a16="http://schemas.microsoft.com/office/drawing/2014/main" id="{9C28537D-328D-48A1-9E5C-BA1EDA2268C6}"/>
              </a:ext>
            </a:extLst>
          </p:cNvPr>
          <p:cNvSpPr>
            <a:spLocks noGrp="1" noChangeArrowheads="1"/>
          </p:cNvSpPr>
          <p:nvPr>
            <p:ph type="ctrTitle"/>
          </p:nvPr>
        </p:nvSpPr>
        <p:spPr>
          <a:xfrm>
            <a:off x="3771900" y="4165600"/>
            <a:ext cx="4903788" cy="941796"/>
          </a:xfrm>
        </p:spPr>
        <p:txBody>
          <a:bodyPr/>
          <a:lstStyle/>
          <a:p>
            <a:pPr eaLnBrk="1" hangingPunct="1">
              <a:defRPr/>
            </a:pPr>
            <a:r>
              <a:rPr lang="en-US" altLang="en-US" dirty="0">
                <a:solidFill>
                  <a:schemeClr val="tx1">
                    <a:lumMod val="25000"/>
                    <a:lumOff val="75000"/>
                  </a:schemeClr>
                </a:solidFill>
              </a:rPr>
              <a:t>Preparing for Forensic Analysis</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0E556DC-8406-4195-3565-78BC0E23384B}"/>
              </a:ext>
            </a:extLst>
          </p:cNvPr>
          <p:cNvGraphicFramePr>
            <a:graphicFrameLocks noGrp="1"/>
          </p:cNvGraphicFramePr>
          <p:nvPr>
            <p:ph idx="11"/>
            <p:extLst>
              <p:ext uri="{D42A27DB-BD31-4B8C-83A1-F6EECF244321}">
                <p14:modId xmlns:p14="http://schemas.microsoft.com/office/powerpoint/2010/main" val="2991257399"/>
              </p:ext>
            </p:extLst>
          </p:nvPr>
        </p:nvGraphicFramePr>
        <p:xfrm>
          <a:off x="522288" y="1519238"/>
          <a:ext cx="8135937" cy="4879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8902BBD8-1FF0-3B99-441E-DB45CFAED576}"/>
              </a:ext>
            </a:extLst>
          </p:cNvPr>
          <p:cNvSpPr>
            <a:spLocks noGrp="1"/>
          </p:cNvSpPr>
          <p:nvPr>
            <p:ph type="title"/>
          </p:nvPr>
        </p:nvSpPr>
        <p:spPr>
          <a:xfrm>
            <a:off x="520700" y="917574"/>
            <a:ext cx="8154988" cy="443198"/>
          </a:xfrm>
        </p:spPr>
        <p:txBody>
          <a:bodyPr/>
          <a:lstStyle/>
          <a:p>
            <a:r>
              <a:rPr lang="en-US" sz="3200" dirty="0"/>
              <a:t>Aspects in Forensic Analysis</a:t>
            </a:r>
          </a:p>
        </p:txBody>
      </p:sp>
    </p:spTree>
    <p:extLst>
      <p:ext uri="{BB962C8B-B14F-4D97-AF65-F5344CB8AC3E}">
        <p14:creationId xmlns:p14="http://schemas.microsoft.com/office/powerpoint/2010/main" val="1879161065"/>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78296C0-0EA0-5A57-ED16-58421C7F3161}"/>
              </a:ext>
            </a:extLst>
          </p:cNvPr>
          <p:cNvSpPr>
            <a:spLocks noGrp="1"/>
          </p:cNvSpPr>
          <p:nvPr>
            <p:ph type="title"/>
          </p:nvPr>
        </p:nvSpPr>
        <p:spPr/>
        <p:txBody>
          <a:bodyPr/>
          <a:lstStyle/>
          <a:p>
            <a:r>
              <a:rPr lang="en-US" dirty="0"/>
              <a:t>Network Forensics: Where to Find Forensic Information</a:t>
            </a:r>
          </a:p>
        </p:txBody>
      </p:sp>
      <p:sp>
        <p:nvSpPr>
          <p:cNvPr id="6" name="Rectangle 4">
            <a:extLst>
              <a:ext uri="{FF2B5EF4-FFF2-40B4-BE49-F238E27FC236}">
                <a16:creationId xmlns:a16="http://schemas.microsoft.com/office/drawing/2014/main" id="{CAC412E8-7563-5E09-54CD-FD6E8F7FD70D}"/>
              </a:ext>
            </a:extLst>
          </p:cNvPr>
          <p:cNvSpPr>
            <a:spLocks noChangeArrowheads="1"/>
          </p:cNvSpPr>
          <p:nvPr/>
        </p:nvSpPr>
        <p:spPr bwMode="auto">
          <a:xfrm>
            <a:off x="838200" y="1676399"/>
            <a:ext cx="1125415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7" name="Object 6">
            <a:extLst>
              <a:ext uri="{FF2B5EF4-FFF2-40B4-BE49-F238E27FC236}">
                <a16:creationId xmlns:a16="http://schemas.microsoft.com/office/drawing/2014/main" id="{169DF54C-0E90-8ADF-28A8-9B5482C1A975}"/>
              </a:ext>
            </a:extLst>
          </p:cNvPr>
          <p:cNvGraphicFramePr>
            <a:graphicFrameLocks noChangeAspect="1"/>
          </p:cNvGraphicFramePr>
          <p:nvPr>
            <p:extLst>
              <p:ext uri="{D42A27DB-BD31-4B8C-83A1-F6EECF244321}">
                <p14:modId xmlns:p14="http://schemas.microsoft.com/office/powerpoint/2010/main" val="356857395"/>
              </p:ext>
            </p:extLst>
          </p:nvPr>
        </p:nvGraphicFramePr>
        <p:xfrm>
          <a:off x="838200" y="1676400"/>
          <a:ext cx="7315200" cy="4911969"/>
        </p:xfrm>
        <a:graphic>
          <a:graphicData uri="http://schemas.openxmlformats.org/presentationml/2006/ole">
            <mc:AlternateContent xmlns:mc="http://schemas.openxmlformats.org/markup-compatibility/2006">
              <mc:Choice xmlns:v="urn:schemas-microsoft-com:vml" Requires="v">
                <p:oleObj name="Visio" r:id="rId2" imgW="9198281" imgH="6177637" progId="Visio.Drawing.15">
                  <p:embed/>
                </p:oleObj>
              </mc:Choice>
              <mc:Fallback>
                <p:oleObj name="Visio" r:id="rId2" imgW="9198281" imgH="6177637" progId="Visio.Drawing.15">
                  <p:embed/>
                  <p:pic>
                    <p:nvPicPr>
                      <p:cNvPr id="0"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676400"/>
                        <a:ext cx="7315200" cy="4911969"/>
                      </a:xfrm>
                      <a:prstGeom prst="rect">
                        <a:avLst/>
                      </a:prstGeom>
                      <a:noFill/>
                    </p:spPr>
                  </p:pic>
                </p:oleObj>
              </mc:Fallback>
            </mc:AlternateContent>
          </a:graphicData>
        </a:graphic>
      </p:graphicFrame>
    </p:spTree>
    <p:extLst>
      <p:ext uri="{BB962C8B-B14F-4D97-AF65-F5344CB8AC3E}">
        <p14:creationId xmlns:p14="http://schemas.microsoft.com/office/powerpoint/2010/main" val="1453386228"/>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BFC8683-2CCF-3737-EC39-1D59E5365777}"/>
              </a:ext>
            </a:extLst>
          </p:cNvPr>
          <p:cNvGraphicFramePr>
            <a:graphicFrameLocks noGrp="1"/>
          </p:cNvGraphicFramePr>
          <p:nvPr>
            <p:ph idx="11"/>
            <p:extLst>
              <p:ext uri="{D42A27DB-BD31-4B8C-83A1-F6EECF244321}">
                <p14:modId xmlns:p14="http://schemas.microsoft.com/office/powerpoint/2010/main" val="1050610047"/>
              </p:ext>
            </p:extLst>
          </p:nvPr>
        </p:nvGraphicFramePr>
        <p:xfrm>
          <a:off x="468312" y="1222375"/>
          <a:ext cx="8154988" cy="5480685"/>
        </p:xfrm>
        <a:graphic>
          <a:graphicData uri="http://schemas.openxmlformats.org/drawingml/2006/table">
            <a:tbl>
              <a:tblPr firstRow="1" firstCol="1" bandRow="1">
                <a:tableStyleId>{5C22544A-7EE6-4342-B048-85BDC9FD1C3A}</a:tableStyleId>
              </a:tblPr>
              <a:tblGrid>
                <a:gridCol w="1353641">
                  <a:extLst>
                    <a:ext uri="{9D8B030D-6E8A-4147-A177-3AD203B41FA5}">
                      <a16:colId xmlns:a16="http://schemas.microsoft.com/office/drawing/2014/main" val="3035937664"/>
                    </a:ext>
                  </a:extLst>
                </a:gridCol>
                <a:gridCol w="3351831">
                  <a:extLst>
                    <a:ext uri="{9D8B030D-6E8A-4147-A177-3AD203B41FA5}">
                      <a16:colId xmlns:a16="http://schemas.microsoft.com/office/drawing/2014/main" val="3107396620"/>
                    </a:ext>
                  </a:extLst>
                </a:gridCol>
                <a:gridCol w="3449516">
                  <a:extLst>
                    <a:ext uri="{9D8B030D-6E8A-4147-A177-3AD203B41FA5}">
                      <a16:colId xmlns:a16="http://schemas.microsoft.com/office/drawing/2014/main" val="3086760448"/>
                    </a:ext>
                  </a:extLst>
                </a:gridCol>
              </a:tblGrid>
              <a:tr h="274955">
                <a:tc>
                  <a:txBody>
                    <a:bodyPr/>
                    <a:lstStyle/>
                    <a:p>
                      <a:pPr marL="0" marR="0" algn="ctr">
                        <a:spcBef>
                          <a:spcPts val="0"/>
                        </a:spcBef>
                        <a:spcAft>
                          <a:spcPts val="0"/>
                        </a:spcAft>
                      </a:pPr>
                      <a:r>
                        <a:rPr lang="en-US" sz="1400">
                          <a:effectLst/>
                        </a:rPr>
                        <a:t>Source</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rPr>
                        <a:t>Security Information</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rPr>
                        <a:t>Sample attacks</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22342801"/>
                  </a:ext>
                </a:extLst>
              </a:tr>
              <a:tr h="636270">
                <a:tc>
                  <a:txBody>
                    <a:bodyPr/>
                    <a:lstStyle/>
                    <a:p>
                      <a:pPr marL="0" marR="0" algn="l">
                        <a:spcBef>
                          <a:spcPts val="0"/>
                        </a:spcBef>
                        <a:spcAft>
                          <a:spcPts val="0"/>
                        </a:spcAft>
                      </a:pPr>
                      <a:r>
                        <a:rPr lang="en-US" sz="1400">
                          <a:effectLst/>
                        </a:rPr>
                        <a:t>Router</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0"/>
                        </a:spcBef>
                        <a:spcAft>
                          <a:spcPts val="0"/>
                        </a:spcAft>
                      </a:pPr>
                      <a:r>
                        <a:rPr lang="en-US" sz="1400">
                          <a:effectLst/>
                        </a:rPr>
                        <a:t>Reverse IP address, statistics, illegal packets</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0"/>
                        </a:spcBef>
                        <a:spcAft>
                          <a:spcPts val="0"/>
                        </a:spcAft>
                      </a:pPr>
                      <a:r>
                        <a:rPr lang="en-US" sz="1400">
                          <a:effectLst/>
                        </a:rPr>
                        <a:t>IP spoofing, DDOS, formatting errors (e.g., LAND, teardrop), footprinting/nmap, illegal destination IP or port numbers</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09642850"/>
                  </a:ext>
                </a:extLst>
              </a:tr>
              <a:tr h="727710">
                <a:tc>
                  <a:txBody>
                    <a:bodyPr/>
                    <a:lstStyle/>
                    <a:p>
                      <a:pPr marL="0" marR="0" algn="l">
                        <a:spcBef>
                          <a:spcPts val="0"/>
                        </a:spcBef>
                        <a:spcAft>
                          <a:spcPts val="0"/>
                        </a:spcAft>
                      </a:pPr>
                      <a:r>
                        <a:rPr lang="en-US" sz="1400">
                          <a:effectLst/>
                        </a:rPr>
                        <a:t>Firewall</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0"/>
                        </a:spcBef>
                        <a:spcAft>
                          <a:spcPts val="0"/>
                        </a:spcAft>
                      </a:pPr>
                      <a:r>
                        <a:rPr lang="en-US" sz="1400">
                          <a:effectLst/>
                        </a:rPr>
                        <a:t>Prohibited packets for covered protocols, statistics</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0"/>
                        </a:spcBef>
                        <a:spcAft>
                          <a:spcPts val="0"/>
                        </a:spcAft>
                      </a:pPr>
                      <a:r>
                        <a:rPr lang="en-US" sz="1400">
                          <a:effectLst/>
                        </a:rPr>
                        <a:t>DDOS/flooding, amplification attacks, formatting errors, fragmentation attacks, exfiltration</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259625964"/>
                  </a:ext>
                </a:extLst>
              </a:tr>
              <a:tr h="549910">
                <a:tc>
                  <a:txBody>
                    <a:bodyPr/>
                    <a:lstStyle/>
                    <a:p>
                      <a:pPr marL="0" marR="0" algn="l">
                        <a:spcBef>
                          <a:spcPts val="0"/>
                        </a:spcBef>
                        <a:spcAft>
                          <a:spcPts val="0"/>
                        </a:spcAft>
                      </a:pPr>
                      <a:r>
                        <a:rPr lang="en-US" sz="1400">
                          <a:effectLst/>
                        </a:rPr>
                        <a:t>DNS</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0"/>
                        </a:spcBef>
                        <a:spcAft>
                          <a:spcPts val="0"/>
                        </a:spcAft>
                      </a:pPr>
                      <a:r>
                        <a:rPr lang="en-US" sz="1400">
                          <a:effectLst/>
                        </a:rPr>
                        <a:t>Track who accessed services when (email, web, ssh)</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0"/>
                        </a:spcBef>
                        <a:spcAft>
                          <a:spcPts val="0"/>
                        </a:spcAft>
                      </a:pPr>
                      <a:r>
                        <a:rPr lang="en-US" sz="1400">
                          <a:effectLst/>
                        </a:rPr>
                        <a:t>Inappropriate websites, DNS downloads</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66026921"/>
                  </a:ext>
                </a:extLst>
              </a:tr>
              <a:tr h="513080">
                <a:tc>
                  <a:txBody>
                    <a:bodyPr/>
                    <a:lstStyle/>
                    <a:p>
                      <a:pPr marL="0" marR="0" algn="l">
                        <a:spcBef>
                          <a:spcPts val="0"/>
                        </a:spcBef>
                        <a:spcAft>
                          <a:spcPts val="0"/>
                        </a:spcAft>
                      </a:pPr>
                      <a:r>
                        <a:rPr lang="en-US" sz="1400">
                          <a:effectLst/>
                        </a:rPr>
                        <a:t>Application Server</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0"/>
                        </a:spcBef>
                        <a:spcAft>
                          <a:spcPts val="0"/>
                        </a:spcAft>
                      </a:pPr>
                      <a:r>
                        <a:rPr lang="en-US" sz="1400">
                          <a:effectLst/>
                        </a:rPr>
                        <a:t>View abnormal and abusive events, and potentially view completed events</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0"/>
                        </a:spcBef>
                        <a:spcAft>
                          <a:spcPts val="0"/>
                        </a:spcAft>
                      </a:pPr>
                      <a:r>
                        <a:rPr lang="en-US" sz="1400">
                          <a:effectLst/>
                        </a:rPr>
                        <a:t>Formatting errors, encoding attacks, </a:t>
                      </a:r>
                      <a:endParaRPr lang="en-US" sz="1600">
                        <a:effectLst/>
                      </a:endParaRPr>
                    </a:p>
                    <a:p>
                      <a:pPr marL="0" marR="0" algn="l">
                        <a:spcBef>
                          <a:spcPts val="0"/>
                        </a:spcBef>
                        <a:spcAft>
                          <a:spcPts val="0"/>
                        </a:spcAft>
                      </a:pPr>
                      <a:r>
                        <a:rPr lang="en-US" sz="1400">
                          <a:effectLst/>
                        </a:rPr>
                        <a:t>SQL attacks</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43377115"/>
                  </a:ext>
                </a:extLst>
              </a:tr>
              <a:tr h="419100">
                <a:tc>
                  <a:txBody>
                    <a:bodyPr/>
                    <a:lstStyle/>
                    <a:p>
                      <a:pPr marL="0" marR="0" algn="l">
                        <a:spcBef>
                          <a:spcPts val="0"/>
                        </a:spcBef>
                        <a:spcAft>
                          <a:spcPts val="0"/>
                        </a:spcAft>
                      </a:pPr>
                      <a:r>
                        <a:rPr lang="en-US" sz="1400">
                          <a:effectLst/>
                        </a:rPr>
                        <a:t>Authentication Server</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0"/>
                        </a:spcBef>
                        <a:spcAft>
                          <a:spcPts val="0"/>
                        </a:spcAft>
                      </a:pPr>
                      <a:r>
                        <a:rPr lang="en-US" sz="1400">
                          <a:effectLst/>
                        </a:rPr>
                        <a:t>Successful/unsuccessful login, unusual times</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0"/>
                        </a:spcBef>
                        <a:spcAft>
                          <a:spcPts val="0"/>
                        </a:spcAft>
                      </a:pPr>
                      <a:r>
                        <a:rPr lang="en-US" sz="1400">
                          <a:effectLst/>
                        </a:rPr>
                        <a:t>Password attacks (dictionary, brute force), impersonation</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77889079"/>
                  </a:ext>
                </a:extLst>
              </a:tr>
              <a:tr h="288290">
                <a:tc>
                  <a:txBody>
                    <a:bodyPr/>
                    <a:lstStyle/>
                    <a:p>
                      <a:pPr marL="0" marR="0" algn="l">
                        <a:spcBef>
                          <a:spcPts val="0"/>
                        </a:spcBef>
                        <a:spcAft>
                          <a:spcPts val="0"/>
                        </a:spcAft>
                      </a:pPr>
                      <a:r>
                        <a:rPr lang="en-US" sz="1400">
                          <a:effectLst/>
                        </a:rPr>
                        <a:t>Switch</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0"/>
                        </a:spcBef>
                        <a:spcAft>
                          <a:spcPts val="0"/>
                        </a:spcAft>
                      </a:pPr>
                      <a:r>
                        <a:rPr lang="en-US" sz="1400">
                          <a:effectLst/>
                        </a:rPr>
                        <a:t>Translate MAC address to physical port</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0"/>
                        </a:spcBef>
                        <a:spcAft>
                          <a:spcPts val="0"/>
                        </a:spcAft>
                      </a:pPr>
                      <a:r>
                        <a:rPr lang="en-US" sz="1400">
                          <a:effectLst/>
                        </a:rPr>
                        <a:t>MAC spoofing</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920764900"/>
                  </a:ext>
                </a:extLst>
              </a:tr>
              <a:tr h="533400">
                <a:tc>
                  <a:txBody>
                    <a:bodyPr/>
                    <a:lstStyle/>
                    <a:p>
                      <a:pPr marL="0" marR="0" algn="l">
                        <a:spcBef>
                          <a:spcPts val="0"/>
                        </a:spcBef>
                        <a:spcAft>
                          <a:spcPts val="0"/>
                        </a:spcAft>
                      </a:pPr>
                      <a:r>
                        <a:rPr lang="en-US" sz="1400">
                          <a:effectLst/>
                        </a:rPr>
                        <a:t>Wireless Access Point</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0"/>
                        </a:spcBef>
                        <a:spcAft>
                          <a:spcPts val="0"/>
                        </a:spcAft>
                      </a:pPr>
                      <a:r>
                        <a:rPr lang="en-US" sz="1400">
                          <a:effectLst/>
                        </a:rPr>
                        <a:t>Identify (inappropriate) MAC address</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0"/>
                        </a:spcBef>
                        <a:spcAft>
                          <a:spcPts val="0"/>
                        </a:spcAft>
                      </a:pPr>
                      <a:r>
                        <a:rPr lang="en-US" sz="1400">
                          <a:effectLst/>
                        </a:rPr>
                        <a:t>Rogue WAP, MAC spoofing</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27985659"/>
                  </a:ext>
                </a:extLst>
              </a:tr>
              <a:tr h="549910">
                <a:tc>
                  <a:txBody>
                    <a:bodyPr/>
                    <a:lstStyle/>
                    <a:p>
                      <a:pPr marL="0" marR="0" algn="l">
                        <a:spcBef>
                          <a:spcPts val="0"/>
                        </a:spcBef>
                        <a:spcAft>
                          <a:spcPts val="0"/>
                        </a:spcAft>
                      </a:pPr>
                      <a:r>
                        <a:rPr lang="en-US" sz="1400">
                          <a:effectLst/>
                        </a:rPr>
                        <a:t>Web Proxy</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0"/>
                        </a:spcBef>
                        <a:spcAft>
                          <a:spcPts val="0"/>
                        </a:spcAft>
                      </a:pPr>
                      <a:r>
                        <a:rPr lang="en-US" sz="1400">
                          <a:effectLst/>
                        </a:rPr>
                        <a:t>Track web accesses, cache status of web accesses</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0"/>
                        </a:spcBef>
                        <a:spcAft>
                          <a:spcPts val="0"/>
                        </a:spcAft>
                      </a:pPr>
                      <a:r>
                        <a:rPr lang="en-US" sz="1400">
                          <a:effectLst/>
                        </a:rPr>
                        <a:t>Malware origins, inappropriate web accesses</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506780775"/>
                  </a:ext>
                </a:extLst>
              </a:tr>
              <a:tr h="364490">
                <a:tc>
                  <a:txBody>
                    <a:bodyPr/>
                    <a:lstStyle/>
                    <a:p>
                      <a:pPr marL="0" marR="0" algn="l">
                        <a:spcBef>
                          <a:spcPts val="0"/>
                        </a:spcBef>
                        <a:spcAft>
                          <a:spcPts val="0"/>
                        </a:spcAft>
                      </a:pPr>
                      <a:r>
                        <a:rPr lang="en-US" sz="1400">
                          <a:effectLst/>
                        </a:rPr>
                        <a:t>Intrusion Detection</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0"/>
                        </a:spcBef>
                        <a:spcAft>
                          <a:spcPts val="0"/>
                        </a:spcAft>
                      </a:pPr>
                      <a:r>
                        <a:rPr lang="en-US" sz="1400">
                          <a:effectLst/>
                        </a:rPr>
                        <a:t>Track specific application attacks</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0"/>
                        </a:spcBef>
                        <a:spcAft>
                          <a:spcPts val="0"/>
                        </a:spcAft>
                      </a:pPr>
                      <a:r>
                        <a:rPr lang="en-US" sz="1400">
                          <a:effectLst/>
                        </a:rPr>
                        <a:t>Nmap, encoding attacks</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40168738"/>
                  </a:ext>
                </a:extLst>
              </a:tr>
              <a:tr h="549910">
                <a:tc>
                  <a:txBody>
                    <a:bodyPr/>
                    <a:lstStyle/>
                    <a:p>
                      <a:pPr marL="0" marR="0" algn="l">
                        <a:spcBef>
                          <a:spcPts val="0"/>
                        </a:spcBef>
                        <a:spcAft>
                          <a:spcPts val="0"/>
                        </a:spcAft>
                      </a:pPr>
                      <a:r>
                        <a:rPr lang="en-US" sz="1400">
                          <a:effectLst/>
                        </a:rPr>
                        <a:t>All Devices</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0"/>
                        </a:spcBef>
                        <a:spcAft>
                          <a:spcPts val="0"/>
                        </a:spcAft>
                      </a:pPr>
                      <a:r>
                        <a:rPr lang="en-US" sz="1400">
                          <a:effectLst/>
                        </a:rPr>
                        <a:t>Configuration changes, cleared logs, login</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0"/>
                        </a:spcBef>
                        <a:spcAft>
                          <a:spcPts val="0"/>
                        </a:spcAft>
                      </a:pPr>
                      <a:r>
                        <a:rPr lang="en-US" sz="1400" dirty="0">
                          <a:effectLst/>
                        </a:rPr>
                        <a:t>Hiding tracks, enabling backdoors, password attacks</a:t>
                      </a:r>
                      <a:endParaRPr lang="en-US"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85054673"/>
                  </a:ext>
                </a:extLst>
              </a:tr>
            </a:tbl>
          </a:graphicData>
        </a:graphic>
      </p:graphicFrame>
      <p:sp>
        <p:nvSpPr>
          <p:cNvPr id="3" name="Title 2">
            <a:extLst>
              <a:ext uri="{FF2B5EF4-FFF2-40B4-BE49-F238E27FC236}">
                <a16:creationId xmlns:a16="http://schemas.microsoft.com/office/drawing/2014/main" id="{FA0F86ED-F50E-A573-9056-601B83FC7D90}"/>
              </a:ext>
            </a:extLst>
          </p:cNvPr>
          <p:cNvSpPr>
            <a:spLocks noGrp="1"/>
          </p:cNvSpPr>
          <p:nvPr>
            <p:ph type="title"/>
          </p:nvPr>
        </p:nvSpPr>
        <p:spPr/>
        <p:txBody>
          <a:bodyPr/>
          <a:lstStyle/>
          <a:p>
            <a:r>
              <a:rPr lang="en-US" dirty="0"/>
              <a:t>Collecting Important Technical Information</a:t>
            </a:r>
          </a:p>
        </p:txBody>
      </p:sp>
    </p:spTree>
    <p:extLst>
      <p:ext uri="{BB962C8B-B14F-4D97-AF65-F5344CB8AC3E}">
        <p14:creationId xmlns:p14="http://schemas.microsoft.com/office/powerpoint/2010/main" val="1723331782"/>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BBB1C1E-04E8-0068-E10C-0CCB94EF4BF3}"/>
              </a:ext>
            </a:extLst>
          </p:cNvPr>
          <p:cNvSpPr>
            <a:spLocks noGrp="1"/>
          </p:cNvSpPr>
          <p:nvPr>
            <p:ph idx="11"/>
          </p:nvPr>
        </p:nvSpPr>
        <p:spPr>
          <a:xfrm>
            <a:off x="522000" y="1371601"/>
            <a:ext cx="8136000" cy="5027612"/>
          </a:xfrm>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 jump drive:</a:t>
            </a:r>
          </a:p>
          <a:p>
            <a:pPr marL="285750" marR="0" indent="-285750">
              <a:lnSpc>
                <a:spcPct val="107000"/>
              </a:lnSpc>
              <a:spcBef>
                <a:spcPts val="0"/>
              </a:spcBef>
              <a:spcAft>
                <a:spcPts val="80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enables the investigator to record volatile information reliably in a short time.  The jump drive </a:t>
            </a:r>
          </a:p>
          <a:p>
            <a:pPr marL="285750" marR="0" indent="-285750">
              <a:lnSpc>
                <a:spcPct val="107000"/>
              </a:lnSpc>
              <a:spcBef>
                <a:spcPts val="0"/>
              </a:spcBef>
              <a:spcAft>
                <a:spcPts val="80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includes command script(s) containing commands to record volatile information.  </a:t>
            </a:r>
          </a:p>
          <a:p>
            <a:pPr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Volatile information should be recorded in the order of volatility and may consists of: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Processor memory: Cache and registers  (For routers, switches and NIDS, this includes recording the running configuration.)</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Network state including current network connections, the routing configuration and ARP table.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List of running processes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Current statistics and recent command history.</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Swap file: This is the recent memory used by a computer for virtual memory purposes.</a:t>
            </a: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Date and time, for evidentiary purposes.  The date and time should be recorded as the first and last commands of the jump drive script.</a:t>
            </a:r>
          </a:p>
          <a:p>
            <a:endParaRPr lang="en-US" dirty="0"/>
          </a:p>
        </p:txBody>
      </p:sp>
      <p:sp>
        <p:nvSpPr>
          <p:cNvPr id="3" name="Title 2">
            <a:extLst>
              <a:ext uri="{FF2B5EF4-FFF2-40B4-BE49-F238E27FC236}">
                <a16:creationId xmlns:a16="http://schemas.microsoft.com/office/drawing/2014/main" id="{86133A97-3785-83DE-D319-9640B5C78C4B}"/>
              </a:ext>
            </a:extLst>
          </p:cNvPr>
          <p:cNvSpPr>
            <a:spLocks noGrp="1"/>
          </p:cNvSpPr>
          <p:nvPr>
            <p:ph type="title"/>
          </p:nvPr>
        </p:nvSpPr>
        <p:spPr>
          <a:xfrm>
            <a:off x="520700" y="917575"/>
            <a:ext cx="8154988" cy="387798"/>
          </a:xfrm>
        </p:spPr>
        <p:txBody>
          <a:bodyPr/>
          <a:lstStyle/>
          <a:p>
            <a:r>
              <a:rPr lang="en-US" sz="2800" dirty="0"/>
              <a:t>Collecting Volatile Information</a:t>
            </a:r>
          </a:p>
        </p:txBody>
      </p:sp>
    </p:spTree>
    <p:extLst>
      <p:ext uri="{BB962C8B-B14F-4D97-AF65-F5344CB8AC3E}">
        <p14:creationId xmlns:p14="http://schemas.microsoft.com/office/powerpoint/2010/main" val="917125858"/>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382A96B-DED2-4C32-0F2C-D291C1B805C4}"/>
              </a:ext>
            </a:extLst>
          </p:cNvPr>
          <p:cNvSpPr>
            <a:spLocks noGrp="1"/>
          </p:cNvSpPr>
          <p:nvPr>
            <p:ph type="title"/>
          </p:nvPr>
        </p:nvSpPr>
        <p:spPr>
          <a:xfrm>
            <a:off x="520700" y="917575"/>
            <a:ext cx="8154988" cy="387798"/>
          </a:xfrm>
        </p:spPr>
        <p:txBody>
          <a:bodyPr/>
          <a:lstStyle/>
          <a:p>
            <a:r>
              <a:rPr lang="en-US" sz="2800" dirty="0"/>
              <a:t>Linux Commands</a:t>
            </a:r>
          </a:p>
        </p:txBody>
      </p:sp>
      <p:graphicFrame>
        <p:nvGraphicFramePr>
          <p:cNvPr id="7" name="Content Placeholder 6">
            <a:extLst>
              <a:ext uri="{FF2B5EF4-FFF2-40B4-BE49-F238E27FC236}">
                <a16:creationId xmlns:a16="http://schemas.microsoft.com/office/drawing/2014/main" id="{7A6F7906-4492-FD62-5FDA-BA5918C7A5C0}"/>
              </a:ext>
            </a:extLst>
          </p:cNvPr>
          <p:cNvGraphicFramePr>
            <a:graphicFrameLocks noGrp="1"/>
          </p:cNvGraphicFramePr>
          <p:nvPr>
            <p:ph idx="11"/>
            <p:extLst>
              <p:ext uri="{D42A27DB-BD31-4B8C-83A1-F6EECF244321}">
                <p14:modId xmlns:p14="http://schemas.microsoft.com/office/powerpoint/2010/main" val="4235303982"/>
              </p:ext>
            </p:extLst>
          </p:nvPr>
        </p:nvGraphicFramePr>
        <p:xfrm>
          <a:off x="520700" y="1524003"/>
          <a:ext cx="8154987" cy="4648192"/>
        </p:xfrm>
        <a:graphic>
          <a:graphicData uri="http://schemas.openxmlformats.org/drawingml/2006/table">
            <a:tbl>
              <a:tblPr firstRow="1" firstCol="1" bandRow="1">
                <a:tableStyleId>{5C22544A-7EE6-4342-B048-85BDC9FD1C3A}</a:tableStyleId>
              </a:tblPr>
              <a:tblGrid>
                <a:gridCol w="2633145">
                  <a:extLst>
                    <a:ext uri="{9D8B030D-6E8A-4147-A177-3AD203B41FA5}">
                      <a16:colId xmlns:a16="http://schemas.microsoft.com/office/drawing/2014/main" val="39907402"/>
                    </a:ext>
                  </a:extLst>
                </a:gridCol>
                <a:gridCol w="5521842">
                  <a:extLst>
                    <a:ext uri="{9D8B030D-6E8A-4147-A177-3AD203B41FA5}">
                      <a16:colId xmlns:a16="http://schemas.microsoft.com/office/drawing/2014/main" val="1520957082"/>
                    </a:ext>
                  </a:extLst>
                </a:gridCol>
              </a:tblGrid>
              <a:tr h="219888">
                <a:tc>
                  <a:txBody>
                    <a:bodyPr/>
                    <a:lstStyle/>
                    <a:p>
                      <a:pPr marL="0" marR="0" algn="ctr">
                        <a:lnSpc>
                          <a:spcPct val="107000"/>
                        </a:lnSpc>
                        <a:spcBef>
                          <a:spcPts val="0"/>
                        </a:spcBef>
                        <a:spcAft>
                          <a:spcPts val="0"/>
                        </a:spcAft>
                      </a:pPr>
                      <a:r>
                        <a:rPr lang="en-US" sz="1100">
                          <a:effectLst/>
                        </a:rPr>
                        <a:t>Command: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Function: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12579247"/>
                  </a:ext>
                </a:extLst>
              </a:tr>
              <a:tr h="219888">
                <a:tc>
                  <a:txBody>
                    <a:bodyPr/>
                    <a:lstStyle/>
                    <a:p>
                      <a:pPr marL="0" marR="0">
                        <a:lnSpc>
                          <a:spcPct val="107000"/>
                        </a:lnSpc>
                        <a:spcBef>
                          <a:spcPts val="0"/>
                        </a:spcBef>
                        <a:spcAft>
                          <a:spcPts val="0"/>
                        </a:spcAft>
                      </a:pPr>
                      <a:r>
                        <a:rPr lang="en-US" sz="1100">
                          <a:effectLst/>
                        </a:rPr>
                        <a:t>Date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Display the current date and time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44740010"/>
                  </a:ext>
                </a:extLst>
              </a:tr>
              <a:tr h="680026">
                <a:tc>
                  <a:txBody>
                    <a:bodyPr/>
                    <a:lstStyle/>
                    <a:p>
                      <a:pPr marL="0" marR="0">
                        <a:lnSpc>
                          <a:spcPct val="107000"/>
                        </a:lnSpc>
                        <a:spcBef>
                          <a:spcPts val="0"/>
                        </a:spcBef>
                        <a:spcAft>
                          <a:spcPts val="0"/>
                        </a:spcAft>
                      </a:pPr>
                      <a:r>
                        <a:rPr lang="en-US" sz="1100">
                          <a:effectLst/>
                        </a:rPr>
                        <a:t>dd if=/dev/mem of=/evidence/case123.memory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Copy memory from main memory (/dev/mem) and writing to evidence/case123.memory or an appropriate path.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91654703"/>
                  </a:ext>
                </a:extLst>
              </a:tr>
              <a:tr h="449958">
                <a:tc>
                  <a:txBody>
                    <a:bodyPr/>
                    <a:lstStyle/>
                    <a:p>
                      <a:pPr marL="0" marR="0">
                        <a:lnSpc>
                          <a:spcPct val="107000"/>
                        </a:lnSpc>
                        <a:spcBef>
                          <a:spcPts val="0"/>
                        </a:spcBef>
                        <a:spcAft>
                          <a:spcPts val="0"/>
                        </a:spcAft>
                      </a:pPr>
                      <a:r>
                        <a:rPr lang="en-US" sz="1100">
                          <a:effectLst/>
                        </a:rPr>
                        <a:t>hostname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Print the host name of this machine, applicable if IP address is in a DNS.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72964305"/>
                  </a:ext>
                </a:extLst>
              </a:tr>
              <a:tr h="219888">
                <a:tc>
                  <a:txBody>
                    <a:bodyPr/>
                    <a:lstStyle/>
                    <a:p>
                      <a:pPr marL="0" marR="0">
                        <a:lnSpc>
                          <a:spcPct val="107000"/>
                        </a:lnSpc>
                        <a:spcBef>
                          <a:spcPts val="0"/>
                        </a:spcBef>
                        <a:spcAft>
                          <a:spcPts val="0"/>
                        </a:spcAft>
                      </a:pPr>
                      <a:r>
                        <a:rPr lang="en-US" sz="1100">
                          <a:effectLst/>
                        </a:rPr>
                        <a:t>ls -la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List directories including permissions, last modifications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4570974"/>
                  </a:ext>
                </a:extLst>
              </a:tr>
              <a:tr h="219888">
                <a:tc>
                  <a:txBody>
                    <a:bodyPr/>
                    <a:lstStyle/>
                    <a:p>
                      <a:pPr marL="0" marR="0">
                        <a:lnSpc>
                          <a:spcPct val="107000"/>
                        </a:lnSpc>
                        <a:spcBef>
                          <a:spcPts val="0"/>
                        </a:spcBef>
                        <a:spcAft>
                          <a:spcPts val="0"/>
                        </a:spcAft>
                      </a:pPr>
                      <a:r>
                        <a:rPr lang="en-US" sz="1100" dirty="0">
                          <a:effectLst/>
                        </a:rPr>
                        <a:t>uptime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Display how long the system has been powered up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43527459"/>
                  </a:ext>
                </a:extLst>
              </a:tr>
              <a:tr h="219888">
                <a:tc>
                  <a:txBody>
                    <a:bodyPr/>
                    <a:lstStyle/>
                    <a:p>
                      <a:pPr marL="0" marR="0">
                        <a:lnSpc>
                          <a:spcPct val="107000"/>
                        </a:lnSpc>
                        <a:spcBef>
                          <a:spcPts val="0"/>
                        </a:spcBef>
                        <a:spcAft>
                          <a:spcPts val="0"/>
                        </a:spcAft>
                      </a:pPr>
                      <a:r>
                        <a:rPr lang="en-US" sz="1100" dirty="0" err="1">
                          <a:effectLst/>
                        </a:rPr>
                        <a:t>printenv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Print the environmental variables (e.g., command paths)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59685011"/>
                  </a:ext>
                </a:extLst>
              </a:tr>
              <a:tr h="219888">
                <a:tc>
                  <a:txBody>
                    <a:bodyPr/>
                    <a:lstStyle/>
                    <a:p>
                      <a:pPr marL="0" marR="0">
                        <a:lnSpc>
                          <a:spcPct val="107000"/>
                        </a:lnSpc>
                        <a:spcBef>
                          <a:spcPts val="0"/>
                        </a:spcBef>
                        <a:spcAft>
                          <a:spcPts val="0"/>
                        </a:spcAft>
                      </a:pPr>
                      <a:r>
                        <a:rPr lang="en-US" sz="1100" dirty="0" err="1">
                          <a:effectLst/>
                        </a:rPr>
                        <a:t>pstree</a:t>
                      </a:r>
                      <a:r>
                        <a:rPr lang="en-US" sz="1100" dirty="0">
                          <a:effectLst/>
                        </a:rPr>
                        <a:t> –a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Display a tree of processes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8938681"/>
                  </a:ext>
                </a:extLst>
              </a:tr>
              <a:tr h="219888">
                <a:tc>
                  <a:txBody>
                    <a:bodyPr/>
                    <a:lstStyle/>
                    <a:p>
                      <a:pPr marL="0" marR="0">
                        <a:lnSpc>
                          <a:spcPct val="107000"/>
                        </a:lnSpc>
                        <a:spcBef>
                          <a:spcPts val="0"/>
                        </a:spcBef>
                        <a:spcAft>
                          <a:spcPts val="0"/>
                        </a:spcAft>
                      </a:pPr>
                      <a:r>
                        <a:rPr lang="en-US" sz="1100" dirty="0" err="1">
                          <a:effectLst/>
                        </a:rPr>
                        <a:t>ps</a:t>
                      </a:r>
                      <a:r>
                        <a:rPr lang="en-US" sz="1100" dirty="0">
                          <a:effectLst/>
                        </a:rPr>
                        <a:t> –</a:t>
                      </a:r>
                      <a:r>
                        <a:rPr lang="en-US" sz="1100" dirty="0" err="1">
                          <a:effectLst/>
                        </a:rPr>
                        <a:t>ef</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Display statistics of all current processes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7191188"/>
                  </a:ext>
                </a:extLst>
              </a:tr>
              <a:tr h="219888">
                <a:tc>
                  <a:txBody>
                    <a:bodyPr/>
                    <a:lstStyle/>
                    <a:p>
                      <a:pPr marL="0" marR="0">
                        <a:lnSpc>
                          <a:spcPct val="107000"/>
                        </a:lnSpc>
                        <a:spcBef>
                          <a:spcPts val="0"/>
                        </a:spcBef>
                        <a:spcAft>
                          <a:spcPts val="0"/>
                        </a:spcAft>
                      </a:pPr>
                      <a:r>
                        <a:rPr lang="en-US" sz="1100" dirty="0">
                          <a:effectLst/>
                        </a:rPr>
                        <a:t>who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Display logged-in users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2553760"/>
                  </a:ext>
                </a:extLst>
              </a:tr>
              <a:tr h="219888">
                <a:tc>
                  <a:txBody>
                    <a:bodyPr/>
                    <a:lstStyle/>
                    <a:p>
                      <a:pPr marL="0" marR="0">
                        <a:lnSpc>
                          <a:spcPct val="107000"/>
                        </a:lnSpc>
                        <a:spcBef>
                          <a:spcPts val="0"/>
                        </a:spcBef>
                        <a:spcAft>
                          <a:spcPts val="0"/>
                        </a:spcAft>
                      </a:pPr>
                      <a:r>
                        <a:rPr lang="en-US" sz="1100" dirty="0">
                          <a:effectLst/>
                        </a:rPr>
                        <a:t>last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Display history of all users logged in and system boot time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220476"/>
                  </a:ext>
                </a:extLst>
              </a:tr>
              <a:tr h="219888">
                <a:tc>
                  <a:txBody>
                    <a:bodyPr/>
                    <a:lstStyle/>
                    <a:p>
                      <a:pPr marL="0" marR="0">
                        <a:lnSpc>
                          <a:spcPct val="107000"/>
                        </a:lnSpc>
                        <a:spcBef>
                          <a:spcPts val="0"/>
                        </a:spcBef>
                        <a:spcAft>
                          <a:spcPts val="0"/>
                        </a:spcAft>
                      </a:pPr>
                      <a:r>
                        <a:rPr lang="en-US" sz="1100" dirty="0">
                          <a:effectLst/>
                        </a:rPr>
                        <a:t>history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Display the command history of the last 500 commands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95906476"/>
                  </a:ext>
                </a:extLst>
              </a:tr>
              <a:tr h="219888">
                <a:tc>
                  <a:txBody>
                    <a:bodyPr/>
                    <a:lstStyle/>
                    <a:p>
                      <a:pPr marL="0" marR="0">
                        <a:lnSpc>
                          <a:spcPct val="107000"/>
                        </a:lnSpc>
                        <a:spcBef>
                          <a:spcPts val="0"/>
                        </a:spcBef>
                        <a:spcAft>
                          <a:spcPts val="0"/>
                        </a:spcAft>
                      </a:pPr>
                      <a:r>
                        <a:rPr lang="en-US" sz="1100" dirty="0">
                          <a:effectLst/>
                        </a:rPr>
                        <a:t>Ip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Display IP address, router, DNS server with varied options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88765395"/>
                  </a:ext>
                </a:extLst>
              </a:tr>
              <a:tr h="219888">
                <a:tc>
                  <a:txBody>
                    <a:bodyPr/>
                    <a:lstStyle/>
                    <a:p>
                      <a:pPr marL="0" marR="0">
                        <a:lnSpc>
                          <a:spcPct val="107000"/>
                        </a:lnSpc>
                        <a:spcBef>
                          <a:spcPts val="0"/>
                        </a:spcBef>
                        <a:spcAft>
                          <a:spcPts val="0"/>
                        </a:spcAft>
                      </a:pPr>
                      <a:r>
                        <a:rPr lang="en-US" sz="1100" dirty="0">
                          <a:effectLst/>
                        </a:rPr>
                        <a:t>netstat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Display connections and active network listeners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29151688"/>
                  </a:ext>
                </a:extLst>
              </a:tr>
              <a:tr h="219888">
                <a:tc>
                  <a:txBody>
                    <a:bodyPr/>
                    <a:lstStyle/>
                    <a:p>
                      <a:pPr marL="0" marR="0">
                        <a:lnSpc>
                          <a:spcPct val="107000"/>
                        </a:lnSpc>
                        <a:spcBef>
                          <a:spcPts val="0"/>
                        </a:spcBef>
                        <a:spcAft>
                          <a:spcPts val="0"/>
                        </a:spcAft>
                      </a:pPr>
                      <a:r>
                        <a:rPr lang="en-US" sz="1100" dirty="0">
                          <a:effectLst/>
                        </a:rPr>
                        <a:t>netstat –nr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Display routing table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81554755"/>
                  </a:ext>
                </a:extLst>
              </a:tr>
              <a:tr h="219888">
                <a:tc>
                  <a:txBody>
                    <a:bodyPr/>
                    <a:lstStyle/>
                    <a:p>
                      <a:pPr marL="0" marR="0">
                        <a:lnSpc>
                          <a:spcPct val="107000"/>
                        </a:lnSpc>
                        <a:spcBef>
                          <a:spcPts val="0"/>
                        </a:spcBef>
                        <a:spcAft>
                          <a:spcPts val="0"/>
                        </a:spcAft>
                      </a:pPr>
                      <a:r>
                        <a:rPr lang="en-US" sz="1100" dirty="0" err="1">
                          <a:effectLst/>
                        </a:rPr>
                        <a:t>arp</a:t>
                      </a:r>
                      <a:r>
                        <a:rPr lang="en-US" sz="1100" dirty="0">
                          <a:effectLst/>
                        </a:rPr>
                        <a:t> –a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Display arp table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97214172"/>
                  </a:ext>
                </a:extLst>
              </a:tr>
              <a:tr h="219888">
                <a:tc>
                  <a:txBody>
                    <a:bodyPr/>
                    <a:lstStyle/>
                    <a:p>
                      <a:pPr marL="0" marR="0">
                        <a:lnSpc>
                          <a:spcPct val="107000"/>
                        </a:lnSpc>
                        <a:spcBef>
                          <a:spcPts val="0"/>
                        </a:spcBef>
                        <a:spcAft>
                          <a:spcPts val="0"/>
                        </a:spcAft>
                      </a:pPr>
                      <a:r>
                        <a:rPr lang="en-US" sz="1100" dirty="0" err="1">
                          <a:effectLst/>
                        </a:rPr>
                        <a:t>Systemctl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Displays the status of all services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1324131"/>
                  </a:ext>
                </a:extLst>
              </a:tr>
              <a:tr h="219888">
                <a:tc>
                  <a:txBody>
                    <a:bodyPr/>
                    <a:lstStyle/>
                    <a:p>
                      <a:pPr marL="0" marR="0">
                        <a:lnSpc>
                          <a:spcPct val="107000"/>
                        </a:lnSpc>
                        <a:spcBef>
                          <a:spcPts val="0"/>
                        </a:spcBef>
                        <a:spcAft>
                          <a:spcPts val="0"/>
                        </a:spcAft>
                      </a:pPr>
                      <a:r>
                        <a:rPr lang="en-US" sz="1100" dirty="0">
                          <a:effectLst/>
                        </a:rPr>
                        <a:t>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Display the current date and 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2616612"/>
                  </a:ext>
                </a:extLst>
              </a:tr>
            </a:tbl>
          </a:graphicData>
        </a:graphic>
      </p:graphicFrame>
      <p:sp>
        <p:nvSpPr>
          <p:cNvPr id="8" name="Rectangle 2">
            <a:extLst>
              <a:ext uri="{FF2B5EF4-FFF2-40B4-BE49-F238E27FC236}">
                <a16:creationId xmlns:a16="http://schemas.microsoft.com/office/drawing/2014/main" id="{92E88E84-478A-7C39-2E92-9D411752D3B2}"/>
              </a:ext>
            </a:extLst>
          </p:cNvPr>
          <p:cNvSpPr>
            <a:spLocks noChangeArrowheads="1"/>
          </p:cNvSpPr>
          <p:nvPr/>
        </p:nvSpPr>
        <p:spPr bwMode="auto">
          <a:xfrm>
            <a:off x="-1695550" y="-89918"/>
            <a:ext cx="12559552" cy="586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291696417"/>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63248B5-68D0-4C9C-BEA8-A12A6D707E56}"/>
              </a:ext>
            </a:extLst>
          </p:cNvPr>
          <p:cNvSpPr>
            <a:spLocks noGrp="1"/>
          </p:cNvSpPr>
          <p:nvPr>
            <p:ph idx="11"/>
          </p:nvPr>
        </p:nvSpPr>
        <p:spPr>
          <a:xfrm>
            <a:off x="522288" y="1519238"/>
            <a:ext cx="8135937" cy="4879975"/>
          </a:xfrm>
        </p:spPr>
        <p:txBody>
          <a:bodyPr/>
          <a:lstStyle/>
          <a:p>
            <a:pPr hangingPunct="0">
              <a:defRPr/>
            </a:pPr>
            <a:r>
              <a:rPr lang="en-US" sz="2000" dirty="0"/>
              <a:t>A forensic </a:t>
            </a:r>
            <a:r>
              <a:rPr lang="en-US" sz="2000" dirty="0" err="1"/>
              <a:t>jumpkit</a:t>
            </a:r>
            <a:r>
              <a:rPr lang="en-US" sz="2000" dirty="0"/>
              <a:t> includes:</a:t>
            </a:r>
          </a:p>
          <a:p>
            <a:pPr marL="285750" indent="-285750" hangingPunct="0">
              <a:buFont typeface="Arial" panose="020B0604020202020204" pitchFamily="34" charset="0"/>
              <a:buChar char="•"/>
              <a:defRPr/>
            </a:pPr>
            <a:r>
              <a:rPr lang="en-US" sz="2000" dirty="0"/>
              <a:t>a laptop or memory stick with preconfigured with protocol sniffers and forensic software</a:t>
            </a:r>
          </a:p>
          <a:p>
            <a:pPr marL="285750" indent="-285750" hangingPunct="0">
              <a:buFont typeface="Arial" panose="020B0604020202020204" pitchFamily="34" charset="0"/>
              <a:buChar char="•"/>
              <a:defRPr/>
            </a:pPr>
            <a:r>
              <a:rPr lang="en-US" sz="2000" dirty="0"/>
              <a:t>network taps and cables </a:t>
            </a:r>
          </a:p>
          <a:p>
            <a:pPr marL="285750" indent="-285750" hangingPunct="0">
              <a:buFont typeface="Arial" panose="020B0604020202020204" pitchFamily="34" charset="0"/>
              <a:buChar char="•"/>
              <a:defRPr/>
            </a:pPr>
            <a:r>
              <a:rPr lang="en-US" sz="2000" dirty="0"/>
              <a:t>Since the attacked computer may be contaminated, the </a:t>
            </a:r>
            <a:r>
              <a:rPr lang="en-US" sz="2000" dirty="0" err="1"/>
              <a:t>jumpkit</a:t>
            </a:r>
            <a:r>
              <a:rPr lang="en-US" sz="2000" dirty="0"/>
              <a:t> must be considered reliable</a:t>
            </a:r>
          </a:p>
          <a:p>
            <a:pPr hangingPunct="0">
              <a:defRPr/>
            </a:pPr>
            <a:r>
              <a:rPr lang="en-US" sz="2000" dirty="0"/>
              <a:t>The investigator is likely to:</a:t>
            </a:r>
          </a:p>
          <a:p>
            <a:pPr marL="285750" indent="-285750" hangingPunct="0">
              <a:buFont typeface="Arial" panose="020B0604020202020204" pitchFamily="34" charset="0"/>
              <a:buChar char="•"/>
              <a:defRPr/>
            </a:pPr>
            <a:r>
              <a:rPr lang="en-US" sz="2000" dirty="0"/>
              <a:t>Get a full memory image snapshot, to obtain network connections, open files, in progress processes </a:t>
            </a:r>
          </a:p>
          <a:p>
            <a:pPr marL="285750" indent="-285750" hangingPunct="0">
              <a:buFont typeface="Arial" panose="020B0604020202020204" pitchFamily="34" charset="0"/>
              <a:buChar char="•"/>
              <a:defRPr/>
            </a:pPr>
            <a:r>
              <a:rPr lang="en-US" sz="2000" dirty="0"/>
              <a:t>Photograph computer: active screen, inside, outside computer for full configuration</a:t>
            </a:r>
          </a:p>
          <a:p>
            <a:pPr marL="285750" indent="-285750" hangingPunct="0">
              <a:buFont typeface="Arial" panose="020B0604020202020204" pitchFamily="34" charset="0"/>
              <a:buChar char="•"/>
              <a:defRPr/>
            </a:pPr>
            <a:r>
              <a:rPr lang="en-US" sz="2000" dirty="0"/>
              <a:t>Take disk image snapshot to analyze disk contents. </a:t>
            </a:r>
          </a:p>
          <a:p>
            <a:pPr hangingPunct="0">
              <a:defRPr/>
            </a:pPr>
            <a:r>
              <a:rPr lang="en-US" sz="2000" dirty="0"/>
              <a:t>The investigator must not taint the evidence.  </a:t>
            </a:r>
          </a:p>
          <a:p>
            <a:pPr marL="285750" indent="-285750" hangingPunct="0">
              <a:buFont typeface="Arial" panose="020B0604020202020204" pitchFamily="34" charset="0"/>
              <a:buChar char="•"/>
              <a:defRPr/>
            </a:pPr>
            <a:r>
              <a:rPr lang="en-US" sz="2000" dirty="0"/>
              <a:t>E.g., a cell phone left on to retain evidence must be kept in a Faraday bag to shield phone from connecting to networks</a:t>
            </a:r>
          </a:p>
        </p:txBody>
      </p:sp>
      <p:sp>
        <p:nvSpPr>
          <p:cNvPr id="90115" name="Title 2">
            <a:extLst>
              <a:ext uri="{FF2B5EF4-FFF2-40B4-BE49-F238E27FC236}">
                <a16:creationId xmlns:a16="http://schemas.microsoft.com/office/drawing/2014/main" id="{4A802A36-0A58-4F81-AE38-68BCE9D0BEA4}"/>
              </a:ext>
            </a:extLst>
          </p:cNvPr>
          <p:cNvSpPr>
            <a:spLocks noGrp="1" noChangeArrowheads="1"/>
          </p:cNvSpPr>
          <p:nvPr>
            <p:ph type="title"/>
          </p:nvPr>
        </p:nvSpPr>
        <p:spPr>
          <a:xfrm>
            <a:off x="520700" y="917575"/>
            <a:ext cx="8154988" cy="498475"/>
          </a:xfrm>
        </p:spPr>
        <p:txBody>
          <a:bodyPr/>
          <a:lstStyle/>
          <a:p>
            <a:r>
              <a:rPr lang="en-US" altLang="en-US" sz="3600" dirty="0">
                <a:ea typeface="Calibri" panose="020F0502020204030204" pitchFamily="34" charset="0"/>
                <a:cs typeface="Lucida Sans" panose="020B0602030504020204" pitchFamily="34" charset="0"/>
              </a:rPr>
              <a:t>Collecting Initial Information</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2827A14-4793-C62F-95B5-E7DC9AD472B4}"/>
              </a:ext>
            </a:extLst>
          </p:cNvPr>
          <p:cNvSpPr>
            <a:spLocks noGrp="1"/>
          </p:cNvSpPr>
          <p:nvPr>
            <p:ph idx="1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Windows Logs can be sorted by priority when the logs are displayed.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Priorities include:</a:t>
            </a:r>
          </a:p>
          <a:p>
            <a:pPr marL="342900" marR="0" lvl="0" indent="-342900">
              <a:lnSpc>
                <a:spcPct val="107000"/>
              </a:lnSpc>
              <a:spcBef>
                <a:spcPts val="0"/>
              </a:spcBef>
              <a:spcAft>
                <a:spcPts val="0"/>
              </a:spcAft>
              <a:buFont typeface="Symbol" panose="05050102010706020507" pitchFamily="18" charset="2"/>
              <a:buChar char=""/>
            </a:pPr>
            <a:r>
              <a:rPr lang="en-US" sz="1800" b="1" dirty="0">
                <a:effectLst/>
                <a:latin typeface="Calibri" panose="020F0502020204030204" pitchFamily="34" charset="0"/>
                <a:ea typeface="Calibri" panose="020F0502020204030204" pitchFamily="34" charset="0"/>
                <a:cs typeface="Times New Roman" panose="02020603050405020304" pitchFamily="18" charset="0"/>
              </a:rPr>
              <a:t>Critical</a:t>
            </a:r>
            <a:r>
              <a:rPr lang="en-US" sz="1800" dirty="0">
                <a:effectLst/>
                <a:latin typeface="Calibri" panose="020F0502020204030204" pitchFamily="34" charset="0"/>
                <a:ea typeface="Calibri" panose="020F0502020204030204" pitchFamily="34" charset="0"/>
                <a:cs typeface="Times New Roman" panose="02020603050405020304" pitchFamily="18" charset="0"/>
              </a:rPr>
              <a:t>: Requires immediate attention</a:t>
            </a:r>
          </a:p>
          <a:p>
            <a:pPr marL="342900" marR="0" lvl="0" indent="-342900">
              <a:lnSpc>
                <a:spcPct val="107000"/>
              </a:lnSpc>
              <a:spcBef>
                <a:spcPts val="0"/>
              </a:spcBef>
              <a:spcAft>
                <a:spcPts val="0"/>
              </a:spcAft>
              <a:buFont typeface="Symbol" panose="05050102010706020507" pitchFamily="18" charset="2"/>
              <a:buChar char=""/>
            </a:pPr>
            <a:r>
              <a:rPr lang="en-US" sz="1800" b="1" dirty="0">
                <a:effectLst/>
                <a:latin typeface="Calibri" panose="020F0502020204030204" pitchFamily="34" charset="0"/>
                <a:ea typeface="Calibri" panose="020F0502020204030204" pitchFamily="34" charset="0"/>
                <a:cs typeface="Times New Roman" panose="02020603050405020304" pitchFamily="18" charset="0"/>
              </a:rPr>
              <a:t>Error</a:t>
            </a:r>
            <a:r>
              <a:rPr lang="en-US" sz="1800" dirty="0">
                <a:effectLst/>
                <a:latin typeface="Calibri" panose="020F0502020204030204" pitchFamily="34" charset="0"/>
                <a:ea typeface="Calibri" panose="020F0502020204030204" pitchFamily="34" charset="0"/>
                <a:cs typeface="Times New Roman" panose="02020603050405020304" pitchFamily="18" charset="0"/>
              </a:rPr>
              <a:t>: Problem does not require immediate attention</a:t>
            </a:r>
          </a:p>
          <a:p>
            <a:pPr marL="342900" marR="0" lvl="0" indent="-342900">
              <a:lnSpc>
                <a:spcPct val="107000"/>
              </a:lnSpc>
              <a:spcBef>
                <a:spcPts val="0"/>
              </a:spcBef>
              <a:spcAft>
                <a:spcPts val="0"/>
              </a:spcAft>
              <a:buFont typeface="Symbol" panose="05050102010706020507" pitchFamily="18" charset="2"/>
              <a:buChar char=""/>
            </a:pPr>
            <a:r>
              <a:rPr lang="en-US" sz="1800" b="1" dirty="0">
                <a:effectLst/>
                <a:latin typeface="Calibri" panose="020F0502020204030204" pitchFamily="34" charset="0"/>
                <a:ea typeface="Calibri" panose="020F0502020204030204" pitchFamily="34" charset="0"/>
                <a:cs typeface="Times New Roman" panose="02020603050405020304" pitchFamily="18" charset="0"/>
              </a:rPr>
              <a:t>Warning</a:t>
            </a:r>
            <a:r>
              <a:rPr lang="en-US" sz="1800" dirty="0">
                <a:effectLst/>
                <a:latin typeface="Calibri" panose="020F0502020204030204" pitchFamily="34" charset="0"/>
                <a:ea typeface="Calibri" panose="020F0502020204030204" pitchFamily="34" charset="0"/>
                <a:cs typeface="Times New Roman" panose="02020603050405020304" pitchFamily="18" charset="0"/>
              </a:rPr>
              <a:t>: A future problem is arising</a:t>
            </a:r>
          </a:p>
          <a:p>
            <a:pPr marL="342900" marR="0" lvl="0" indent="-342900">
              <a:lnSpc>
                <a:spcPct val="107000"/>
              </a:lnSpc>
              <a:spcBef>
                <a:spcPts val="0"/>
              </a:spcBef>
              <a:spcAft>
                <a:spcPts val="800"/>
              </a:spcAft>
              <a:buFont typeface="Symbol" panose="05050102010706020507" pitchFamily="18" charset="2"/>
              <a:buChar char=""/>
            </a:pPr>
            <a:r>
              <a:rPr lang="en-US" sz="1800" b="1" dirty="0">
                <a:effectLst/>
                <a:latin typeface="Calibri" panose="020F0502020204030204" pitchFamily="34" charset="0"/>
                <a:ea typeface="Calibri" panose="020F0502020204030204" pitchFamily="34" charset="0"/>
                <a:cs typeface="Times New Roman" panose="02020603050405020304" pitchFamily="18" charset="0"/>
              </a:rPr>
              <a:t>Information</a:t>
            </a:r>
            <a:r>
              <a:rPr lang="en-US" sz="1800" dirty="0">
                <a:effectLst/>
                <a:latin typeface="Calibri" panose="020F0502020204030204" pitchFamily="34" charset="0"/>
                <a:ea typeface="Calibri" panose="020F0502020204030204" pitchFamily="34" charset="0"/>
                <a:cs typeface="Times New Roman" panose="02020603050405020304" pitchFamily="18" charset="0"/>
              </a:rPr>
              <a:t>: For your information</a:t>
            </a:r>
          </a:p>
          <a:p>
            <a:r>
              <a:rPr lang="en-US" dirty="0"/>
              <a:t>Since logs may be modified by attackers to hide their tracks, it is important to forward, in particular, security-related and priority logs to a dedicated centralized log server</a:t>
            </a:r>
          </a:p>
        </p:txBody>
      </p:sp>
      <p:sp>
        <p:nvSpPr>
          <p:cNvPr id="3" name="Title 2">
            <a:extLst>
              <a:ext uri="{FF2B5EF4-FFF2-40B4-BE49-F238E27FC236}">
                <a16:creationId xmlns:a16="http://schemas.microsoft.com/office/drawing/2014/main" id="{BA528448-39F9-38D5-7CF5-F24A86C1F733}"/>
              </a:ext>
            </a:extLst>
          </p:cNvPr>
          <p:cNvSpPr>
            <a:spLocks noGrp="1"/>
          </p:cNvSpPr>
          <p:nvPr>
            <p:ph type="title"/>
          </p:nvPr>
        </p:nvSpPr>
        <p:spPr>
          <a:xfrm>
            <a:off x="520700" y="917575"/>
            <a:ext cx="8154988" cy="387798"/>
          </a:xfrm>
        </p:spPr>
        <p:txBody>
          <a:bodyPr/>
          <a:lstStyle/>
          <a:p>
            <a:r>
              <a:rPr lang="en-US" sz="2800" dirty="0"/>
              <a:t>Windows Log Priorities</a:t>
            </a:r>
          </a:p>
        </p:txBody>
      </p:sp>
    </p:spTree>
    <p:extLst>
      <p:ext uri="{BB962C8B-B14F-4D97-AF65-F5344CB8AC3E}">
        <p14:creationId xmlns:p14="http://schemas.microsoft.com/office/powerpoint/2010/main" val="2579154124"/>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8989E65-595D-F2A7-785E-A4A46FE0585B}"/>
              </a:ext>
            </a:extLst>
          </p:cNvPr>
          <p:cNvGraphicFramePr>
            <a:graphicFrameLocks noGrp="1"/>
          </p:cNvGraphicFramePr>
          <p:nvPr>
            <p:ph idx="11"/>
            <p:extLst>
              <p:ext uri="{D42A27DB-BD31-4B8C-83A1-F6EECF244321}">
                <p14:modId xmlns:p14="http://schemas.microsoft.com/office/powerpoint/2010/main" val="2725168181"/>
              </p:ext>
            </p:extLst>
          </p:nvPr>
        </p:nvGraphicFramePr>
        <p:xfrm>
          <a:off x="520700" y="1600200"/>
          <a:ext cx="7937499" cy="4800599"/>
        </p:xfrm>
        <a:graphic>
          <a:graphicData uri="http://schemas.openxmlformats.org/drawingml/2006/table">
            <a:tbl>
              <a:tblPr firstRow="1" firstCol="1" bandRow="1">
                <a:tableStyleId>{5C22544A-7EE6-4342-B048-85BDC9FD1C3A}</a:tableStyleId>
              </a:tblPr>
              <a:tblGrid>
                <a:gridCol w="1753041">
                  <a:extLst>
                    <a:ext uri="{9D8B030D-6E8A-4147-A177-3AD203B41FA5}">
                      <a16:colId xmlns:a16="http://schemas.microsoft.com/office/drawing/2014/main" val="473589445"/>
                    </a:ext>
                  </a:extLst>
                </a:gridCol>
                <a:gridCol w="1146056">
                  <a:extLst>
                    <a:ext uri="{9D8B030D-6E8A-4147-A177-3AD203B41FA5}">
                      <a16:colId xmlns:a16="http://schemas.microsoft.com/office/drawing/2014/main" val="2573240895"/>
                    </a:ext>
                  </a:extLst>
                </a:gridCol>
                <a:gridCol w="3438168">
                  <a:extLst>
                    <a:ext uri="{9D8B030D-6E8A-4147-A177-3AD203B41FA5}">
                      <a16:colId xmlns:a16="http://schemas.microsoft.com/office/drawing/2014/main" val="1675860064"/>
                    </a:ext>
                  </a:extLst>
                </a:gridCol>
                <a:gridCol w="1600234">
                  <a:extLst>
                    <a:ext uri="{9D8B030D-6E8A-4147-A177-3AD203B41FA5}">
                      <a16:colId xmlns:a16="http://schemas.microsoft.com/office/drawing/2014/main" val="1746498495"/>
                    </a:ext>
                  </a:extLst>
                </a:gridCol>
              </a:tblGrid>
              <a:tr h="598383">
                <a:tc>
                  <a:txBody>
                    <a:bodyPr/>
                    <a:lstStyle/>
                    <a:p>
                      <a:pPr marL="0" marR="0" algn="ctr">
                        <a:lnSpc>
                          <a:spcPct val="107000"/>
                        </a:lnSpc>
                        <a:spcBef>
                          <a:spcPts val="0"/>
                        </a:spcBef>
                        <a:spcAft>
                          <a:spcPts val="0"/>
                        </a:spcAft>
                      </a:pPr>
                      <a:r>
                        <a:rPr lang="en-US" sz="1600" dirty="0">
                          <a:effectLst/>
                        </a:rPr>
                        <a:t>Important Information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Device(s)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Required Logs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Notification Method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75783926"/>
                  </a:ext>
                </a:extLst>
              </a:tr>
              <a:tr h="598383">
                <a:tc>
                  <a:txBody>
                    <a:bodyPr/>
                    <a:lstStyle/>
                    <a:p>
                      <a:pPr marL="0" marR="0">
                        <a:lnSpc>
                          <a:spcPct val="107000"/>
                        </a:lnSpc>
                        <a:spcBef>
                          <a:spcPts val="0"/>
                        </a:spcBef>
                        <a:spcAft>
                          <a:spcPts val="0"/>
                        </a:spcAft>
                      </a:pPr>
                      <a:r>
                        <a:rPr lang="en-US" sz="1600">
                          <a:effectLst/>
                        </a:rPr>
                        <a:t>Expanded security permissions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Windows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4728, 4732, 4756 Member added to security-enabled group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Alert by SIEM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78907905"/>
                  </a:ext>
                </a:extLst>
              </a:tr>
              <a:tr h="292422">
                <a:tc>
                  <a:txBody>
                    <a:bodyPr/>
                    <a:lstStyle/>
                    <a:p>
                      <a:pPr marL="0" marR="0">
                        <a:lnSpc>
                          <a:spcPct val="107000"/>
                        </a:lnSpc>
                        <a:spcBef>
                          <a:spcPts val="0"/>
                        </a:spcBef>
                        <a:spcAft>
                          <a:spcPts val="0"/>
                        </a:spcAft>
                      </a:pPr>
                      <a:r>
                        <a:rPr lang="en-US" sz="1600">
                          <a:effectLst/>
                        </a:rPr>
                        <a:t>Password guessing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Windows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4740 User account locked out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Alert by SIEM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59766236"/>
                  </a:ext>
                </a:extLst>
              </a:tr>
              <a:tr h="1210303">
                <a:tc>
                  <a:txBody>
                    <a:bodyPr/>
                    <a:lstStyle/>
                    <a:p>
                      <a:pPr marL="0" marR="0">
                        <a:lnSpc>
                          <a:spcPct val="107000"/>
                        </a:lnSpc>
                        <a:spcBef>
                          <a:spcPts val="0"/>
                        </a:spcBef>
                        <a:spcAft>
                          <a:spcPts val="0"/>
                        </a:spcAft>
                      </a:pPr>
                      <a:r>
                        <a:rPr lang="en-US" sz="1600">
                          <a:effectLst/>
                        </a:rPr>
                        <a:t>Logs deleted or disabled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Windows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1102 Log deleted </a:t>
                      </a:r>
                    </a:p>
                    <a:p>
                      <a:pPr marL="0" marR="0">
                        <a:lnSpc>
                          <a:spcPct val="107000"/>
                        </a:lnSpc>
                        <a:spcBef>
                          <a:spcPts val="0"/>
                        </a:spcBef>
                        <a:spcAft>
                          <a:spcPts val="0"/>
                        </a:spcAft>
                      </a:pPr>
                      <a:r>
                        <a:rPr lang="en-US" sz="1600" dirty="0">
                          <a:effectLst/>
                        </a:rPr>
                        <a:t>4719 Log recording is disabled</a:t>
                      </a:r>
                    </a:p>
                    <a:p>
                      <a:pPr marL="0" marR="0">
                        <a:lnSpc>
                          <a:spcPct val="107000"/>
                        </a:lnSpc>
                        <a:spcBef>
                          <a:spcPts val="0"/>
                        </a:spcBef>
                        <a:spcAft>
                          <a:spcPts val="0"/>
                        </a:spcAft>
                      </a:pPr>
                      <a:r>
                        <a:rPr lang="en-US" sz="1600" dirty="0">
                          <a:effectLst/>
                        </a:rPr>
                        <a:t>4902 Changes to audit policy, can include turning off logging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Alert by SIEM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84425114"/>
                  </a:ext>
                </a:extLst>
              </a:tr>
              <a:tr h="904342">
                <a:tc>
                  <a:txBody>
                    <a:bodyPr/>
                    <a:lstStyle/>
                    <a:p>
                      <a:pPr marL="0" marR="0">
                        <a:lnSpc>
                          <a:spcPct val="107000"/>
                        </a:lnSpc>
                        <a:spcBef>
                          <a:spcPts val="0"/>
                        </a:spcBef>
                        <a:spcAft>
                          <a:spcPts val="0"/>
                        </a:spcAft>
                      </a:pPr>
                      <a:r>
                        <a:rPr lang="en-US" sz="1600">
                          <a:effectLst/>
                        </a:rPr>
                        <a:t>Try to access privileged file or directory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Windows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4663 Attempt made to access object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Log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89438314"/>
                  </a:ext>
                </a:extLst>
              </a:tr>
              <a:tr h="598383">
                <a:tc>
                  <a:txBody>
                    <a:bodyPr/>
                    <a:lstStyle/>
                    <a:p>
                      <a:pPr marL="0" marR="0">
                        <a:lnSpc>
                          <a:spcPct val="107000"/>
                        </a:lnSpc>
                        <a:spcBef>
                          <a:spcPts val="0"/>
                        </a:spcBef>
                        <a:spcAft>
                          <a:spcPts val="0"/>
                        </a:spcAft>
                      </a:pPr>
                      <a:r>
                        <a:rPr lang="en-US" sz="1600">
                          <a:effectLst/>
                        </a:rPr>
                        <a:t>Access the password hash file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Windows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4782 Password hash account accessed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Alert by SIEM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67491319"/>
                  </a:ext>
                </a:extLst>
              </a:tr>
              <a:tr h="598383">
                <a:tc>
                  <a:txBody>
                    <a:bodyPr/>
                    <a:lstStyle/>
                    <a:p>
                      <a:pPr marL="0" marR="0">
                        <a:lnSpc>
                          <a:spcPct val="107000"/>
                        </a:lnSpc>
                        <a:spcBef>
                          <a:spcPts val="0"/>
                        </a:spcBef>
                        <a:spcAft>
                          <a:spcPts val="0"/>
                        </a:spcAft>
                      </a:pPr>
                      <a:r>
                        <a:rPr lang="en-US" sz="1600">
                          <a:effectLst/>
                        </a:rPr>
                        <a:t>Computer account created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Windows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4741, 4742 Computer account created or changed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Alert by SIEM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1795073"/>
                  </a:ext>
                </a:extLst>
              </a:tr>
            </a:tbl>
          </a:graphicData>
        </a:graphic>
      </p:graphicFrame>
      <p:sp>
        <p:nvSpPr>
          <p:cNvPr id="3" name="Title 2">
            <a:extLst>
              <a:ext uri="{FF2B5EF4-FFF2-40B4-BE49-F238E27FC236}">
                <a16:creationId xmlns:a16="http://schemas.microsoft.com/office/drawing/2014/main" id="{E0C4B107-BDA0-413A-CE15-BEC240A1788B}"/>
              </a:ext>
            </a:extLst>
          </p:cNvPr>
          <p:cNvSpPr>
            <a:spLocks noGrp="1"/>
          </p:cNvSpPr>
          <p:nvPr>
            <p:ph type="title"/>
          </p:nvPr>
        </p:nvSpPr>
        <p:spPr/>
        <p:txBody>
          <a:bodyPr/>
          <a:lstStyle/>
          <a:p>
            <a:r>
              <a:rPr lang="en-US" dirty="0"/>
              <a:t>Important Windows Logs and their Sources (Example)</a:t>
            </a:r>
          </a:p>
        </p:txBody>
      </p:sp>
      <p:sp>
        <p:nvSpPr>
          <p:cNvPr id="5" name="Rectangle 1">
            <a:extLst>
              <a:ext uri="{FF2B5EF4-FFF2-40B4-BE49-F238E27FC236}">
                <a16:creationId xmlns:a16="http://schemas.microsoft.com/office/drawing/2014/main" id="{0A7071E1-8BE4-31A2-7CF4-D8EFFFE668F0}"/>
              </a:ext>
            </a:extLst>
          </p:cNvPr>
          <p:cNvSpPr>
            <a:spLocks noChangeArrowheads="1"/>
          </p:cNvSpPr>
          <p:nvPr/>
        </p:nvSpPr>
        <p:spPr bwMode="auto">
          <a:xfrm>
            <a:off x="718755" y="79668"/>
            <a:ext cx="75155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1" u="none" strike="noStrike" cap="none" normalizeH="0" baseline="0">
                <a:ln>
                  <a:noFill/>
                </a:ln>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Table 16.5:  Important Windows Logs and their Sources (Example)</a:t>
            </a:r>
            <a:endParaRPr kumimoji="0" lang="en-US" altLang="en-US" sz="2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51498897"/>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199CB35-681B-67ED-0A76-7A4CFB44CCFA}"/>
              </a:ext>
            </a:extLst>
          </p:cNvPr>
          <p:cNvSpPr>
            <a:spLocks noGrp="1"/>
          </p:cNvSpPr>
          <p:nvPr>
            <p:ph type="title"/>
          </p:nvPr>
        </p:nvSpPr>
        <p:spPr/>
        <p:txBody>
          <a:bodyPr/>
          <a:lstStyle/>
          <a:p>
            <a:r>
              <a:rPr lang="en-US" dirty="0"/>
              <a:t>Windows Event View for Logs</a:t>
            </a:r>
          </a:p>
        </p:txBody>
      </p:sp>
      <p:pic>
        <p:nvPicPr>
          <p:cNvPr id="4" name="Content Placeholder 3">
            <a:extLst>
              <a:ext uri="{FF2B5EF4-FFF2-40B4-BE49-F238E27FC236}">
                <a16:creationId xmlns:a16="http://schemas.microsoft.com/office/drawing/2014/main" id="{B411F2F0-B8AD-BCF7-0596-0EAF3CB9E72F}"/>
              </a:ext>
            </a:extLst>
          </p:cNvPr>
          <p:cNvPicPr>
            <a:picLocks noGrp="1" noChangeAspect="1"/>
          </p:cNvPicPr>
          <p:nvPr>
            <p:ph idx="11"/>
          </p:nvPr>
        </p:nvPicPr>
        <p:blipFill>
          <a:blip r:embed="rId2" cstate="print">
            <a:extLst>
              <a:ext uri="{28A0092B-C50C-407E-A947-70E740481C1C}">
                <a14:useLocalDpi xmlns:a14="http://schemas.microsoft.com/office/drawing/2010/main" val="0"/>
              </a:ext>
            </a:extLst>
          </a:blip>
          <a:srcRect/>
          <a:stretch>
            <a:fillRect/>
          </a:stretch>
        </p:blipFill>
        <p:spPr bwMode="auto">
          <a:xfrm>
            <a:off x="520700" y="1859624"/>
            <a:ext cx="5952200" cy="2468999"/>
          </a:xfrm>
          <a:prstGeom prst="rect">
            <a:avLst/>
          </a:prstGeom>
          <a:noFill/>
        </p:spPr>
      </p:pic>
      <p:cxnSp>
        <p:nvCxnSpPr>
          <p:cNvPr id="6" name="Straight Arrow Connector 5">
            <a:extLst>
              <a:ext uri="{FF2B5EF4-FFF2-40B4-BE49-F238E27FC236}">
                <a16:creationId xmlns:a16="http://schemas.microsoft.com/office/drawing/2014/main" id="{A8C80EF7-2D6B-E31C-2B26-92858B56F7BB}"/>
              </a:ext>
            </a:extLst>
          </p:cNvPr>
          <p:cNvCxnSpPr>
            <a:cxnSpLocks/>
          </p:cNvCxnSpPr>
          <p:nvPr/>
        </p:nvCxnSpPr>
        <p:spPr bwMode="auto">
          <a:xfrm>
            <a:off x="2195360" y="2628900"/>
            <a:ext cx="762000" cy="228600"/>
          </a:xfrm>
          <a:prstGeom prst="straightConnector1">
            <a:avLst/>
          </a:prstGeom>
          <a:solidFill>
            <a:srgbClr val="D1DDE9"/>
          </a:solidFill>
          <a:ln w="9525" cap="flat" cmpd="sng" algn="ctr">
            <a:solidFill>
              <a:schemeClr val="hlink"/>
            </a:solidFill>
            <a:prstDash val="solid"/>
            <a:round/>
            <a:headEnd type="none" w="med" len="med"/>
            <a:tailEnd type="triangle"/>
          </a:ln>
          <a:effectLst/>
        </p:spPr>
      </p:cxnSp>
      <p:sp>
        <p:nvSpPr>
          <p:cNvPr id="8" name="TextBox 7">
            <a:extLst>
              <a:ext uri="{FF2B5EF4-FFF2-40B4-BE49-F238E27FC236}">
                <a16:creationId xmlns:a16="http://schemas.microsoft.com/office/drawing/2014/main" id="{45587A31-0F9B-8959-E004-28B3BE92F56F}"/>
              </a:ext>
            </a:extLst>
          </p:cNvPr>
          <p:cNvSpPr txBox="1"/>
          <p:nvPr/>
        </p:nvSpPr>
        <p:spPr>
          <a:xfrm>
            <a:off x="1281830" y="2290741"/>
            <a:ext cx="914400" cy="381000"/>
          </a:xfrm>
          <a:prstGeom prst="rect">
            <a:avLst/>
          </a:prstGeom>
          <a:noFill/>
        </p:spPr>
        <p:txBody>
          <a:bodyPr wrap="none" lIns="0" tIns="0" rIns="0" bIns="0" rtlCol="0">
            <a:noAutofit/>
          </a:bodyPr>
          <a:lstStyle/>
          <a:p>
            <a:pPr algn="l">
              <a:lnSpc>
                <a:spcPts val="2200"/>
              </a:lnSpc>
              <a:spcBef>
                <a:spcPts val="900"/>
              </a:spcBef>
              <a:buClr>
                <a:schemeClr val="accent2"/>
              </a:buClr>
              <a:buSzPct val="100000"/>
            </a:pPr>
            <a:r>
              <a:rPr lang="en-US" sz="1800" dirty="0">
                <a:latin typeface="+mn-lt"/>
              </a:rPr>
              <a:t>Operating System</a:t>
            </a:r>
            <a:r>
              <a:rPr lang="en-US" dirty="0">
                <a:latin typeface="+mn-lt"/>
              </a:rPr>
              <a:t> Logs</a:t>
            </a:r>
            <a:endParaRPr lang="en-US" sz="1800" dirty="0">
              <a:latin typeface="+mn-lt"/>
            </a:endParaRPr>
          </a:p>
        </p:txBody>
      </p:sp>
      <p:sp>
        <p:nvSpPr>
          <p:cNvPr id="11" name="TextBox 10">
            <a:extLst>
              <a:ext uri="{FF2B5EF4-FFF2-40B4-BE49-F238E27FC236}">
                <a16:creationId xmlns:a16="http://schemas.microsoft.com/office/drawing/2014/main" id="{71F44CE5-F9C3-2861-8D29-E2338F73DFCB}"/>
              </a:ext>
            </a:extLst>
          </p:cNvPr>
          <p:cNvSpPr txBox="1"/>
          <p:nvPr/>
        </p:nvSpPr>
        <p:spPr>
          <a:xfrm>
            <a:off x="5723426" y="2930144"/>
            <a:ext cx="914400" cy="327957"/>
          </a:xfrm>
          <a:prstGeom prst="rect">
            <a:avLst/>
          </a:prstGeom>
          <a:noFill/>
        </p:spPr>
        <p:txBody>
          <a:bodyPr wrap="none" lIns="0" tIns="0" rIns="0" bIns="0" rtlCol="0">
            <a:noAutofit/>
          </a:bodyPr>
          <a:lstStyle/>
          <a:p>
            <a:pPr algn="l">
              <a:lnSpc>
                <a:spcPts val="2200"/>
              </a:lnSpc>
              <a:spcBef>
                <a:spcPts val="900"/>
              </a:spcBef>
              <a:buClr>
                <a:schemeClr val="accent2"/>
              </a:buClr>
              <a:buSzPct val="100000"/>
            </a:pPr>
            <a:r>
              <a:rPr lang="en-US" sz="1800" dirty="0">
                <a:latin typeface="+mn-lt"/>
              </a:rPr>
              <a:t>Applications Logs</a:t>
            </a:r>
          </a:p>
        </p:txBody>
      </p:sp>
      <p:cxnSp>
        <p:nvCxnSpPr>
          <p:cNvPr id="13" name="Straight Arrow Connector 12">
            <a:extLst>
              <a:ext uri="{FF2B5EF4-FFF2-40B4-BE49-F238E27FC236}">
                <a16:creationId xmlns:a16="http://schemas.microsoft.com/office/drawing/2014/main" id="{24916DBF-7BF5-9CCB-4087-2BDCC00B55C0}"/>
              </a:ext>
            </a:extLst>
          </p:cNvPr>
          <p:cNvCxnSpPr/>
          <p:nvPr/>
        </p:nvCxnSpPr>
        <p:spPr bwMode="auto">
          <a:xfrm flipH="1">
            <a:off x="5181600" y="3071159"/>
            <a:ext cx="457200" cy="0"/>
          </a:xfrm>
          <a:prstGeom prst="straightConnector1">
            <a:avLst/>
          </a:prstGeom>
          <a:solidFill>
            <a:srgbClr val="D1DDE9"/>
          </a:solidFill>
          <a:ln w="9525" cap="flat" cmpd="sng" algn="ctr">
            <a:solidFill>
              <a:schemeClr val="hlink"/>
            </a:solidFill>
            <a:prstDash val="solid"/>
            <a:round/>
            <a:headEnd type="none" w="med" len="med"/>
            <a:tailEnd type="triangle"/>
          </a:ln>
          <a:effectLst/>
        </p:spPr>
      </p:cxnSp>
      <p:sp>
        <p:nvSpPr>
          <p:cNvPr id="16" name="TextBox 15">
            <a:extLst>
              <a:ext uri="{FF2B5EF4-FFF2-40B4-BE49-F238E27FC236}">
                <a16:creationId xmlns:a16="http://schemas.microsoft.com/office/drawing/2014/main" id="{C5951650-50C0-42C2-6679-D5381DED06A0}"/>
              </a:ext>
            </a:extLst>
          </p:cNvPr>
          <p:cNvSpPr txBox="1"/>
          <p:nvPr/>
        </p:nvSpPr>
        <p:spPr>
          <a:xfrm>
            <a:off x="824630" y="4328623"/>
            <a:ext cx="914400" cy="914400"/>
          </a:xfrm>
          <a:prstGeom prst="rect">
            <a:avLst/>
          </a:prstGeom>
          <a:noFill/>
        </p:spPr>
        <p:txBody>
          <a:bodyPr wrap="none" lIns="0" tIns="0" rIns="0" bIns="0" rtlCol="0">
            <a:noAutofit/>
          </a:bodyPr>
          <a:lstStyle/>
          <a:p>
            <a:pPr algn="l">
              <a:lnSpc>
                <a:spcPts val="2200"/>
              </a:lnSpc>
              <a:spcBef>
                <a:spcPts val="900"/>
              </a:spcBef>
              <a:buClr>
                <a:schemeClr val="accent2"/>
              </a:buClr>
              <a:buSzPct val="100000"/>
            </a:pPr>
            <a:r>
              <a:rPr lang="en-US" dirty="0">
                <a:latin typeface="+mn-lt"/>
              </a:rPr>
              <a:t>                                                                                        Logs forwarded from other systems </a:t>
            </a:r>
          </a:p>
          <a:p>
            <a:pPr algn="l">
              <a:lnSpc>
                <a:spcPts val="2200"/>
              </a:lnSpc>
              <a:spcBef>
                <a:spcPts val="900"/>
              </a:spcBef>
              <a:buClr>
                <a:schemeClr val="accent2"/>
              </a:buClr>
              <a:buSzPct val="100000"/>
            </a:pPr>
            <a:r>
              <a:rPr lang="en-US" dirty="0">
                <a:latin typeface="+mn-lt"/>
              </a:rPr>
              <a:t>                                                                                        are stored here</a:t>
            </a:r>
          </a:p>
          <a:p>
            <a:pPr algn="l">
              <a:lnSpc>
                <a:spcPts val="2200"/>
              </a:lnSpc>
              <a:spcBef>
                <a:spcPts val="900"/>
              </a:spcBef>
              <a:buClr>
                <a:schemeClr val="accent2"/>
              </a:buClr>
              <a:buSzPct val="100000"/>
            </a:pPr>
            <a:r>
              <a:rPr lang="en-US" dirty="0">
                <a:latin typeface="+mn-lt"/>
              </a:rPr>
              <a:t>                                                                          Patches applied or failed to apply</a:t>
            </a:r>
          </a:p>
          <a:p>
            <a:pPr algn="l">
              <a:lnSpc>
                <a:spcPts val="2200"/>
              </a:lnSpc>
              <a:spcBef>
                <a:spcPts val="900"/>
              </a:spcBef>
              <a:buClr>
                <a:schemeClr val="accent2"/>
              </a:buClr>
              <a:buSzPct val="100000"/>
            </a:pPr>
            <a:r>
              <a:rPr lang="en-US" dirty="0">
                <a:latin typeface="+mn-lt"/>
              </a:rPr>
              <a:t>                                                       OS events: low power, system connections</a:t>
            </a:r>
          </a:p>
          <a:p>
            <a:pPr algn="l">
              <a:lnSpc>
                <a:spcPts val="2200"/>
              </a:lnSpc>
              <a:spcBef>
                <a:spcPts val="900"/>
              </a:spcBef>
              <a:buClr>
                <a:schemeClr val="accent2"/>
              </a:buClr>
              <a:buSzPct val="100000"/>
            </a:pPr>
            <a:r>
              <a:rPr lang="en-US" dirty="0">
                <a:latin typeface="+mn-lt"/>
              </a:rPr>
              <a:t>                              MMC policy failures (audit), logon/logoff, resource utilization</a:t>
            </a:r>
          </a:p>
          <a:p>
            <a:pPr algn="l">
              <a:lnSpc>
                <a:spcPts val="2200"/>
              </a:lnSpc>
              <a:spcBef>
                <a:spcPts val="900"/>
              </a:spcBef>
              <a:buClr>
                <a:schemeClr val="accent2"/>
              </a:buClr>
              <a:buSzPct val="100000"/>
            </a:pPr>
            <a:r>
              <a:rPr lang="en-US" dirty="0">
                <a:latin typeface="+mn-lt"/>
              </a:rPr>
              <a:t>Some MS </a:t>
            </a:r>
            <a:r>
              <a:rPr lang="en-US" sz="1800" dirty="0">
                <a:latin typeface="+mn-lt"/>
              </a:rPr>
              <a:t>ap</a:t>
            </a:r>
            <a:r>
              <a:rPr lang="en-US" dirty="0">
                <a:latin typeface="+mn-lt"/>
              </a:rPr>
              <a:t>ps: e.g., Outlook, MS Edge</a:t>
            </a:r>
            <a:endParaRPr lang="en-US" sz="1800" dirty="0">
              <a:latin typeface="+mn-lt"/>
            </a:endParaRPr>
          </a:p>
        </p:txBody>
      </p:sp>
      <p:cxnSp>
        <p:nvCxnSpPr>
          <p:cNvPr id="18" name="Straight Arrow Connector 17">
            <a:extLst>
              <a:ext uri="{FF2B5EF4-FFF2-40B4-BE49-F238E27FC236}">
                <a16:creationId xmlns:a16="http://schemas.microsoft.com/office/drawing/2014/main" id="{0AA7E3EC-2940-FFE3-9E2B-A1AA62B983FE}"/>
              </a:ext>
            </a:extLst>
          </p:cNvPr>
          <p:cNvCxnSpPr>
            <a:cxnSpLocks/>
            <a:stCxn id="16" idx="0"/>
          </p:cNvCxnSpPr>
          <p:nvPr/>
        </p:nvCxnSpPr>
        <p:spPr bwMode="auto">
          <a:xfrm>
            <a:off x="1281830" y="4328623"/>
            <a:ext cx="0" cy="1995977"/>
          </a:xfrm>
          <a:prstGeom prst="straightConnector1">
            <a:avLst/>
          </a:prstGeom>
          <a:solidFill>
            <a:srgbClr val="D1DDE9"/>
          </a:solidFill>
          <a:ln w="9525" cap="flat" cmpd="sng" algn="ctr">
            <a:solidFill>
              <a:schemeClr val="hlink"/>
            </a:solidFill>
            <a:prstDash val="solid"/>
            <a:round/>
            <a:headEnd type="none" w="med" len="med"/>
            <a:tailEnd type="triangle"/>
          </a:ln>
          <a:effectLst/>
        </p:spPr>
      </p:cxnSp>
      <p:cxnSp>
        <p:nvCxnSpPr>
          <p:cNvPr id="20" name="Straight Arrow Connector 19">
            <a:extLst>
              <a:ext uri="{FF2B5EF4-FFF2-40B4-BE49-F238E27FC236}">
                <a16:creationId xmlns:a16="http://schemas.microsoft.com/office/drawing/2014/main" id="{F4A58FA7-E3BC-730E-38AE-805293E18F3A}"/>
              </a:ext>
            </a:extLst>
          </p:cNvPr>
          <p:cNvCxnSpPr/>
          <p:nvPr/>
        </p:nvCxnSpPr>
        <p:spPr bwMode="auto">
          <a:xfrm>
            <a:off x="2362200" y="4328623"/>
            <a:ext cx="214160" cy="1611802"/>
          </a:xfrm>
          <a:prstGeom prst="straightConnector1">
            <a:avLst/>
          </a:prstGeom>
          <a:solidFill>
            <a:srgbClr val="D1DDE9"/>
          </a:solidFill>
          <a:ln w="9525" cap="flat" cmpd="sng" algn="ctr">
            <a:solidFill>
              <a:schemeClr val="hlink"/>
            </a:solidFill>
            <a:prstDash val="solid"/>
            <a:round/>
            <a:headEnd type="none" w="med" len="med"/>
            <a:tailEnd type="triangle"/>
          </a:ln>
          <a:effectLst/>
        </p:spPr>
      </p:cxnSp>
      <p:cxnSp>
        <p:nvCxnSpPr>
          <p:cNvPr id="23" name="Straight Arrow Connector 22">
            <a:extLst>
              <a:ext uri="{FF2B5EF4-FFF2-40B4-BE49-F238E27FC236}">
                <a16:creationId xmlns:a16="http://schemas.microsoft.com/office/drawing/2014/main" id="{B4A01133-48B6-7747-BC0D-FCBE52226C97}"/>
              </a:ext>
            </a:extLst>
          </p:cNvPr>
          <p:cNvCxnSpPr/>
          <p:nvPr/>
        </p:nvCxnSpPr>
        <p:spPr bwMode="auto">
          <a:xfrm>
            <a:off x="3496800" y="4328623"/>
            <a:ext cx="160800" cy="1157777"/>
          </a:xfrm>
          <a:prstGeom prst="straightConnector1">
            <a:avLst/>
          </a:prstGeom>
          <a:solidFill>
            <a:srgbClr val="D1DDE9"/>
          </a:solidFill>
          <a:ln w="9525" cap="flat" cmpd="sng" algn="ctr">
            <a:solidFill>
              <a:schemeClr val="hlink"/>
            </a:solidFill>
            <a:prstDash val="solid"/>
            <a:round/>
            <a:headEnd type="none" w="med" len="med"/>
            <a:tailEnd type="triangle"/>
          </a:ln>
          <a:effectLst/>
        </p:spPr>
      </p:cxnSp>
      <p:cxnSp>
        <p:nvCxnSpPr>
          <p:cNvPr id="25" name="Straight Arrow Connector 24">
            <a:extLst>
              <a:ext uri="{FF2B5EF4-FFF2-40B4-BE49-F238E27FC236}">
                <a16:creationId xmlns:a16="http://schemas.microsoft.com/office/drawing/2014/main" id="{C0BCCE9E-54F2-E8A1-2723-28CEB1F1C392}"/>
              </a:ext>
            </a:extLst>
          </p:cNvPr>
          <p:cNvCxnSpPr>
            <a:cxnSpLocks/>
          </p:cNvCxnSpPr>
          <p:nvPr/>
        </p:nvCxnSpPr>
        <p:spPr bwMode="auto">
          <a:xfrm>
            <a:off x="4572000" y="4328623"/>
            <a:ext cx="228600" cy="776777"/>
          </a:xfrm>
          <a:prstGeom prst="straightConnector1">
            <a:avLst/>
          </a:prstGeom>
          <a:solidFill>
            <a:srgbClr val="D1DDE9"/>
          </a:solidFill>
          <a:ln w="9525" cap="flat" cmpd="sng" algn="ctr">
            <a:solidFill>
              <a:schemeClr val="hlink"/>
            </a:solidFill>
            <a:prstDash val="solid"/>
            <a:round/>
            <a:headEnd type="none" w="med" len="med"/>
            <a:tailEnd type="triangle"/>
          </a:ln>
          <a:effectLst/>
        </p:spPr>
      </p:cxnSp>
    </p:spTree>
    <p:extLst>
      <p:ext uri="{BB962C8B-B14F-4D97-AF65-F5344CB8AC3E}">
        <p14:creationId xmlns:p14="http://schemas.microsoft.com/office/powerpoint/2010/main" val="3628792143"/>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65014C-D09E-E2EF-9DF6-8DFA303EF388}"/>
              </a:ext>
            </a:extLst>
          </p:cNvPr>
          <p:cNvSpPr>
            <a:spLocks noGrp="1"/>
          </p:cNvSpPr>
          <p:nvPr>
            <p:ph idx="11"/>
          </p:nvPr>
        </p:nvSpPr>
        <p:spPr/>
        <p:txBody>
          <a:bodyPr/>
          <a:lstStyle/>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UNIX/Linux:</a:t>
            </a:r>
            <a:r>
              <a:rPr lang="en-US" sz="1800" dirty="0">
                <a:effectLst/>
                <a:latin typeface="Calibri" panose="020F0502020204030204" pitchFamily="34" charset="0"/>
                <a:ea typeface="Calibri" panose="020F0502020204030204" pitchFamily="34" charset="0"/>
                <a:cs typeface="Times New Roman" panose="02020603050405020304" pitchFamily="18" charset="0"/>
              </a:rPr>
              <a:t>  System log capabilities include </a:t>
            </a:r>
          </a:p>
          <a:p>
            <a:pPr marL="285750" marR="0" indent="-285750">
              <a:lnSpc>
                <a:spcPct val="107000"/>
              </a:lnSpc>
              <a:spcBef>
                <a:spcPts val="0"/>
              </a:spcBef>
              <a:spcAft>
                <a:spcPts val="800"/>
              </a:spcAft>
              <a:buFont typeface="Arial" panose="020B060402020202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Syslog: Initial version</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285750" marR="0" indent="-285750">
              <a:lnSpc>
                <a:spcPct val="107000"/>
              </a:lnSpc>
              <a:spcBef>
                <a:spcPts val="0"/>
              </a:spcBef>
              <a:spcAft>
                <a:spcPts val="80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Syslog-ng,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rsyslogd</a:t>
            </a:r>
            <a:r>
              <a:rPr lang="en-US" sz="1800" dirty="0">
                <a:effectLst/>
                <a:latin typeface="Calibri" panose="020F0502020204030204" pitchFamily="34" charset="0"/>
                <a:ea typeface="Calibri" panose="020F0502020204030204" pitchFamily="34" charset="0"/>
                <a:cs typeface="Times New Roman" panose="02020603050405020304" pitchFamily="18" charset="0"/>
              </a:rPr>
              <a:t> provide extra capabilities to support both TCP and UDP, use encryption, and support enhanced configurability.  </a:t>
            </a:r>
          </a:p>
          <a:p>
            <a:pPr marL="285750" marR="0" indent="-285750">
              <a:lnSpc>
                <a:spcPct val="107000"/>
              </a:lnSpc>
              <a:spcBef>
                <a:spcPts val="0"/>
              </a:spcBef>
              <a:spcAft>
                <a:spcPts val="800"/>
              </a:spcAft>
              <a:buFont typeface="Arial" panose="020B0604020202020204" pitchFamily="34" charset="0"/>
              <a:buChar char="•"/>
            </a:pPr>
            <a:r>
              <a:rPr lang="en-US" sz="1800" dirty="0" err="1">
                <a:effectLst/>
                <a:latin typeface="Calibri" panose="020F0502020204030204" pitchFamily="34" charset="0"/>
                <a:ea typeface="Calibri" panose="020F0502020204030204" pitchFamily="34" charset="0"/>
                <a:cs typeface="Times New Roman" panose="02020603050405020304" pitchFamily="18" charset="0"/>
              </a:rPr>
              <a:t>Rsyslogd</a:t>
            </a:r>
            <a:r>
              <a:rPr lang="en-US" sz="1800" dirty="0">
                <a:effectLst/>
                <a:latin typeface="Calibri" panose="020F0502020204030204" pitchFamily="34" charset="0"/>
                <a:ea typeface="Calibri" panose="020F0502020204030204" pitchFamily="34" charset="0"/>
                <a:cs typeface="Times New Roman" panose="02020603050405020304" pitchFamily="18" charset="0"/>
              </a:rPr>
              <a:t> (reliable and extended syslog): supports IPv6 and high precision timestamps.  </a:t>
            </a:r>
          </a:p>
          <a:p>
            <a:pPr marL="285750" marR="0" indent="-285750">
              <a:lnSpc>
                <a:spcPct val="107000"/>
              </a:lnSpc>
              <a:spcBef>
                <a:spcPts val="0"/>
              </a:spcBef>
              <a:spcAft>
                <a:spcPts val="800"/>
              </a:spcAft>
              <a:buFont typeface="Arial" panose="020B0604020202020204" pitchFamily="34" charset="0"/>
              <a:buChar char="•"/>
            </a:pPr>
            <a:r>
              <a:rPr lang="en-US" sz="1800" dirty="0" err="1">
                <a:effectLst/>
                <a:latin typeface="Calibri" panose="020F0502020204030204" pitchFamily="34" charset="0"/>
                <a:ea typeface="Calibri" panose="020F0502020204030204" pitchFamily="34" charset="0"/>
                <a:cs typeface="Times New Roman" panose="02020603050405020304" pitchFamily="18" charset="0"/>
              </a:rPr>
              <a:t>Journalctl</a:t>
            </a:r>
            <a:r>
              <a:rPr lang="en-US" sz="1800" dirty="0">
                <a:effectLst/>
                <a:latin typeface="Calibri" panose="020F0502020204030204" pitchFamily="34" charset="0"/>
                <a:ea typeface="Calibri" panose="020F0502020204030204" pitchFamily="34" charset="0"/>
                <a:cs typeface="Times New Roman" panose="02020603050405020304" pitchFamily="18" charset="0"/>
              </a:rPr>
              <a:t> utilizes syslog’s priorities and its next generation utilities.</a:t>
            </a:r>
          </a:p>
          <a:p>
            <a:pPr marR="0" algn="ctr">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The format of Linux/UNIX logs is: &lt;date&gt; &lt;time&gt; &lt;device&gt; &lt;command&gt;[Process ID]: &lt;log text&gt;.</a:t>
            </a:r>
          </a:p>
          <a:p>
            <a:endParaRPr lang="en-US" dirty="0"/>
          </a:p>
        </p:txBody>
      </p:sp>
      <p:sp>
        <p:nvSpPr>
          <p:cNvPr id="3" name="Title 2">
            <a:extLst>
              <a:ext uri="{FF2B5EF4-FFF2-40B4-BE49-F238E27FC236}">
                <a16:creationId xmlns:a16="http://schemas.microsoft.com/office/drawing/2014/main" id="{CEA5FC96-79B9-2CE7-95A6-0C2DF8571EE1}"/>
              </a:ext>
            </a:extLst>
          </p:cNvPr>
          <p:cNvSpPr>
            <a:spLocks noGrp="1"/>
          </p:cNvSpPr>
          <p:nvPr>
            <p:ph type="title"/>
          </p:nvPr>
        </p:nvSpPr>
        <p:spPr/>
        <p:txBody>
          <a:bodyPr/>
          <a:lstStyle/>
          <a:p>
            <a:r>
              <a:rPr lang="en-US" dirty="0"/>
              <a:t>UNIX, Linux Logging Systems</a:t>
            </a:r>
          </a:p>
        </p:txBody>
      </p:sp>
    </p:spTree>
    <p:extLst>
      <p:ext uri="{BB962C8B-B14F-4D97-AF65-F5344CB8AC3E}">
        <p14:creationId xmlns:p14="http://schemas.microsoft.com/office/powerpoint/2010/main" val="1773259709"/>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B460BA88-B859-4A29-9418-F4294F9670B3}"/>
              </a:ext>
            </a:extLst>
          </p:cNvPr>
          <p:cNvSpPr>
            <a:spLocks noGrp="1" noChangeArrowheads="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Objectives</a:t>
            </a:r>
          </a:p>
        </p:txBody>
      </p:sp>
      <p:sp>
        <p:nvSpPr>
          <p:cNvPr id="16387" name="Content Placeholder 2">
            <a:extLst>
              <a:ext uri="{FF2B5EF4-FFF2-40B4-BE49-F238E27FC236}">
                <a16:creationId xmlns:a16="http://schemas.microsoft.com/office/drawing/2014/main" id="{DBA75E07-58D3-4AC1-94AE-30BD0241FBF3}"/>
              </a:ext>
            </a:extLst>
          </p:cNvPr>
          <p:cNvSpPr>
            <a:spLocks noGrp="1" noChangeArrowheads="1"/>
          </p:cNvSpPr>
          <p:nvPr>
            <p:ph idx="1"/>
          </p:nvPr>
        </p:nvSpPr>
        <p:spPr/>
        <p:txBody>
          <a:bodyPr/>
          <a:lstStyle/>
          <a:p>
            <a:pPr eaLnBrk="1" hangingPunct="1">
              <a:buFont typeface="Wingdings" panose="05000000000000000000" pitchFamily="2" charset="2"/>
              <a:buNone/>
            </a:pPr>
            <a:r>
              <a:rPr lang="en-US" altLang="en-US" dirty="0">
                <a:latin typeface="Calibri" panose="020F0502020204030204" pitchFamily="34" charset="0"/>
                <a:ea typeface="ヒラギノ角ゴ Pro W3"/>
                <a:cs typeface="ヒラギノ角ゴ Pro W3"/>
              </a:rPr>
              <a:t>Students should be able to:</a:t>
            </a:r>
          </a:p>
          <a:p>
            <a:pPr eaLnBrk="1" hangingPunct="1"/>
            <a:r>
              <a:rPr lang="en-US" altLang="en-US" dirty="0">
                <a:latin typeface="Calibri" panose="020F0502020204030204" pitchFamily="34" charset="0"/>
                <a:ea typeface="ヒラギノ角ゴ Pro W3"/>
                <a:cs typeface="ヒラギノ角ゴ Pro W3"/>
              </a:rPr>
              <a:t>Define and describe computer forensics: authenticity, continuity, forensic copy, chain of custody, root cause,</a:t>
            </a:r>
          </a:p>
          <a:p>
            <a:pPr eaLnBrk="1" hangingPunct="1"/>
            <a:r>
              <a:rPr lang="en-US" altLang="en-US" dirty="0">
                <a:latin typeface="Calibri" panose="020F0502020204030204" pitchFamily="34" charset="0"/>
                <a:ea typeface="ヒラギノ角ゴ Pro W3"/>
                <a:cs typeface="ヒラギノ角ゴ Pro W3"/>
              </a:rPr>
              <a:t>Describe steps to obtain computer forensic information during an investigation.</a:t>
            </a:r>
          </a:p>
          <a:p>
            <a:pPr eaLnBrk="1" hangingPunct="1"/>
            <a:r>
              <a:rPr lang="en-US" altLang="en-US" dirty="0">
                <a:latin typeface="Calibri" panose="020F0502020204030204" pitchFamily="34" charset="0"/>
                <a:ea typeface="ヒラギノ角ゴ Pro W3"/>
                <a:cs typeface="ヒラギノ角ゴ Pro W3"/>
              </a:rPr>
              <a:t>Describe general capabilities of a forensic tool.</a:t>
            </a:r>
          </a:p>
          <a:p>
            <a:pPr eaLnBrk="1" hangingPunct="1"/>
            <a:r>
              <a:rPr lang="en-US" altLang="en-US" dirty="0">
                <a:latin typeface="Calibri" panose="020F0502020204030204" pitchFamily="34" charset="0"/>
                <a:ea typeface="ヒラギノ角ゴ Pro W3"/>
                <a:cs typeface="ヒラギノ角ゴ Pro W3"/>
              </a:rPr>
              <a:t>Describe steps to copy a disk.</a:t>
            </a:r>
          </a:p>
          <a:p>
            <a:pPr eaLnBrk="1" hangingPunct="1"/>
            <a:r>
              <a:rPr lang="en-US" altLang="en-US" dirty="0">
                <a:latin typeface="Calibri" panose="020F0502020204030204" pitchFamily="34" charset="0"/>
                <a:ea typeface="ヒラギノ角ゴ Pro W3"/>
                <a:cs typeface="ヒラギノ角ゴ Pro W3"/>
              </a:rPr>
              <a:t>Define discovery, e-discovery, deposition, declaration, affidavit, fact witness, expert consultant, expert witness.</a:t>
            </a:r>
          </a:p>
          <a:p>
            <a:pPr eaLnBrk="1" hangingPunct="1"/>
            <a:endParaRPr lang="en-US" altLang="en-US" dirty="0">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B578E1C-BB2B-CF7D-55DC-BAB86D1483A7}"/>
              </a:ext>
            </a:extLst>
          </p:cNvPr>
          <p:cNvSpPr>
            <a:spLocks noGrp="1"/>
          </p:cNvSpPr>
          <p:nvPr>
            <p:ph idx="1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UNIX, Linux and Mac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configuration files </a:t>
            </a:r>
            <a:r>
              <a:rPr lang="en-US" sz="1800" dirty="0">
                <a:effectLst/>
                <a:latin typeface="Calibri" panose="020F0502020204030204" pitchFamily="34" charset="0"/>
                <a:ea typeface="Calibri" panose="020F0502020204030204" pitchFamily="34" charset="0"/>
                <a:cs typeface="Times New Roman" panose="02020603050405020304" pitchFamily="18" charset="0"/>
              </a:rPr>
              <a:t>are located in /etc.  </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The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log configuration file </a:t>
            </a:r>
            <a:r>
              <a:rPr lang="en-US" sz="1800" dirty="0">
                <a:effectLst/>
                <a:latin typeface="Calibri" panose="020F0502020204030204" pitchFamily="34" charset="0"/>
                <a:ea typeface="Calibri" panose="020F0502020204030204" pitchFamily="34" charset="0"/>
                <a:cs typeface="Times New Roman" panose="02020603050405020304" pitchFamily="18" charset="0"/>
              </a:rPr>
              <a:t>may be found in an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etc</a:t>
            </a:r>
            <a:r>
              <a:rPr lang="en-US" sz="1800" dirty="0">
                <a:effectLst/>
                <a:latin typeface="Calibri" panose="020F0502020204030204" pitchFamily="34" charset="0"/>
                <a:ea typeface="Calibri" panose="020F0502020204030204" pitchFamily="34" charset="0"/>
                <a:cs typeface="Times New Roman" panose="02020603050405020304" pitchFamily="18" charset="0"/>
              </a:rPr>
              <a:t> directory, such as </a:t>
            </a:r>
          </a:p>
          <a:p>
            <a:pPr marL="285750" indent="-285750">
              <a:buFont typeface="Wingdings" panose="05000000000000000000" pitchFamily="2" charset="2"/>
              <a:buChar char="Ø"/>
            </a:pPr>
            <a:r>
              <a:rPr lang="en-US" dirty="0">
                <a:effectLst/>
                <a:latin typeface="Calibri" panose="020F0502020204030204" pitchFamily="34" charset="0"/>
                <a:ea typeface="Calibri" panose="020F0502020204030204" pitchFamily="34" charset="0"/>
                <a:cs typeface="Times New Roman" panose="02020603050405020304" pitchFamily="18" charset="0"/>
              </a:rPr>
              <a:t>/</a:t>
            </a:r>
            <a:r>
              <a:rPr lang="en-US" dirty="0" err="1">
                <a:effectLst/>
                <a:latin typeface="Calibri" panose="020F0502020204030204" pitchFamily="34" charset="0"/>
                <a:ea typeface="Calibri" panose="020F0502020204030204" pitchFamily="34" charset="0"/>
                <a:cs typeface="Times New Roman" panose="02020603050405020304" pitchFamily="18" charset="0"/>
              </a:rPr>
              <a:t>etc</a:t>
            </a:r>
            <a:r>
              <a:rPr lang="en-US" dirty="0">
                <a:effectLst/>
                <a:latin typeface="Calibri" panose="020F0502020204030204" pitchFamily="34" charset="0"/>
                <a:ea typeface="Calibri" panose="020F0502020204030204" pitchFamily="34" charset="0"/>
                <a:cs typeface="Times New Roman" panose="02020603050405020304" pitchFamily="18" charset="0"/>
              </a:rPr>
              <a:t>/</a:t>
            </a:r>
            <a:r>
              <a:rPr lang="en-US" dirty="0" err="1">
                <a:effectLst/>
                <a:latin typeface="Calibri" panose="020F0502020204030204" pitchFamily="34" charset="0"/>
                <a:ea typeface="Calibri" panose="020F0502020204030204" pitchFamily="34" charset="0"/>
                <a:cs typeface="Times New Roman" panose="02020603050405020304" pitchFamily="18" charset="0"/>
              </a:rPr>
              <a:t>syslog.conf</a:t>
            </a:r>
            <a:r>
              <a:rPr lang="en-US" dirty="0">
                <a:effectLst/>
                <a:latin typeface="Calibri" panose="020F0502020204030204" pitchFamily="34" charset="0"/>
                <a:ea typeface="Calibri" panose="020F0502020204030204" pitchFamily="34" charset="0"/>
                <a:cs typeface="Times New Roman" panose="02020603050405020304" pitchFamily="18" charset="0"/>
              </a:rPr>
              <a:t> or </a:t>
            </a:r>
          </a:p>
          <a:p>
            <a:pPr marL="285750" indent="-285750">
              <a:buFont typeface="Wingdings" panose="05000000000000000000" pitchFamily="2" charset="2"/>
              <a:buChar char="Ø"/>
            </a:pPr>
            <a:r>
              <a:rPr lang="en-US" dirty="0">
                <a:effectLst/>
                <a:latin typeface="Calibri" panose="020F0502020204030204" pitchFamily="34" charset="0"/>
                <a:ea typeface="Calibri" panose="020F0502020204030204" pitchFamily="34" charset="0"/>
                <a:cs typeface="Times New Roman" panose="02020603050405020304" pitchFamily="18" charset="0"/>
              </a:rPr>
              <a:t>/</a:t>
            </a:r>
            <a:r>
              <a:rPr lang="en-US" dirty="0" err="1">
                <a:effectLst/>
                <a:latin typeface="Calibri" panose="020F0502020204030204" pitchFamily="34" charset="0"/>
                <a:ea typeface="Calibri" panose="020F0502020204030204" pitchFamily="34" charset="0"/>
                <a:cs typeface="Times New Roman" panose="02020603050405020304" pitchFamily="18" charset="0"/>
              </a:rPr>
              <a:t>etc</a:t>
            </a:r>
            <a:r>
              <a:rPr lang="en-US" dirty="0">
                <a:effectLst/>
                <a:latin typeface="Calibri" panose="020F0502020204030204" pitchFamily="34" charset="0"/>
                <a:ea typeface="Calibri" panose="020F0502020204030204" pitchFamily="34" charset="0"/>
                <a:cs typeface="Times New Roman" panose="02020603050405020304" pitchFamily="18" charset="0"/>
              </a:rPr>
              <a:t>/syslog-ng/syslog-</a:t>
            </a:r>
            <a:r>
              <a:rPr lang="en-US" dirty="0" err="1">
                <a:effectLst/>
                <a:latin typeface="Calibri" panose="020F0502020204030204" pitchFamily="34" charset="0"/>
                <a:ea typeface="Calibri" panose="020F0502020204030204" pitchFamily="34" charset="0"/>
                <a:cs typeface="Times New Roman" panose="02020603050405020304" pitchFamily="18" charset="0"/>
              </a:rPr>
              <a:t>ng.conf</a:t>
            </a:r>
            <a:r>
              <a:rPr lang="en-US" dirty="0">
                <a:effectLst/>
                <a:latin typeface="Calibri" panose="020F0502020204030204" pitchFamily="34" charset="0"/>
                <a:ea typeface="Calibri" panose="020F0502020204030204" pitchFamily="34" charset="0"/>
                <a:cs typeface="Times New Roman" panose="02020603050405020304" pitchFamily="18" charset="0"/>
              </a:rPr>
              <a:t> or </a:t>
            </a:r>
          </a:p>
          <a:p>
            <a:pPr marL="285750" indent="-285750">
              <a:buFont typeface="Wingdings" panose="05000000000000000000" pitchFamily="2" charset="2"/>
              <a:buChar char="Ø"/>
            </a:pPr>
            <a:r>
              <a:rPr lang="en-US" dirty="0">
                <a:effectLst/>
                <a:latin typeface="Calibri" panose="020F0502020204030204" pitchFamily="34" charset="0"/>
                <a:ea typeface="Calibri" panose="020F0502020204030204" pitchFamily="34" charset="0"/>
                <a:cs typeface="Times New Roman" panose="02020603050405020304" pitchFamily="18" charset="0"/>
              </a:rPr>
              <a:t>/</a:t>
            </a:r>
            <a:r>
              <a:rPr lang="en-US" dirty="0" err="1">
                <a:effectLst/>
                <a:latin typeface="Calibri" panose="020F0502020204030204" pitchFamily="34" charset="0"/>
                <a:ea typeface="Calibri" panose="020F0502020204030204" pitchFamily="34" charset="0"/>
                <a:cs typeface="Times New Roman" panose="02020603050405020304" pitchFamily="18" charset="0"/>
              </a:rPr>
              <a:t>etc</a:t>
            </a:r>
            <a:r>
              <a:rPr lang="en-US" dirty="0">
                <a:effectLst/>
                <a:latin typeface="Calibri" panose="020F0502020204030204" pitchFamily="34" charset="0"/>
                <a:ea typeface="Calibri" panose="020F0502020204030204" pitchFamily="34" charset="0"/>
                <a:cs typeface="Times New Roman" panose="02020603050405020304" pitchFamily="18" charset="0"/>
              </a:rPr>
              <a:t>/</a:t>
            </a:r>
            <a:r>
              <a:rPr lang="en-US" dirty="0" err="1">
                <a:effectLst/>
                <a:latin typeface="Calibri" panose="020F0502020204030204" pitchFamily="34" charset="0"/>
                <a:ea typeface="Calibri" panose="020F0502020204030204" pitchFamily="34" charset="0"/>
                <a:cs typeface="Times New Roman" panose="02020603050405020304" pitchFamily="18" charset="0"/>
              </a:rPr>
              <a:t>systemd</a:t>
            </a:r>
            <a:r>
              <a:rPr lang="en-US" dirty="0">
                <a:effectLst/>
                <a:latin typeface="Calibri" panose="020F0502020204030204" pitchFamily="34" charset="0"/>
                <a:ea typeface="Calibri" panose="020F0502020204030204" pitchFamily="34" charset="0"/>
                <a:cs typeface="Times New Roman" panose="02020603050405020304" pitchFamily="18" charset="0"/>
              </a:rPr>
              <a:t>.  </a:t>
            </a:r>
          </a:p>
          <a:p>
            <a:r>
              <a:rPr lang="en-US" b="1" dirty="0">
                <a:latin typeface="Calibri" panose="020F0502020204030204" pitchFamily="34" charset="0"/>
                <a:ea typeface="Calibri" panose="020F0502020204030204" pitchFamily="34" charset="0"/>
                <a:cs typeface="Times New Roman" panose="02020603050405020304" pitchFamily="18" charset="0"/>
              </a:rPr>
              <a:t>L</a:t>
            </a:r>
            <a:r>
              <a:rPr lang="en-US" sz="1800" b="1" dirty="0">
                <a:effectLst/>
                <a:latin typeface="Calibri" panose="020F0502020204030204" pitchFamily="34" charset="0"/>
                <a:ea typeface="Calibri" panose="020F0502020204030204" pitchFamily="34" charset="0"/>
                <a:cs typeface="Times New Roman" panose="02020603050405020304" pitchFamily="18" charset="0"/>
              </a:rPr>
              <a:t>ogs</a:t>
            </a:r>
            <a:r>
              <a:rPr lang="en-US" sz="1800" dirty="0">
                <a:effectLst/>
                <a:latin typeface="Calibri" panose="020F0502020204030204" pitchFamily="34" charset="0"/>
                <a:ea typeface="Calibri" panose="020F0502020204030204" pitchFamily="34" charset="0"/>
                <a:cs typeface="Times New Roman" panose="02020603050405020304" pitchFamily="18" charset="0"/>
              </a:rPr>
              <a:t> are normally stored in files at /var/log, </a:t>
            </a:r>
          </a:p>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if not forwarded to a centralized log server.  </a:t>
            </a:r>
          </a:p>
          <a:p>
            <a:r>
              <a:rPr lang="en-US" sz="1800" b="1" dirty="0">
                <a:effectLst/>
                <a:latin typeface="Calibri" panose="020F0502020204030204" pitchFamily="34" charset="0"/>
                <a:ea typeface="Calibri" panose="020F0502020204030204" pitchFamily="34" charset="0"/>
                <a:cs typeface="Times New Roman" panose="02020603050405020304" pitchFamily="18" charset="0"/>
              </a:rPr>
              <a:t>Log files </a:t>
            </a:r>
            <a:r>
              <a:rPr lang="en-US" sz="1800" dirty="0">
                <a:effectLst/>
                <a:latin typeface="Calibri" panose="020F0502020204030204" pitchFamily="34" charset="0"/>
                <a:ea typeface="Calibri" panose="020F0502020204030204" pitchFamily="34" charset="0"/>
                <a:cs typeface="Times New Roman" panose="02020603050405020304" pitchFamily="18" charset="0"/>
              </a:rPr>
              <a:t>are often named after &lt;facility&gt;.&lt;severity&gt;, where </a:t>
            </a:r>
          </a:p>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&lt;facility&gt; indicates the functional category and </a:t>
            </a:r>
          </a:p>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&lt;severity&gt; relates to the priority.</a:t>
            </a:r>
          </a:p>
          <a:p>
            <a:endParaRPr lang="en-US" dirty="0"/>
          </a:p>
        </p:txBody>
      </p:sp>
      <p:sp>
        <p:nvSpPr>
          <p:cNvPr id="3" name="Title 2">
            <a:extLst>
              <a:ext uri="{FF2B5EF4-FFF2-40B4-BE49-F238E27FC236}">
                <a16:creationId xmlns:a16="http://schemas.microsoft.com/office/drawing/2014/main" id="{F7200407-E40B-CDD3-47F3-5F73A3FA01C7}"/>
              </a:ext>
            </a:extLst>
          </p:cNvPr>
          <p:cNvSpPr>
            <a:spLocks noGrp="1"/>
          </p:cNvSpPr>
          <p:nvPr>
            <p:ph type="title"/>
          </p:nvPr>
        </p:nvSpPr>
        <p:spPr/>
        <p:txBody>
          <a:bodyPr/>
          <a:lstStyle/>
          <a:p>
            <a:r>
              <a:rPr lang="en-US" dirty="0"/>
              <a:t>Where to Find Files in UNIX, Linux, Mac</a:t>
            </a:r>
          </a:p>
        </p:txBody>
      </p:sp>
    </p:spTree>
    <p:extLst>
      <p:ext uri="{BB962C8B-B14F-4D97-AF65-F5344CB8AC3E}">
        <p14:creationId xmlns:p14="http://schemas.microsoft.com/office/powerpoint/2010/main" val="2202347208"/>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3910AD84-D50B-4F6D-A66A-06426AAE1B2A}"/>
              </a:ext>
            </a:extLst>
          </p:cNvPr>
          <p:cNvSpPr>
            <a:spLocks noGrp="1" noChangeArrowheads="1"/>
          </p:cNvSpPr>
          <p:nvPr>
            <p:ph type="title"/>
          </p:nvPr>
        </p:nvSpPr>
        <p:spPr>
          <a:xfrm>
            <a:off x="520700" y="917575"/>
            <a:ext cx="8154988" cy="498475"/>
          </a:xfrm>
        </p:spPr>
        <p:txBody>
          <a:bodyPr/>
          <a:lstStyle/>
          <a:p>
            <a:pPr eaLnBrk="1" hangingPunct="1"/>
            <a:r>
              <a:rPr lang="en-US" altLang="en-US" sz="3600">
                <a:ea typeface="Calibri" panose="020F0502020204030204" pitchFamily="34" charset="0"/>
                <a:cs typeface="Lucida Sans" panose="020B0602030504020204" pitchFamily="34" charset="0"/>
              </a:rPr>
              <a:t>Creating a Forensic Copy</a:t>
            </a:r>
          </a:p>
        </p:txBody>
      </p:sp>
      <p:sp>
        <p:nvSpPr>
          <p:cNvPr id="45059" name="AutoShape 3">
            <a:extLst>
              <a:ext uri="{FF2B5EF4-FFF2-40B4-BE49-F238E27FC236}">
                <a16:creationId xmlns:a16="http://schemas.microsoft.com/office/drawing/2014/main" id="{42C279C6-7BD5-479C-ACB2-572DCCD48969}"/>
              </a:ext>
            </a:extLst>
          </p:cNvPr>
          <p:cNvSpPr>
            <a:spLocks noChangeArrowheads="1"/>
          </p:cNvSpPr>
          <p:nvPr/>
        </p:nvSpPr>
        <p:spPr bwMode="auto">
          <a:xfrm>
            <a:off x="914400" y="2971800"/>
            <a:ext cx="1447800" cy="1752600"/>
          </a:xfrm>
          <a:prstGeom prst="can">
            <a:avLst>
              <a:gd name="adj" fmla="val 30263"/>
            </a:avLst>
          </a:prstGeom>
          <a:solidFill>
            <a:schemeClr val="bg1">
              <a:lumMod val="85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a:spcBef>
                <a:spcPct val="0"/>
              </a:spcBef>
              <a:buClrTx/>
              <a:buSzTx/>
              <a:buFontTx/>
              <a:buNone/>
              <a:defRPr/>
            </a:pPr>
            <a:r>
              <a:rPr lang="en-US" altLang="en-US" sz="1800"/>
              <a:t>Original</a:t>
            </a:r>
          </a:p>
        </p:txBody>
      </p:sp>
      <p:sp>
        <p:nvSpPr>
          <p:cNvPr id="45060" name="AutoShape 4">
            <a:extLst>
              <a:ext uri="{FF2B5EF4-FFF2-40B4-BE49-F238E27FC236}">
                <a16:creationId xmlns:a16="http://schemas.microsoft.com/office/drawing/2014/main" id="{035DDC8A-3464-4FCE-B966-7D3DE9717179}"/>
              </a:ext>
            </a:extLst>
          </p:cNvPr>
          <p:cNvSpPr>
            <a:spLocks noChangeArrowheads="1"/>
          </p:cNvSpPr>
          <p:nvPr/>
        </p:nvSpPr>
        <p:spPr bwMode="auto">
          <a:xfrm>
            <a:off x="6477000" y="3048000"/>
            <a:ext cx="1447800" cy="1752600"/>
          </a:xfrm>
          <a:prstGeom prst="can">
            <a:avLst>
              <a:gd name="adj" fmla="val 30263"/>
            </a:avLst>
          </a:prstGeom>
          <a:solidFill>
            <a:schemeClr val="bg1">
              <a:lumMod val="85000"/>
            </a:schemeClr>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a:spcBef>
                <a:spcPct val="0"/>
              </a:spcBef>
              <a:buClrTx/>
              <a:buSzTx/>
              <a:buFontTx/>
              <a:buNone/>
              <a:defRPr/>
            </a:pPr>
            <a:r>
              <a:rPr lang="en-US" altLang="en-US" sz="1800"/>
              <a:t>Mirror</a:t>
            </a:r>
          </a:p>
          <a:p>
            <a:pPr algn="ctr">
              <a:spcBef>
                <a:spcPct val="0"/>
              </a:spcBef>
              <a:buClrTx/>
              <a:buSzTx/>
              <a:buFontTx/>
              <a:buNone/>
              <a:defRPr/>
            </a:pPr>
            <a:r>
              <a:rPr lang="en-US" altLang="en-US" sz="1800"/>
              <a:t>Image</a:t>
            </a:r>
          </a:p>
        </p:txBody>
      </p:sp>
      <p:sp>
        <p:nvSpPr>
          <p:cNvPr id="96261" name="Line 5">
            <a:extLst>
              <a:ext uri="{FF2B5EF4-FFF2-40B4-BE49-F238E27FC236}">
                <a16:creationId xmlns:a16="http://schemas.microsoft.com/office/drawing/2014/main" id="{88F8474B-FD4C-4425-AD00-36D6517C9466}"/>
              </a:ext>
            </a:extLst>
          </p:cNvPr>
          <p:cNvSpPr>
            <a:spLocks noChangeShapeType="1"/>
          </p:cNvSpPr>
          <p:nvPr/>
        </p:nvSpPr>
        <p:spPr bwMode="auto">
          <a:xfrm>
            <a:off x="2514600" y="3352800"/>
            <a:ext cx="3810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62" name="Text Box 6">
            <a:extLst>
              <a:ext uri="{FF2B5EF4-FFF2-40B4-BE49-F238E27FC236}">
                <a16:creationId xmlns:a16="http://schemas.microsoft.com/office/drawing/2014/main" id="{A2D48BBE-6DB9-4E5D-8FC8-E4EA55846CA5}"/>
              </a:ext>
            </a:extLst>
          </p:cNvPr>
          <p:cNvSpPr txBox="1">
            <a:spLocks noChangeArrowheads="1"/>
          </p:cNvSpPr>
          <p:nvPr/>
        </p:nvSpPr>
        <p:spPr bwMode="auto">
          <a:xfrm>
            <a:off x="6019800" y="4876800"/>
            <a:ext cx="26860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spcBef>
                <a:spcPct val="0"/>
              </a:spcBef>
              <a:buClrTx/>
              <a:buSzTx/>
              <a:buFontTx/>
              <a:buNone/>
              <a:defRPr/>
            </a:pPr>
            <a:r>
              <a:rPr lang="en-US" altLang="en-US" sz="1800" b="1" dirty="0">
                <a:solidFill>
                  <a:schemeClr val="tx1">
                    <a:lumMod val="65000"/>
                    <a:lumOff val="35000"/>
                  </a:schemeClr>
                </a:solidFill>
              </a:rPr>
              <a:t>3)  Forensically Sterile:</a:t>
            </a:r>
          </a:p>
          <a:p>
            <a:pPr>
              <a:spcBef>
                <a:spcPct val="0"/>
              </a:spcBef>
              <a:buClrTx/>
              <a:buSzTx/>
              <a:buFontTx/>
              <a:buNone/>
              <a:defRPr/>
            </a:pPr>
            <a:r>
              <a:rPr lang="en-US" altLang="en-US" sz="1800" dirty="0"/>
              <a:t>Wipes existing data;</a:t>
            </a:r>
          </a:p>
          <a:p>
            <a:pPr>
              <a:spcBef>
                <a:spcPct val="0"/>
              </a:spcBef>
              <a:buClrTx/>
              <a:buSzTx/>
              <a:buFontTx/>
              <a:buNone/>
              <a:defRPr/>
            </a:pPr>
            <a:r>
              <a:rPr lang="en-US" altLang="en-US" sz="1800" dirty="0"/>
              <a:t>Records sterility</a:t>
            </a:r>
          </a:p>
        </p:txBody>
      </p:sp>
      <p:sp>
        <p:nvSpPr>
          <p:cNvPr id="45063" name="Text Box 7">
            <a:extLst>
              <a:ext uri="{FF2B5EF4-FFF2-40B4-BE49-F238E27FC236}">
                <a16:creationId xmlns:a16="http://schemas.microsoft.com/office/drawing/2014/main" id="{3B4F8ED7-AE09-4A48-A8FF-1AF6ECB074EE}"/>
              </a:ext>
            </a:extLst>
          </p:cNvPr>
          <p:cNvSpPr txBox="1">
            <a:spLocks noChangeArrowheads="1"/>
          </p:cNvSpPr>
          <p:nvPr/>
        </p:nvSpPr>
        <p:spPr bwMode="auto">
          <a:xfrm>
            <a:off x="3124200" y="3429000"/>
            <a:ext cx="2685351"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spcBef>
                <a:spcPct val="0"/>
              </a:spcBef>
              <a:buClrTx/>
              <a:buSzTx/>
              <a:buFontTx/>
              <a:buNone/>
              <a:defRPr/>
            </a:pPr>
            <a:r>
              <a:rPr lang="en-US" altLang="en-US" sz="1800" b="1" dirty="0">
                <a:solidFill>
                  <a:schemeClr val="tx1">
                    <a:lumMod val="65000"/>
                    <a:lumOff val="35000"/>
                  </a:schemeClr>
                </a:solidFill>
              </a:rPr>
              <a:t>4) One-way Copy:</a:t>
            </a:r>
          </a:p>
          <a:p>
            <a:pPr>
              <a:spcBef>
                <a:spcPct val="0"/>
              </a:spcBef>
              <a:buClrTx/>
              <a:buSzTx/>
              <a:buFontTx/>
              <a:buNone/>
              <a:defRPr/>
            </a:pPr>
            <a:r>
              <a:rPr lang="en-US" altLang="en-US" sz="1800" dirty="0"/>
              <a:t>Cannot modify</a:t>
            </a:r>
          </a:p>
          <a:p>
            <a:pPr>
              <a:spcBef>
                <a:spcPct val="0"/>
              </a:spcBef>
              <a:buClrTx/>
              <a:buSzTx/>
              <a:buFontTx/>
              <a:buNone/>
              <a:defRPr/>
            </a:pPr>
            <a:r>
              <a:rPr lang="en-US" altLang="en-US" sz="1800" dirty="0"/>
              <a:t>original; set write-protect</a:t>
            </a:r>
          </a:p>
          <a:p>
            <a:pPr>
              <a:spcBef>
                <a:spcPct val="0"/>
              </a:spcBef>
              <a:buClrTx/>
              <a:buSzTx/>
              <a:buFontTx/>
              <a:buNone/>
              <a:defRPr/>
            </a:pPr>
            <a:endParaRPr lang="en-US" altLang="en-US" sz="1800" b="1" dirty="0">
              <a:solidFill>
                <a:srgbClr val="FF0066"/>
              </a:solidFill>
            </a:endParaRPr>
          </a:p>
          <a:p>
            <a:pPr>
              <a:spcBef>
                <a:spcPct val="0"/>
              </a:spcBef>
              <a:buClrTx/>
              <a:buSzTx/>
              <a:buFontTx/>
              <a:buNone/>
              <a:defRPr/>
            </a:pPr>
            <a:r>
              <a:rPr lang="en-US" altLang="en-US" sz="1800" b="1" dirty="0">
                <a:solidFill>
                  <a:schemeClr val="tx1">
                    <a:lumMod val="65000"/>
                    <a:lumOff val="35000"/>
                  </a:schemeClr>
                </a:solidFill>
              </a:rPr>
              <a:t>5)  Bit-by-Bit Copy:</a:t>
            </a:r>
          </a:p>
          <a:p>
            <a:pPr>
              <a:spcBef>
                <a:spcPct val="0"/>
              </a:spcBef>
              <a:buClrTx/>
              <a:buSzTx/>
              <a:buFontTx/>
              <a:buNone/>
              <a:defRPr/>
            </a:pPr>
            <a:r>
              <a:rPr lang="en-US" altLang="en-US" sz="1800" dirty="0"/>
              <a:t>Mirror image</a:t>
            </a:r>
          </a:p>
        </p:txBody>
      </p:sp>
      <p:sp>
        <p:nvSpPr>
          <p:cNvPr id="45064" name="Text Box 8">
            <a:extLst>
              <a:ext uri="{FF2B5EF4-FFF2-40B4-BE49-F238E27FC236}">
                <a16:creationId xmlns:a16="http://schemas.microsoft.com/office/drawing/2014/main" id="{2D5CFE16-D10C-414C-AEDD-AEADFF024D7C}"/>
              </a:ext>
            </a:extLst>
          </p:cNvPr>
          <p:cNvSpPr txBox="1">
            <a:spLocks noChangeArrowheads="1"/>
          </p:cNvSpPr>
          <p:nvPr/>
        </p:nvSpPr>
        <p:spPr bwMode="auto">
          <a:xfrm>
            <a:off x="1428750" y="2152650"/>
            <a:ext cx="59817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a:spcBef>
                <a:spcPct val="0"/>
              </a:spcBef>
              <a:buClrTx/>
              <a:buSzTx/>
              <a:buFontTx/>
              <a:buNone/>
              <a:defRPr/>
            </a:pPr>
            <a:r>
              <a:rPr lang="en-US" altLang="en-US" sz="1800" b="1" dirty="0">
                <a:solidFill>
                  <a:schemeClr val="tx1">
                    <a:lumMod val="65000"/>
                    <a:lumOff val="35000"/>
                  </a:schemeClr>
                </a:solidFill>
              </a:rPr>
              <a:t>2)  Accuracy Feature</a:t>
            </a:r>
            <a:r>
              <a:rPr lang="en-US" altLang="en-US" sz="1800" dirty="0">
                <a:solidFill>
                  <a:schemeClr val="tx1">
                    <a:lumMod val="65000"/>
                    <a:lumOff val="35000"/>
                  </a:schemeClr>
                </a:solidFill>
              </a:rPr>
              <a:t>:</a:t>
            </a:r>
          </a:p>
          <a:p>
            <a:pPr algn="ctr">
              <a:spcBef>
                <a:spcPct val="0"/>
              </a:spcBef>
              <a:buClrTx/>
              <a:buSzTx/>
              <a:buFontTx/>
              <a:buNone/>
              <a:defRPr/>
            </a:pPr>
            <a:r>
              <a:rPr lang="en-US" altLang="en-US" sz="1800" dirty="0"/>
              <a:t>Tool is accepted as accurate by the scientific community:</a:t>
            </a:r>
          </a:p>
        </p:txBody>
      </p:sp>
      <p:sp>
        <p:nvSpPr>
          <p:cNvPr id="45065" name="Text Box 9">
            <a:extLst>
              <a:ext uri="{FF2B5EF4-FFF2-40B4-BE49-F238E27FC236}">
                <a16:creationId xmlns:a16="http://schemas.microsoft.com/office/drawing/2014/main" id="{761F36AA-867E-4460-918C-70104FDFB760}"/>
              </a:ext>
            </a:extLst>
          </p:cNvPr>
          <p:cNvSpPr txBox="1">
            <a:spLocks noChangeArrowheads="1"/>
          </p:cNvSpPr>
          <p:nvPr/>
        </p:nvSpPr>
        <p:spPr bwMode="auto">
          <a:xfrm>
            <a:off x="304800" y="5257800"/>
            <a:ext cx="38925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spcBef>
                <a:spcPct val="0"/>
              </a:spcBef>
              <a:buClrTx/>
              <a:buSzTx/>
              <a:buFontTx/>
              <a:buNone/>
              <a:defRPr/>
            </a:pPr>
            <a:r>
              <a:rPr lang="en-US" altLang="en-US" sz="1800" b="1" dirty="0">
                <a:solidFill>
                  <a:schemeClr val="tx1">
                    <a:lumMod val="65000"/>
                    <a:lumOff val="35000"/>
                  </a:schemeClr>
                </a:solidFill>
              </a:rPr>
              <a:t>1) &amp; 6)  Calculate Message Digest:</a:t>
            </a:r>
          </a:p>
          <a:p>
            <a:pPr>
              <a:spcBef>
                <a:spcPct val="0"/>
              </a:spcBef>
              <a:buClrTx/>
              <a:buSzTx/>
              <a:buFontTx/>
              <a:buNone/>
              <a:defRPr/>
            </a:pPr>
            <a:r>
              <a:rPr lang="en-US" altLang="en-US" sz="1800" dirty="0"/>
              <a:t>Before and after copy</a:t>
            </a:r>
          </a:p>
          <a:p>
            <a:pPr>
              <a:spcBef>
                <a:spcPct val="0"/>
              </a:spcBef>
              <a:buClrTx/>
              <a:buSzTx/>
              <a:buFontTx/>
              <a:buNone/>
              <a:defRPr/>
            </a:pPr>
            <a:endParaRPr lang="en-US" altLang="en-US" sz="1800" dirty="0"/>
          </a:p>
        </p:txBody>
      </p:sp>
      <p:sp>
        <p:nvSpPr>
          <p:cNvPr id="45066" name="Text Box 10">
            <a:extLst>
              <a:ext uri="{FF2B5EF4-FFF2-40B4-BE49-F238E27FC236}">
                <a16:creationId xmlns:a16="http://schemas.microsoft.com/office/drawing/2014/main" id="{DBCB4D38-650F-4557-B6FC-953565CCC638}"/>
              </a:ext>
            </a:extLst>
          </p:cNvPr>
          <p:cNvSpPr txBox="1">
            <a:spLocks noChangeArrowheads="1"/>
          </p:cNvSpPr>
          <p:nvPr/>
        </p:nvSpPr>
        <p:spPr bwMode="auto">
          <a:xfrm>
            <a:off x="5886450" y="5867400"/>
            <a:ext cx="328808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spcBef>
                <a:spcPct val="0"/>
              </a:spcBef>
              <a:buClrTx/>
              <a:buSzTx/>
              <a:buFontTx/>
              <a:buNone/>
              <a:defRPr/>
            </a:pPr>
            <a:r>
              <a:rPr lang="en-US" altLang="en-US" sz="1800" b="1" dirty="0">
                <a:solidFill>
                  <a:schemeClr val="tx1">
                    <a:lumMod val="65000"/>
                    <a:lumOff val="35000"/>
                  </a:schemeClr>
                </a:solidFill>
              </a:rPr>
              <a:t>7) Calculate Message Digest</a:t>
            </a:r>
          </a:p>
          <a:p>
            <a:pPr>
              <a:spcBef>
                <a:spcPct val="0"/>
              </a:spcBef>
              <a:buClrTx/>
              <a:buSzTx/>
              <a:buFontTx/>
              <a:buNone/>
              <a:defRPr/>
            </a:pPr>
            <a:r>
              <a:rPr lang="en-US" altLang="en-US" sz="1800" dirty="0"/>
              <a:t>Validate correctness of copy; </a:t>
            </a:r>
          </a:p>
          <a:p>
            <a:pPr>
              <a:spcBef>
                <a:spcPct val="0"/>
              </a:spcBef>
              <a:buClrTx/>
              <a:buSzTx/>
              <a:buFontTx/>
              <a:buNone/>
              <a:defRPr/>
            </a:pPr>
            <a:r>
              <a:rPr lang="en-US" altLang="en-US" sz="1800" dirty="0"/>
              <a:t>set write-protect</a:t>
            </a: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E1DF5F6-20A2-450C-A9DD-CED9F02DF81C}"/>
              </a:ext>
            </a:extLst>
          </p:cNvPr>
          <p:cNvSpPr>
            <a:spLocks noGrp="1"/>
          </p:cNvSpPr>
          <p:nvPr>
            <p:ph idx="11"/>
          </p:nvPr>
        </p:nvSpPr>
        <p:spPr>
          <a:xfrm>
            <a:off x="522288" y="1676400"/>
            <a:ext cx="8135937" cy="4722813"/>
          </a:xfrm>
        </p:spPr>
        <p:txBody>
          <a:bodyPr/>
          <a:lstStyle/>
          <a:p>
            <a:pPr>
              <a:defRPr/>
            </a:pPr>
            <a:r>
              <a:rPr lang="en-US" sz="2400" dirty="0"/>
              <a:t>Normalizing data = converting disk data to easily readable form</a:t>
            </a:r>
          </a:p>
          <a:p>
            <a:pPr>
              <a:defRPr/>
            </a:pPr>
            <a:r>
              <a:rPr lang="en-US" sz="2400" dirty="0"/>
              <a:t>Forensic tools analyze disk or media copy for:</a:t>
            </a:r>
          </a:p>
          <a:p>
            <a:pPr marL="285750" indent="-285750">
              <a:buFont typeface="Arial" panose="020B0604020202020204" pitchFamily="34" charset="0"/>
              <a:buChar char="•"/>
              <a:defRPr/>
            </a:pPr>
            <a:r>
              <a:rPr lang="en-US" sz="2400" dirty="0"/>
              <a:t>logs</a:t>
            </a:r>
          </a:p>
          <a:p>
            <a:pPr marL="285750" indent="-285750">
              <a:buFont typeface="Arial" panose="020B0604020202020204" pitchFamily="34" charset="0"/>
              <a:buChar char="•"/>
              <a:defRPr/>
            </a:pPr>
            <a:r>
              <a:rPr lang="en-US" sz="2400" dirty="0"/>
              <a:t>file timestamps</a:t>
            </a:r>
          </a:p>
          <a:p>
            <a:pPr marL="285750" indent="-285750">
              <a:buFont typeface="Arial" panose="020B0604020202020204" pitchFamily="34" charset="0"/>
              <a:buChar char="•"/>
              <a:defRPr/>
            </a:pPr>
            <a:r>
              <a:rPr lang="en-US" sz="2400" dirty="0"/>
              <a:t>file contents</a:t>
            </a:r>
          </a:p>
          <a:p>
            <a:pPr marL="285750" indent="-285750">
              <a:buFont typeface="Arial" panose="020B0604020202020204" pitchFamily="34" charset="0"/>
              <a:buChar char="•"/>
              <a:defRPr/>
            </a:pPr>
            <a:r>
              <a:rPr lang="en-US" sz="2400" dirty="0"/>
              <a:t>recycle bin contents</a:t>
            </a:r>
          </a:p>
          <a:p>
            <a:pPr marL="285750" indent="-285750">
              <a:buFont typeface="Arial" panose="020B0604020202020204" pitchFamily="34" charset="0"/>
              <a:buChar char="•"/>
              <a:defRPr/>
            </a:pPr>
            <a:r>
              <a:rPr lang="en-US" sz="2400" dirty="0"/>
              <a:t>unallocated disk memory contents (or file slack)</a:t>
            </a:r>
          </a:p>
          <a:p>
            <a:pPr marL="285750" indent="-285750">
              <a:buFont typeface="Arial" panose="020B0604020202020204" pitchFamily="34" charset="0"/>
              <a:buChar char="•"/>
              <a:defRPr/>
            </a:pPr>
            <a:r>
              <a:rPr lang="en-US" sz="2400" dirty="0"/>
              <a:t>specific keywords anywhere on disk</a:t>
            </a:r>
          </a:p>
          <a:p>
            <a:pPr marL="285750" indent="-285750">
              <a:buFont typeface="Arial" panose="020B0604020202020204" pitchFamily="34" charset="0"/>
              <a:buChar char="•"/>
              <a:defRPr/>
            </a:pPr>
            <a:r>
              <a:rPr lang="en-US" sz="2400" dirty="0"/>
              <a:t>application behavior.  The investigator: </a:t>
            </a:r>
          </a:p>
          <a:p>
            <a:pPr lvl="1">
              <a:defRPr/>
            </a:pPr>
            <a:r>
              <a:rPr lang="en-US" sz="2400" dirty="0"/>
              <a:t>	launches the application on a virtual machine </a:t>
            </a:r>
          </a:p>
          <a:p>
            <a:pPr>
              <a:defRPr/>
            </a:pPr>
            <a:r>
              <a:rPr lang="en-US" sz="2400" dirty="0"/>
              <a:t>	runs identical versions of OS and software packages. </a:t>
            </a:r>
          </a:p>
        </p:txBody>
      </p:sp>
      <p:sp>
        <p:nvSpPr>
          <p:cNvPr id="98307" name="Title 2">
            <a:extLst>
              <a:ext uri="{FF2B5EF4-FFF2-40B4-BE49-F238E27FC236}">
                <a16:creationId xmlns:a16="http://schemas.microsoft.com/office/drawing/2014/main" id="{9004FF55-04EE-49A5-8E5F-66178F073A42}"/>
              </a:ext>
            </a:extLst>
          </p:cNvPr>
          <p:cNvSpPr>
            <a:spLocks noGrp="1" noChangeArrowheads="1"/>
          </p:cNvSpPr>
          <p:nvPr>
            <p:ph type="title"/>
          </p:nvPr>
        </p:nvSpPr>
        <p:spPr>
          <a:xfrm>
            <a:off x="520700" y="917575"/>
            <a:ext cx="8154988" cy="498475"/>
          </a:xfrm>
        </p:spPr>
        <p:txBody>
          <a:bodyPr/>
          <a:lstStyle/>
          <a:p>
            <a:r>
              <a:rPr lang="en-US" altLang="en-US" sz="3600">
                <a:ea typeface="Calibri" panose="020F0502020204030204" pitchFamily="34" charset="0"/>
                <a:cs typeface="Lucida Sans" panose="020B0602030504020204" pitchFamily="34" charset="0"/>
              </a:rPr>
              <a:t>Forensic Tools</a:t>
            </a: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Content Placeholder 1">
            <a:extLst>
              <a:ext uri="{FF2B5EF4-FFF2-40B4-BE49-F238E27FC236}">
                <a16:creationId xmlns:a16="http://schemas.microsoft.com/office/drawing/2014/main" id="{F8BE103A-BEBF-41C6-9AFA-93C9CB1D73FE}"/>
              </a:ext>
            </a:extLst>
          </p:cNvPr>
          <p:cNvSpPr>
            <a:spLocks noGrp="1" noChangeArrowheads="1"/>
          </p:cNvSpPr>
          <p:nvPr>
            <p:ph idx="11"/>
          </p:nvPr>
        </p:nvSpPr>
        <p:spPr>
          <a:xfrm>
            <a:off x="522288" y="1519238"/>
            <a:ext cx="8135937" cy="4879975"/>
          </a:xfrm>
        </p:spPr>
        <p:txBody>
          <a:bodyPr/>
          <a:lstStyle/>
          <a:p>
            <a:pPr hangingPunct="0">
              <a:buFont typeface="Arial" panose="020B0604020202020204" pitchFamily="34" charset="0"/>
              <a:buNone/>
            </a:pPr>
            <a:r>
              <a:rPr lang="en-US" altLang="en-US" b="1">
                <a:latin typeface="Calibri" panose="020F0502020204030204" pitchFamily="34" charset="0"/>
                <a:ea typeface="ヒラギノ角ゴ Pro W3"/>
                <a:cs typeface="ヒラギノ角ゴ Pro W3"/>
              </a:rPr>
              <a:t>EnCase:  </a:t>
            </a:r>
            <a:r>
              <a:rPr lang="en-US" altLang="en-US">
                <a:latin typeface="Calibri" panose="020F0502020204030204" pitchFamily="34" charset="0"/>
                <a:ea typeface="ヒラギノ角ゴ Pro W3"/>
                <a:cs typeface="ヒラギノ角ゴ Pro W3"/>
              </a:rPr>
              <a:t>Interprets hard drives of various OS, tablets, smartphones and removable media for use in court.  (www.guidancesoftware.com)</a:t>
            </a:r>
          </a:p>
          <a:p>
            <a:pPr hangingPunct="0">
              <a:buFont typeface="Arial" panose="020B0604020202020204" pitchFamily="34" charset="0"/>
              <a:buNone/>
            </a:pPr>
            <a:r>
              <a:rPr lang="en-US" altLang="en-US" b="1">
                <a:latin typeface="Calibri" panose="020F0502020204030204" pitchFamily="34" charset="0"/>
                <a:ea typeface="ヒラギノ角ゴ Pro W3"/>
                <a:cs typeface="ヒラギノ角ゴ Pro W3"/>
              </a:rPr>
              <a:t>Forensic Tool Kit (FTK): </a:t>
            </a:r>
            <a:r>
              <a:rPr lang="en-US" altLang="en-US">
                <a:latin typeface="Calibri" panose="020F0502020204030204" pitchFamily="34" charset="0"/>
                <a:ea typeface="ヒラギノ角ゴ Pro W3"/>
                <a:cs typeface="ヒラギノ角ゴ Pro W3"/>
              </a:rPr>
              <a:t>Supports Windows, Apple, UNIX/Linux OS including analysis of volatile (RAM and O.S. structures) and nonvolatile data for use in a court. (www.accessdata.com)</a:t>
            </a:r>
          </a:p>
          <a:p>
            <a:pPr hangingPunct="0">
              <a:buFont typeface="Arial" panose="020B0604020202020204" pitchFamily="34" charset="0"/>
              <a:buNone/>
            </a:pPr>
            <a:r>
              <a:rPr lang="en-US" altLang="en-US" b="1">
                <a:latin typeface="Calibri" panose="020F0502020204030204" pitchFamily="34" charset="0"/>
                <a:ea typeface="ヒラギノ角ゴ Pro W3"/>
                <a:cs typeface="ヒラギノ角ゴ Pro W3"/>
              </a:rPr>
              <a:t>Cellebrite</a:t>
            </a:r>
            <a:r>
              <a:rPr lang="en-US" altLang="en-US">
                <a:latin typeface="Calibri" panose="020F0502020204030204" pitchFamily="34" charset="0"/>
                <a:ea typeface="ヒラギノ角ゴ Pro W3"/>
                <a:cs typeface="ヒラギノ角ゴ Pro W3"/>
              </a:rPr>
              <a:t>: Handles commercial mobile devices for use in a court. Mobile devices are connected via appropriate cables to a workstation with the forensic tool installed, or via a travel kit.  (www.cellebrite.com)</a:t>
            </a:r>
          </a:p>
          <a:p>
            <a:pPr hangingPunct="0">
              <a:buFont typeface="Arial" panose="020B0604020202020204" pitchFamily="34" charset="0"/>
              <a:buNone/>
            </a:pPr>
            <a:r>
              <a:rPr lang="en-US" altLang="en-US" b="1">
                <a:latin typeface="Calibri" panose="020F0502020204030204" pitchFamily="34" charset="0"/>
                <a:ea typeface="ヒラギノ角ゴ Pro W3"/>
                <a:cs typeface="ヒラギノ角ゴ Pro W3"/>
              </a:rPr>
              <a:t>ProDiscover:  </a:t>
            </a:r>
            <a:r>
              <a:rPr lang="en-US" altLang="en-US">
                <a:latin typeface="Calibri" panose="020F0502020204030204" pitchFamily="34" charset="0"/>
                <a:ea typeface="ヒラギノ角ゴ Pro W3"/>
                <a:cs typeface="ヒラギノ角ゴ Pro W3"/>
              </a:rPr>
              <a:t>Analyzes hard disks for Windows, Linux and Solaris OS.  An Incident Response tool can remotely evaluate a live system.  (www.techpathways.com)</a:t>
            </a:r>
          </a:p>
          <a:p>
            <a:pPr hangingPunct="0">
              <a:buFont typeface="Arial" panose="020B0604020202020204" pitchFamily="34" charset="0"/>
              <a:buNone/>
            </a:pPr>
            <a:r>
              <a:rPr lang="en-US" altLang="en-US" b="1">
                <a:latin typeface="Calibri" panose="020F0502020204030204" pitchFamily="34" charset="0"/>
                <a:ea typeface="ヒラギノ角ゴ Pro W3"/>
                <a:cs typeface="ヒラギノ角ゴ Pro W3"/>
              </a:rPr>
              <a:t>X-ways</a:t>
            </a:r>
            <a:r>
              <a:rPr lang="en-US" altLang="en-US">
                <a:latin typeface="Calibri" panose="020F0502020204030204" pitchFamily="34" charset="0"/>
                <a:ea typeface="ヒラギノ角ゴ Pro W3"/>
                <a:cs typeface="ヒラギノ角ゴ Pro W3"/>
              </a:rPr>
              <a:t>:  Specializes in Windows OS.  X-ways can evaluate a system via a USB-stick without installation, and requires less memory. (www.x-ways.net)</a:t>
            </a:r>
          </a:p>
          <a:p>
            <a:pPr hangingPunct="0">
              <a:buFont typeface="Arial" panose="020B0604020202020204" pitchFamily="34" charset="0"/>
              <a:buNone/>
            </a:pPr>
            <a:r>
              <a:rPr lang="en-US" altLang="en-US" b="1">
                <a:latin typeface="Calibri" panose="020F0502020204030204" pitchFamily="34" charset="0"/>
                <a:ea typeface="ヒラギノ角ゴ Pro W3"/>
                <a:cs typeface="ヒラギノ角ゴ Pro W3"/>
              </a:rPr>
              <a:t>Sleuthkit: </a:t>
            </a:r>
            <a:r>
              <a:rPr lang="en-US" altLang="en-US">
                <a:latin typeface="Calibri" panose="020F0502020204030204" pitchFamily="34" charset="0"/>
                <a:ea typeface="ヒラギノ角ゴ Pro W3"/>
                <a:cs typeface="ヒラギノ角ゴ Pro W3"/>
              </a:rPr>
              <a:t>An open-source tool evaluates Windows, Unix, Linux and OS-X.  It is programmer-extendable.   Sleuth Kit (TSK) = command-line tool; Autopsy = graphical interface. (www.sleuthkit.org)</a:t>
            </a:r>
          </a:p>
          <a:p>
            <a:pPr>
              <a:buFont typeface="Arial" panose="020B0604020202020204" pitchFamily="34" charset="0"/>
              <a:buNone/>
            </a:pPr>
            <a:endParaRPr lang="en-US" altLang="en-US">
              <a:latin typeface="Calibri" panose="020F0502020204030204" pitchFamily="34" charset="0"/>
              <a:ea typeface="ヒラギノ角ゴ Pro W3"/>
              <a:cs typeface="ヒラギノ角ゴ Pro W3"/>
            </a:endParaRPr>
          </a:p>
        </p:txBody>
      </p:sp>
      <p:sp>
        <p:nvSpPr>
          <p:cNvPr id="99331" name="Title 2">
            <a:extLst>
              <a:ext uri="{FF2B5EF4-FFF2-40B4-BE49-F238E27FC236}">
                <a16:creationId xmlns:a16="http://schemas.microsoft.com/office/drawing/2014/main" id="{41A17068-7E0B-4773-B848-B7E6A3A6185B}"/>
              </a:ext>
            </a:extLst>
          </p:cNvPr>
          <p:cNvSpPr>
            <a:spLocks noGrp="1" noChangeArrowheads="1"/>
          </p:cNvSpPr>
          <p:nvPr>
            <p:ph type="title"/>
          </p:nvPr>
        </p:nvSpPr>
        <p:spPr>
          <a:xfrm>
            <a:off x="520700" y="917575"/>
            <a:ext cx="8154988" cy="498475"/>
          </a:xfrm>
        </p:spPr>
        <p:txBody>
          <a:bodyPr/>
          <a:lstStyle/>
          <a:p>
            <a:r>
              <a:rPr lang="en-US" altLang="en-US" sz="3600">
                <a:ea typeface="Calibri" panose="020F0502020204030204" pitchFamily="34" charset="0"/>
                <a:cs typeface="Lucida Sans" panose="020B0602030504020204" pitchFamily="34" charset="0"/>
              </a:rPr>
              <a:t>Forensic Software Tools</a:t>
            </a: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956BBBB-377F-C251-8E9D-4C1C23364F14}"/>
              </a:ext>
            </a:extLst>
          </p:cNvPr>
          <p:cNvGraphicFramePr>
            <a:graphicFrameLocks noGrp="1"/>
          </p:cNvGraphicFramePr>
          <p:nvPr>
            <p:ph idx="11"/>
            <p:extLst>
              <p:ext uri="{D42A27DB-BD31-4B8C-83A1-F6EECF244321}">
                <p14:modId xmlns:p14="http://schemas.microsoft.com/office/powerpoint/2010/main" val="1645568976"/>
              </p:ext>
            </p:extLst>
          </p:nvPr>
        </p:nvGraphicFramePr>
        <p:xfrm>
          <a:off x="513392" y="1905000"/>
          <a:ext cx="8218487" cy="3428999"/>
        </p:xfrm>
        <a:graphic>
          <a:graphicData uri="http://schemas.openxmlformats.org/drawingml/2006/table">
            <a:tbl>
              <a:tblPr firstRow="1" firstCol="1" bandRow="1">
                <a:tableStyleId>{5C22544A-7EE6-4342-B048-85BDC9FD1C3A}</a:tableStyleId>
              </a:tblPr>
              <a:tblGrid>
                <a:gridCol w="1894208">
                  <a:extLst>
                    <a:ext uri="{9D8B030D-6E8A-4147-A177-3AD203B41FA5}">
                      <a16:colId xmlns:a16="http://schemas.microsoft.com/office/drawing/2014/main" val="2334540917"/>
                    </a:ext>
                  </a:extLst>
                </a:gridCol>
                <a:gridCol w="1740385">
                  <a:extLst>
                    <a:ext uri="{9D8B030D-6E8A-4147-A177-3AD203B41FA5}">
                      <a16:colId xmlns:a16="http://schemas.microsoft.com/office/drawing/2014/main" val="2791669614"/>
                    </a:ext>
                  </a:extLst>
                </a:gridCol>
                <a:gridCol w="2373253">
                  <a:extLst>
                    <a:ext uri="{9D8B030D-6E8A-4147-A177-3AD203B41FA5}">
                      <a16:colId xmlns:a16="http://schemas.microsoft.com/office/drawing/2014/main" val="1612220724"/>
                    </a:ext>
                  </a:extLst>
                </a:gridCol>
                <a:gridCol w="2210641">
                  <a:extLst>
                    <a:ext uri="{9D8B030D-6E8A-4147-A177-3AD203B41FA5}">
                      <a16:colId xmlns:a16="http://schemas.microsoft.com/office/drawing/2014/main" val="1941619784"/>
                    </a:ext>
                  </a:extLst>
                </a:gridCol>
              </a:tblGrid>
              <a:tr h="760049">
                <a:tc>
                  <a:txBody>
                    <a:bodyPr/>
                    <a:lstStyle/>
                    <a:p>
                      <a:pPr marL="0" marR="0" algn="ctr">
                        <a:lnSpc>
                          <a:spcPct val="107000"/>
                        </a:lnSpc>
                        <a:spcBef>
                          <a:spcPts val="0"/>
                        </a:spcBef>
                        <a:spcAft>
                          <a:spcPts val="0"/>
                        </a:spcAft>
                      </a:pPr>
                      <a:r>
                        <a:rPr lang="en-US" sz="1800">
                          <a:effectLst/>
                        </a:rPr>
                        <a:t>Expertise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Name(s)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Contact Information:</a:t>
                      </a:r>
                    </a:p>
                    <a:p>
                      <a:pPr marL="0" marR="0" algn="ctr">
                        <a:lnSpc>
                          <a:spcPct val="107000"/>
                        </a:lnSpc>
                        <a:spcBef>
                          <a:spcPts val="0"/>
                        </a:spcBef>
                        <a:spcAft>
                          <a:spcPts val="0"/>
                        </a:spcAft>
                      </a:pPr>
                      <a:r>
                        <a:rPr lang="en-US" sz="1800">
                          <a:effectLst/>
                        </a:rPr>
                        <a:t>Email, Phone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Training Completed</a:t>
                      </a:r>
                    </a:p>
                    <a:p>
                      <a:pPr marL="0" marR="0" algn="ctr">
                        <a:lnSpc>
                          <a:spcPct val="107000"/>
                        </a:lnSpc>
                        <a:spcBef>
                          <a:spcPts val="0"/>
                        </a:spcBef>
                        <a:spcAft>
                          <a:spcPts val="0"/>
                        </a:spcAft>
                      </a:pPr>
                      <a:r>
                        <a:rPr lang="en-US" sz="1800">
                          <a:effectLst/>
                        </a:rPr>
                        <a:t>(or Needed)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73266402"/>
                  </a:ext>
                </a:extLst>
              </a:tr>
              <a:tr h="414572">
                <a:tc>
                  <a:txBody>
                    <a:bodyPr/>
                    <a:lstStyle/>
                    <a:p>
                      <a:pPr marL="0" marR="0">
                        <a:lnSpc>
                          <a:spcPct val="107000"/>
                        </a:lnSpc>
                        <a:spcBef>
                          <a:spcPts val="0"/>
                        </a:spcBef>
                        <a:spcAft>
                          <a:spcPts val="0"/>
                        </a:spcAft>
                      </a:pPr>
                      <a:r>
                        <a:rPr lang="en-US" sz="1800">
                          <a:effectLst/>
                        </a:rPr>
                        <a:t>Forensic software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Forensic certification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91524250"/>
                  </a:ext>
                </a:extLst>
              </a:tr>
              <a:tr h="621859">
                <a:tc>
                  <a:txBody>
                    <a:bodyPr/>
                    <a:lstStyle/>
                    <a:p>
                      <a:pPr marL="0" marR="0">
                        <a:lnSpc>
                          <a:spcPct val="107000"/>
                        </a:lnSpc>
                        <a:spcBef>
                          <a:spcPts val="0"/>
                        </a:spcBef>
                        <a:spcAft>
                          <a:spcPts val="0"/>
                        </a:spcAft>
                      </a:pPr>
                      <a:r>
                        <a:rPr lang="en-US" sz="1800">
                          <a:effectLst/>
                        </a:rPr>
                        <a:t>Networking, Protocol analysis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Networking education or certification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72570004"/>
                  </a:ext>
                </a:extLst>
              </a:tr>
              <a:tr h="898240">
                <a:tc>
                  <a:txBody>
                    <a:bodyPr/>
                    <a:lstStyle/>
                    <a:p>
                      <a:pPr marL="0" marR="0">
                        <a:lnSpc>
                          <a:spcPct val="107000"/>
                        </a:lnSpc>
                        <a:spcBef>
                          <a:spcPts val="0"/>
                        </a:spcBef>
                        <a:spcAft>
                          <a:spcPts val="0"/>
                        </a:spcAft>
                      </a:pPr>
                      <a:r>
                        <a:rPr lang="en-US" sz="1800">
                          <a:effectLst/>
                        </a:rPr>
                        <a:t>Host logs – Windows, Linux,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System certification (per system being analyzed)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52120762"/>
                  </a:ext>
                </a:extLst>
              </a:tr>
              <a:tr h="734279">
                <a:tc>
                  <a:txBody>
                    <a:bodyPr/>
                    <a:lstStyle/>
                    <a:p>
                      <a:pPr marL="0" marR="0">
                        <a:lnSpc>
                          <a:spcPct val="107000"/>
                        </a:lnSpc>
                        <a:spcBef>
                          <a:spcPts val="0"/>
                        </a:spcBef>
                        <a:spcAft>
                          <a:spcPts val="0"/>
                        </a:spcAft>
                      </a:pPr>
                      <a:r>
                        <a:rPr lang="en-US" sz="1800">
                          <a:effectLst/>
                        </a:rPr>
                        <a:t>SIEM Expertise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0343223"/>
                  </a:ext>
                </a:extLst>
              </a:tr>
            </a:tbl>
          </a:graphicData>
        </a:graphic>
      </p:graphicFrame>
      <p:sp>
        <p:nvSpPr>
          <p:cNvPr id="3" name="Title 2">
            <a:extLst>
              <a:ext uri="{FF2B5EF4-FFF2-40B4-BE49-F238E27FC236}">
                <a16:creationId xmlns:a16="http://schemas.microsoft.com/office/drawing/2014/main" id="{F1D34259-1203-0FF5-BEA3-2CEFCE5677F1}"/>
              </a:ext>
            </a:extLst>
          </p:cNvPr>
          <p:cNvSpPr>
            <a:spLocks noGrp="1"/>
          </p:cNvSpPr>
          <p:nvPr>
            <p:ph type="title"/>
          </p:nvPr>
        </p:nvSpPr>
        <p:spPr>
          <a:xfrm>
            <a:off x="520700" y="917575"/>
            <a:ext cx="8154988" cy="387798"/>
          </a:xfrm>
        </p:spPr>
        <p:txBody>
          <a:bodyPr/>
          <a:lstStyle/>
          <a:p>
            <a:r>
              <a:rPr lang="en-US" sz="2800" dirty="0"/>
              <a:t>Example Required Skills &amp; Training</a:t>
            </a:r>
          </a:p>
        </p:txBody>
      </p:sp>
    </p:spTree>
    <p:extLst>
      <p:ext uri="{BB962C8B-B14F-4D97-AF65-F5344CB8AC3E}">
        <p14:creationId xmlns:p14="http://schemas.microsoft.com/office/powerpoint/2010/main" val="3109440209"/>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0E556DC-8406-4195-3565-78BC0E23384B}"/>
              </a:ext>
            </a:extLst>
          </p:cNvPr>
          <p:cNvGraphicFramePr>
            <a:graphicFrameLocks noGrp="1"/>
          </p:cNvGraphicFramePr>
          <p:nvPr>
            <p:ph idx="11"/>
            <p:extLst>
              <p:ext uri="{D42A27DB-BD31-4B8C-83A1-F6EECF244321}">
                <p14:modId xmlns:p14="http://schemas.microsoft.com/office/powerpoint/2010/main" val="3652324467"/>
              </p:ext>
            </p:extLst>
          </p:nvPr>
        </p:nvGraphicFramePr>
        <p:xfrm>
          <a:off x="522288" y="1519238"/>
          <a:ext cx="8135937" cy="4879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8902BBD8-1FF0-3B99-441E-DB45CFAED576}"/>
              </a:ext>
            </a:extLst>
          </p:cNvPr>
          <p:cNvSpPr>
            <a:spLocks noGrp="1"/>
          </p:cNvSpPr>
          <p:nvPr>
            <p:ph type="title"/>
          </p:nvPr>
        </p:nvSpPr>
        <p:spPr>
          <a:xfrm>
            <a:off x="520700" y="917574"/>
            <a:ext cx="8154988" cy="443198"/>
          </a:xfrm>
        </p:spPr>
        <p:txBody>
          <a:bodyPr/>
          <a:lstStyle/>
          <a:p>
            <a:r>
              <a:rPr lang="en-US" sz="3200" dirty="0"/>
              <a:t>Aspects in Forensic Analysis</a:t>
            </a:r>
          </a:p>
        </p:txBody>
      </p:sp>
    </p:spTree>
    <p:extLst>
      <p:ext uri="{BB962C8B-B14F-4D97-AF65-F5344CB8AC3E}">
        <p14:creationId xmlns:p14="http://schemas.microsoft.com/office/powerpoint/2010/main" val="2615161051"/>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693DA3F8-0930-4EC0-9D07-6A5859C45950}"/>
              </a:ext>
            </a:extLst>
          </p:cNvPr>
          <p:cNvSpPr>
            <a:spLocks noGrp="1" noChangeArrowheads="1"/>
          </p:cNvSpPr>
          <p:nvPr>
            <p:ph type="title"/>
          </p:nvPr>
        </p:nvSpPr>
        <p:spPr>
          <a:xfrm>
            <a:off x="520700" y="917575"/>
            <a:ext cx="8154988" cy="498475"/>
          </a:xfrm>
        </p:spPr>
        <p:txBody>
          <a:bodyPr/>
          <a:lstStyle/>
          <a:p>
            <a:pPr eaLnBrk="1" hangingPunct="1"/>
            <a:r>
              <a:rPr lang="en-US" altLang="en-US" sz="3600">
                <a:ea typeface="Calibri" panose="020F0502020204030204" pitchFamily="34" charset="0"/>
                <a:cs typeface="Lucida Sans" panose="020B0602030504020204" pitchFamily="34" charset="0"/>
              </a:rPr>
              <a:t>Computer Forensics</a:t>
            </a:r>
          </a:p>
        </p:txBody>
      </p:sp>
      <p:sp>
        <p:nvSpPr>
          <p:cNvPr id="91139" name="Rectangle 3">
            <a:extLst>
              <a:ext uri="{FF2B5EF4-FFF2-40B4-BE49-F238E27FC236}">
                <a16:creationId xmlns:a16="http://schemas.microsoft.com/office/drawing/2014/main" id="{1B05D27F-8781-4672-A145-ABBB899EE3BC}"/>
              </a:ext>
            </a:extLst>
          </p:cNvPr>
          <p:cNvSpPr>
            <a:spLocks noGrp="1" noChangeArrowheads="1"/>
          </p:cNvSpPr>
          <p:nvPr>
            <p:ph idx="1"/>
          </p:nvPr>
        </p:nvSpPr>
        <p:spPr>
          <a:xfrm>
            <a:off x="457200" y="1981200"/>
            <a:ext cx="8229600" cy="4419600"/>
          </a:xfrm>
        </p:spPr>
        <p:txBody>
          <a:bodyPr/>
          <a:lstStyle/>
          <a:p>
            <a:pPr eaLnBrk="1" hangingPunct="1">
              <a:lnSpc>
                <a:spcPct val="90000"/>
              </a:lnSpc>
            </a:pPr>
            <a:r>
              <a:rPr lang="en-US" altLang="en-US" sz="2800" dirty="0">
                <a:latin typeface="Calibri" panose="020F0502020204030204" pitchFamily="34" charset="0"/>
                <a:ea typeface="ヒラギノ角ゴ Pro W3"/>
                <a:cs typeface="ヒラギノ角ゴ Pro W3"/>
              </a:rPr>
              <a:t>Did a crime occur?</a:t>
            </a:r>
          </a:p>
          <a:p>
            <a:pPr eaLnBrk="1" hangingPunct="1">
              <a:lnSpc>
                <a:spcPct val="90000"/>
              </a:lnSpc>
            </a:pPr>
            <a:r>
              <a:rPr lang="en-US" altLang="en-US" sz="2800" dirty="0">
                <a:latin typeface="Calibri" panose="020F0502020204030204" pitchFamily="34" charset="0"/>
                <a:ea typeface="ヒラギノ角ゴ Pro W3"/>
                <a:cs typeface="ヒラギノ角ゴ Pro W3"/>
              </a:rPr>
              <a:t>If so, what occurred?</a:t>
            </a:r>
          </a:p>
          <a:p>
            <a:pPr eaLnBrk="1" hangingPunct="1">
              <a:lnSpc>
                <a:spcPct val="90000"/>
              </a:lnSpc>
              <a:buFont typeface="Wingdings" panose="05000000000000000000" pitchFamily="2" charset="2"/>
              <a:buNone/>
            </a:pPr>
            <a:endParaRPr lang="en-US" altLang="en-US" sz="2800" dirty="0">
              <a:latin typeface="Calibri" panose="020F0502020204030204" pitchFamily="34" charset="0"/>
              <a:ea typeface="ヒラギノ角ゴ Pro W3"/>
              <a:cs typeface="ヒラギノ角ゴ Pro W3"/>
            </a:endParaRPr>
          </a:p>
          <a:p>
            <a:pPr eaLnBrk="1" hangingPunct="1">
              <a:lnSpc>
                <a:spcPct val="90000"/>
              </a:lnSpc>
              <a:buFont typeface="Wingdings" panose="05000000000000000000" pitchFamily="2" charset="2"/>
              <a:buNone/>
            </a:pPr>
            <a:r>
              <a:rPr lang="en-US" altLang="en-US" sz="2800" dirty="0">
                <a:latin typeface="Calibri" panose="020F0502020204030204" pitchFamily="34" charset="0"/>
                <a:ea typeface="ヒラギノ角ゴ Pro W3"/>
                <a:cs typeface="ヒラギノ角ゴ Pro W3"/>
              </a:rPr>
              <a:t>Evidence must pass tests for:</a:t>
            </a:r>
          </a:p>
          <a:p>
            <a:pPr eaLnBrk="1" hangingPunct="1">
              <a:lnSpc>
                <a:spcPct val="90000"/>
              </a:lnSpc>
            </a:pPr>
            <a:r>
              <a:rPr lang="en-US" altLang="en-US" sz="2800" b="1" dirty="0">
                <a:solidFill>
                  <a:srgbClr val="FF0066"/>
                </a:solidFill>
                <a:latin typeface="Calibri" panose="020F0502020204030204" pitchFamily="34" charset="0"/>
                <a:ea typeface="ヒラギノ角ゴ Pro W3"/>
                <a:cs typeface="ヒラギノ角ゴ Pro W3"/>
              </a:rPr>
              <a:t>Authenticity</a:t>
            </a:r>
            <a:r>
              <a:rPr lang="en-US" altLang="en-US" sz="2800" dirty="0">
                <a:latin typeface="Calibri" panose="020F0502020204030204" pitchFamily="34" charset="0"/>
                <a:ea typeface="ヒラギノ角ゴ Pro W3"/>
                <a:cs typeface="ヒラギノ角ゴ Pro W3"/>
              </a:rPr>
              <a:t>: Evidence is a true unmodified original from the crime scene</a:t>
            </a:r>
          </a:p>
          <a:p>
            <a:pPr marL="342900" lvl="1" indent="-342900" eaLnBrk="1" hangingPunct="1">
              <a:lnSpc>
                <a:spcPct val="90000"/>
              </a:lnSpc>
              <a:buFont typeface="Arial" panose="020B0604020202020204" pitchFamily="34" charset="0"/>
              <a:buChar char="•"/>
            </a:pPr>
            <a:r>
              <a:rPr lang="en-US" altLang="en-US" sz="2400" dirty="0">
                <a:latin typeface="Calibri" panose="020F0502020204030204" pitchFamily="34" charset="0"/>
                <a:ea typeface="ヒラギノ角ゴ Pro W3"/>
                <a:cs typeface="ヒラギノ角ゴ Pro W3"/>
              </a:rPr>
              <a:t>Computer Forensics does not destroy or alter the evidence</a:t>
            </a:r>
          </a:p>
          <a:p>
            <a:pPr marL="342900" lvl="1" indent="-342900" eaLnBrk="1" hangingPunct="1">
              <a:lnSpc>
                <a:spcPct val="90000"/>
              </a:lnSpc>
              <a:buFont typeface="Arial" panose="020B0604020202020204" pitchFamily="34" charset="0"/>
              <a:buChar char="•"/>
            </a:pPr>
            <a:r>
              <a:rPr lang="en-US" altLang="en-US" sz="2400" dirty="0">
                <a:latin typeface="Calibri" panose="020F0502020204030204" pitchFamily="34" charset="0"/>
                <a:ea typeface="ヒラギノ角ゴ Pro W3"/>
                <a:cs typeface="ヒラギノ角ゴ Pro W3"/>
              </a:rPr>
              <a:t>If disk is modified, not admissible in court of law</a:t>
            </a:r>
          </a:p>
          <a:p>
            <a:pPr eaLnBrk="1" hangingPunct="1">
              <a:lnSpc>
                <a:spcPct val="90000"/>
              </a:lnSpc>
            </a:pPr>
            <a:r>
              <a:rPr lang="en-US" altLang="en-US" sz="2800" b="1" dirty="0">
                <a:solidFill>
                  <a:srgbClr val="FF0066"/>
                </a:solidFill>
                <a:latin typeface="Calibri" panose="020F0502020204030204" pitchFamily="34" charset="0"/>
                <a:ea typeface="ヒラギノ角ゴ Pro W3"/>
                <a:cs typeface="ヒラギノ角ゴ Pro W3"/>
              </a:rPr>
              <a:t>Continuity:</a:t>
            </a:r>
            <a:r>
              <a:rPr lang="en-US" altLang="en-US" sz="2800" dirty="0">
                <a:latin typeface="Calibri" panose="020F0502020204030204" pitchFamily="34" charset="0"/>
                <a:ea typeface="ヒラギノ角ゴ Pro W3"/>
                <a:cs typeface="ヒラギノ角ゴ Pro W3"/>
              </a:rPr>
              <a:t>  “Chain of custody” assures that the evidence is intact and history is known</a:t>
            </a: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4">
            <a:extLst>
              <a:ext uri="{FF2B5EF4-FFF2-40B4-BE49-F238E27FC236}">
                <a16:creationId xmlns:a16="http://schemas.microsoft.com/office/drawing/2014/main" id="{5269A73F-B102-4BB4-A508-E151F9C68B71}"/>
              </a:ext>
            </a:extLst>
          </p:cNvPr>
          <p:cNvSpPr>
            <a:spLocks noGrp="1" noChangeArrowheads="1"/>
          </p:cNvSpPr>
          <p:nvPr>
            <p:ph type="title"/>
          </p:nvPr>
        </p:nvSpPr>
        <p:spPr/>
        <p:txBody>
          <a:bodyPr/>
          <a:lstStyle/>
          <a:p>
            <a:pPr eaLnBrk="1" hangingPunct="1"/>
            <a:r>
              <a:rPr lang="en-US" altLang="en-US" sz="4000">
                <a:ea typeface="Calibri" panose="020F0502020204030204" pitchFamily="34" charset="0"/>
                <a:cs typeface="Lucida Sans" panose="020B0602030504020204" pitchFamily="34" charset="0"/>
              </a:rPr>
              <a:t>Chain of Custody</a:t>
            </a:r>
          </a:p>
        </p:txBody>
      </p:sp>
      <p:sp>
        <p:nvSpPr>
          <p:cNvPr id="93187" name="Line 5">
            <a:extLst>
              <a:ext uri="{FF2B5EF4-FFF2-40B4-BE49-F238E27FC236}">
                <a16:creationId xmlns:a16="http://schemas.microsoft.com/office/drawing/2014/main" id="{C5792CF0-FC28-458F-85FE-ACB88C53B676}"/>
              </a:ext>
            </a:extLst>
          </p:cNvPr>
          <p:cNvSpPr>
            <a:spLocks noChangeShapeType="1"/>
          </p:cNvSpPr>
          <p:nvPr/>
        </p:nvSpPr>
        <p:spPr bwMode="auto">
          <a:xfrm>
            <a:off x="685800" y="2971800"/>
            <a:ext cx="7391400" cy="0"/>
          </a:xfrm>
          <a:prstGeom prst="line">
            <a:avLst/>
          </a:prstGeom>
          <a:noFill/>
          <a:ln w="38100">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41988" name="AutoShape 6">
            <a:extLst>
              <a:ext uri="{FF2B5EF4-FFF2-40B4-BE49-F238E27FC236}">
                <a16:creationId xmlns:a16="http://schemas.microsoft.com/office/drawing/2014/main" id="{CE35C17C-A85A-4EC0-B4AD-CCC1F614BD65}"/>
              </a:ext>
            </a:extLst>
          </p:cNvPr>
          <p:cNvSpPr>
            <a:spLocks/>
          </p:cNvSpPr>
          <p:nvPr/>
        </p:nvSpPr>
        <p:spPr bwMode="auto">
          <a:xfrm>
            <a:off x="1066800" y="3429000"/>
            <a:ext cx="1219200" cy="1219200"/>
          </a:xfrm>
          <a:prstGeom prst="borderCallout1">
            <a:avLst>
              <a:gd name="adj1" fmla="val 9375"/>
              <a:gd name="adj2" fmla="val -6250"/>
              <a:gd name="adj3" fmla="val -34375"/>
              <a:gd name="adj4" fmla="val -6250"/>
            </a:avLst>
          </a:prstGeom>
          <a:solidFill>
            <a:schemeClr val="bg1">
              <a:lumMod val="65000"/>
            </a:schemeClr>
          </a:solidFill>
          <a:ln w="9525">
            <a:solidFill>
              <a:schemeClr val="tx1"/>
            </a:solidFill>
            <a:miter lim="800000"/>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a:spcBef>
                <a:spcPct val="0"/>
              </a:spcBef>
              <a:buClrTx/>
              <a:buSzTx/>
              <a:buFontTx/>
              <a:buNone/>
              <a:defRPr/>
            </a:pPr>
            <a:r>
              <a:rPr lang="en-US" altLang="en-US" sz="1800" dirty="0">
                <a:latin typeface="Calibri" pitchFamily="34" charset="0"/>
              </a:rPr>
              <a:t>10:53 AM</a:t>
            </a:r>
          </a:p>
          <a:p>
            <a:pPr algn="ctr">
              <a:spcBef>
                <a:spcPct val="0"/>
              </a:spcBef>
              <a:buClrTx/>
              <a:buSzTx/>
              <a:buFontTx/>
              <a:buNone/>
              <a:defRPr/>
            </a:pPr>
            <a:r>
              <a:rPr lang="en-US" altLang="en-US" sz="1800" dirty="0">
                <a:latin typeface="Calibri" pitchFamily="34" charset="0"/>
              </a:rPr>
              <a:t>Attack</a:t>
            </a:r>
          </a:p>
          <a:p>
            <a:pPr algn="ctr">
              <a:spcBef>
                <a:spcPct val="0"/>
              </a:spcBef>
              <a:buClrTx/>
              <a:buSzTx/>
              <a:buFontTx/>
              <a:buNone/>
              <a:defRPr/>
            </a:pPr>
            <a:r>
              <a:rPr lang="en-US" altLang="en-US" sz="1800" dirty="0">
                <a:latin typeface="Calibri" pitchFamily="34" charset="0"/>
              </a:rPr>
              <a:t>observed</a:t>
            </a:r>
          </a:p>
          <a:p>
            <a:pPr algn="ctr">
              <a:spcBef>
                <a:spcPct val="0"/>
              </a:spcBef>
              <a:buClrTx/>
              <a:buSzTx/>
              <a:buFontTx/>
              <a:buNone/>
              <a:defRPr/>
            </a:pPr>
            <a:r>
              <a:rPr lang="en-US" altLang="en-US" sz="1800" dirty="0">
                <a:latin typeface="Calibri" pitchFamily="34" charset="0"/>
              </a:rPr>
              <a:t>Jan K</a:t>
            </a:r>
          </a:p>
        </p:txBody>
      </p:sp>
      <p:sp>
        <p:nvSpPr>
          <p:cNvPr id="41989" name="AutoShape 7">
            <a:extLst>
              <a:ext uri="{FF2B5EF4-FFF2-40B4-BE49-F238E27FC236}">
                <a16:creationId xmlns:a16="http://schemas.microsoft.com/office/drawing/2014/main" id="{081BA3A8-3BA6-472A-AADF-043D918ED7A7}"/>
              </a:ext>
            </a:extLst>
          </p:cNvPr>
          <p:cNvSpPr>
            <a:spLocks/>
          </p:cNvSpPr>
          <p:nvPr/>
        </p:nvSpPr>
        <p:spPr bwMode="auto">
          <a:xfrm>
            <a:off x="1524000" y="1676400"/>
            <a:ext cx="1447800" cy="1143000"/>
          </a:xfrm>
          <a:prstGeom prst="borderCallout1">
            <a:avLst>
              <a:gd name="adj1" fmla="val 10000"/>
              <a:gd name="adj2" fmla="val -5264"/>
              <a:gd name="adj3" fmla="val 113611"/>
              <a:gd name="adj4" fmla="val -22699"/>
            </a:avLst>
          </a:prstGeom>
          <a:solidFill>
            <a:schemeClr val="bg1">
              <a:lumMod val="65000"/>
            </a:schemeClr>
          </a:solidFill>
          <a:ln w="9525">
            <a:solidFill>
              <a:schemeClr val="tx1"/>
            </a:solidFill>
            <a:miter lim="800000"/>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a:spcBef>
                <a:spcPct val="0"/>
              </a:spcBef>
              <a:buClrTx/>
              <a:buSzTx/>
              <a:buFontTx/>
              <a:buNone/>
              <a:defRPr/>
            </a:pPr>
            <a:r>
              <a:rPr lang="en-US" altLang="en-US" sz="1800" dirty="0">
                <a:latin typeface="Calibri" pitchFamily="34" charset="0"/>
              </a:rPr>
              <a:t>11:04</a:t>
            </a:r>
          </a:p>
          <a:p>
            <a:pPr algn="ctr">
              <a:spcBef>
                <a:spcPct val="0"/>
              </a:spcBef>
              <a:buClrTx/>
              <a:buSzTx/>
              <a:buFontTx/>
              <a:buNone/>
              <a:defRPr/>
            </a:pPr>
            <a:r>
              <a:rPr lang="en-US" altLang="en-US" sz="1800" dirty="0">
                <a:latin typeface="Calibri" pitchFamily="34" charset="0"/>
              </a:rPr>
              <a:t>Inc. Resp. team arrives</a:t>
            </a:r>
          </a:p>
        </p:txBody>
      </p:sp>
      <p:sp>
        <p:nvSpPr>
          <p:cNvPr id="41990" name="AutoShape 8">
            <a:extLst>
              <a:ext uri="{FF2B5EF4-FFF2-40B4-BE49-F238E27FC236}">
                <a16:creationId xmlns:a16="http://schemas.microsoft.com/office/drawing/2014/main" id="{8DDA6E28-F44C-4974-B9B9-D13D376E3FFF}"/>
              </a:ext>
            </a:extLst>
          </p:cNvPr>
          <p:cNvSpPr>
            <a:spLocks/>
          </p:cNvSpPr>
          <p:nvPr/>
        </p:nvSpPr>
        <p:spPr bwMode="auto">
          <a:xfrm>
            <a:off x="3352799" y="1374775"/>
            <a:ext cx="1692275" cy="1368425"/>
          </a:xfrm>
          <a:prstGeom prst="borderCallout1">
            <a:avLst>
              <a:gd name="adj1" fmla="val 10000"/>
              <a:gd name="adj2" fmla="val -5264"/>
              <a:gd name="adj3" fmla="val 120000"/>
              <a:gd name="adj4" fmla="val -16667"/>
            </a:avLst>
          </a:prstGeom>
          <a:solidFill>
            <a:schemeClr val="bg1">
              <a:lumMod val="85000"/>
            </a:schemeClr>
          </a:solidFill>
          <a:ln w="9525">
            <a:solidFill>
              <a:schemeClr val="tx1"/>
            </a:solidFill>
            <a:miter lim="800000"/>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a:spcBef>
                <a:spcPct val="0"/>
              </a:spcBef>
              <a:buClrTx/>
              <a:buSzTx/>
              <a:buFontTx/>
              <a:buNone/>
              <a:defRPr/>
            </a:pPr>
            <a:r>
              <a:rPr lang="en-US" altLang="en-US" sz="1800" dirty="0">
                <a:latin typeface="Calibri" pitchFamily="34" charset="0"/>
              </a:rPr>
              <a:t>11:05-11:44</a:t>
            </a:r>
          </a:p>
          <a:p>
            <a:pPr algn="ctr">
              <a:spcBef>
                <a:spcPct val="0"/>
              </a:spcBef>
              <a:buClrTx/>
              <a:buSzTx/>
              <a:buFontTx/>
              <a:buNone/>
              <a:defRPr/>
            </a:pPr>
            <a:r>
              <a:rPr lang="en-US" altLang="en-US" sz="1800" dirty="0">
                <a:latin typeface="Calibri" pitchFamily="34" charset="0"/>
              </a:rPr>
              <a:t>System ABC Volatile memory copied</a:t>
            </a:r>
          </a:p>
          <a:p>
            <a:pPr algn="ctr">
              <a:spcBef>
                <a:spcPct val="0"/>
              </a:spcBef>
              <a:buClrTx/>
              <a:buSzTx/>
              <a:buFontTx/>
              <a:buNone/>
              <a:defRPr/>
            </a:pPr>
            <a:r>
              <a:rPr lang="en-US" altLang="en-US" sz="1800" dirty="0">
                <a:latin typeface="Calibri" pitchFamily="34" charset="0"/>
              </a:rPr>
              <a:t>PKB &amp; RFT</a:t>
            </a:r>
          </a:p>
        </p:txBody>
      </p:sp>
      <p:sp>
        <p:nvSpPr>
          <p:cNvPr id="41991" name="AutoShape 9">
            <a:extLst>
              <a:ext uri="{FF2B5EF4-FFF2-40B4-BE49-F238E27FC236}">
                <a16:creationId xmlns:a16="http://schemas.microsoft.com/office/drawing/2014/main" id="{6A47D311-A789-4B09-843B-68127C4E9194}"/>
              </a:ext>
            </a:extLst>
          </p:cNvPr>
          <p:cNvSpPr>
            <a:spLocks/>
          </p:cNvSpPr>
          <p:nvPr/>
        </p:nvSpPr>
        <p:spPr bwMode="auto">
          <a:xfrm>
            <a:off x="2514600" y="3429000"/>
            <a:ext cx="1295400" cy="1409700"/>
          </a:xfrm>
          <a:prstGeom prst="borderCallout1">
            <a:avLst>
              <a:gd name="adj1" fmla="val 8106"/>
              <a:gd name="adj2" fmla="val 107694"/>
              <a:gd name="adj3" fmla="val -32431"/>
              <a:gd name="adj4" fmla="val 112338"/>
            </a:avLst>
          </a:prstGeom>
          <a:solidFill>
            <a:schemeClr val="bg1">
              <a:lumMod val="85000"/>
            </a:schemeClr>
          </a:solidFill>
          <a:ln w="9525">
            <a:solidFill>
              <a:schemeClr val="tx1"/>
            </a:solidFill>
            <a:miter lim="800000"/>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a:spcBef>
                <a:spcPct val="0"/>
              </a:spcBef>
              <a:buClrTx/>
              <a:buSzTx/>
              <a:buFontTx/>
              <a:buNone/>
              <a:defRPr/>
            </a:pPr>
            <a:r>
              <a:rPr lang="en-US" altLang="en-US" sz="1800" dirty="0">
                <a:latin typeface="Calibri" pitchFamily="34" charset="0"/>
              </a:rPr>
              <a:t>11:15</a:t>
            </a:r>
          </a:p>
          <a:p>
            <a:pPr algn="ctr">
              <a:spcBef>
                <a:spcPct val="0"/>
              </a:spcBef>
              <a:buClrTx/>
              <a:buSzTx/>
              <a:buFontTx/>
              <a:buNone/>
              <a:defRPr/>
            </a:pPr>
            <a:r>
              <a:rPr lang="en-US" altLang="en-US" sz="1800" dirty="0">
                <a:latin typeface="Calibri" pitchFamily="34" charset="0"/>
              </a:rPr>
              <a:t>System ABC</a:t>
            </a:r>
          </a:p>
          <a:p>
            <a:pPr algn="ctr">
              <a:spcBef>
                <a:spcPct val="0"/>
              </a:spcBef>
              <a:buClrTx/>
              <a:buSzTx/>
              <a:buFontTx/>
              <a:buNone/>
              <a:defRPr/>
            </a:pPr>
            <a:r>
              <a:rPr lang="en-US" altLang="en-US" sz="1800" dirty="0">
                <a:latin typeface="Calibri" pitchFamily="34" charset="0"/>
              </a:rPr>
              <a:t>brought</a:t>
            </a:r>
          </a:p>
          <a:p>
            <a:pPr algn="ctr">
              <a:spcBef>
                <a:spcPct val="0"/>
              </a:spcBef>
              <a:buClrTx/>
              <a:buSzTx/>
              <a:buFontTx/>
              <a:buNone/>
              <a:defRPr/>
            </a:pPr>
            <a:r>
              <a:rPr lang="en-US" altLang="en-US" sz="1800" dirty="0">
                <a:latin typeface="Calibri" pitchFamily="34" charset="0"/>
              </a:rPr>
              <a:t>Offline</a:t>
            </a:r>
          </a:p>
          <a:p>
            <a:pPr algn="ctr">
              <a:spcBef>
                <a:spcPct val="0"/>
              </a:spcBef>
              <a:buClrTx/>
              <a:buSzTx/>
              <a:buFontTx/>
              <a:buNone/>
              <a:defRPr/>
            </a:pPr>
            <a:r>
              <a:rPr lang="en-US" altLang="en-US" sz="1800" dirty="0">
                <a:latin typeface="Calibri" pitchFamily="34" charset="0"/>
              </a:rPr>
              <a:t>RFT</a:t>
            </a:r>
          </a:p>
        </p:txBody>
      </p:sp>
      <p:sp>
        <p:nvSpPr>
          <p:cNvPr id="41992" name="AutoShape 10">
            <a:extLst>
              <a:ext uri="{FF2B5EF4-FFF2-40B4-BE49-F238E27FC236}">
                <a16:creationId xmlns:a16="http://schemas.microsoft.com/office/drawing/2014/main" id="{6CA4AA4C-432E-4B83-84E8-0A1DC43A6C4B}"/>
              </a:ext>
            </a:extLst>
          </p:cNvPr>
          <p:cNvSpPr>
            <a:spLocks/>
          </p:cNvSpPr>
          <p:nvPr/>
        </p:nvSpPr>
        <p:spPr bwMode="auto">
          <a:xfrm>
            <a:off x="4800600" y="3429000"/>
            <a:ext cx="1524000" cy="1447800"/>
          </a:xfrm>
          <a:prstGeom prst="borderCallout1">
            <a:avLst>
              <a:gd name="adj1" fmla="val 7894"/>
              <a:gd name="adj2" fmla="val 10000"/>
              <a:gd name="adj3" fmla="val -32565"/>
              <a:gd name="adj4" fmla="val 10000"/>
            </a:avLst>
          </a:prstGeom>
          <a:solidFill>
            <a:schemeClr val="bg1">
              <a:lumMod val="85000"/>
            </a:schemeClr>
          </a:solidFill>
          <a:ln w="9525">
            <a:solidFill>
              <a:schemeClr val="tx1"/>
            </a:solidFill>
            <a:miter lim="800000"/>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a:spcBef>
                <a:spcPct val="0"/>
              </a:spcBef>
              <a:buClrTx/>
              <a:buSzTx/>
              <a:buFontTx/>
              <a:buNone/>
              <a:defRPr/>
            </a:pPr>
            <a:r>
              <a:rPr lang="en-US" altLang="en-US" sz="1800" dirty="0">
                <a:latin typeface="Calibri" pitchFamily="34" charset="0"/>
              </a:rPr>
              <a:t>11:45</a:t>
            </a:r>
          </a:p>
          <a:p>
            <a:pPr algn="ctr">
              <a:spcBef>
                <a:spcPct val="0"/>
              </a:spcBef>
              <a:buClrTx/>
              <a:buSzTx/>
              <a:buFontTx/>
              <a:buNone/>
              <a:defRPr/>
            </a:pPr>
            <a:r>
              <a:rPr lang="en-US" altLang="en-US" sz="1800" dirty="0">
                <a:latin typeface="Calibri" pitchFamily="34" charset="0"/>
              </a:rPr>
              <a:t>System ABC</a:t>
            </a:r>
          </a:p>
          <a:p>
            <a:pPr algn="ctr">
              <a:spcBef>
                <a:spcPct val="0"/>
              </a:spcBef>
              <a:buClrTx/>
              <a:buSzTx/>
              <a:buFontTx/>
              <a:buNone/>
              <a:defRPr/>
            </a:pPr>
            <a:r>
              <a:rPr lang="en-US" altLang="en-US" sz="1800" dirty="0">
                <a:latin typeface="Calibri" pitchFamily="34" charset="0"/>
              </a:rPr>
              <a:t>Powered down</a:t>
            </a:r>
          </a:p>
          <a:p>
            <a:pPr algn="ctr">
              <a:spcBef>
                <a:spcPct val="0"/>
              </a:spcBef>
              <a:buClrTx/>
              <a:buSzTx/>
              <a:buFontTx/>
              <a:buNone/>
              <a:defRPr/>
            </a:pPr>
            <a:r>
              <a:rPr lang="en-US" altLang="en-US" sz="1800" dirty="0">
                <a:latin typeface="Calibri" pitchFamily="34" charset="0"/>
              </a:rPr>
              <a:t>PKB &amp; RFT</a:t>
            </a:r>
          </a:p>
        </p:txBody>
      </p:sp>
      <p:sp>
        <p:nvSpPr>
          <p:cNvPr id="41993" name="AutoShape 11">
            <a:extLst>
              <a:ext uri="{FF2B5EF4-FFF2-40B4-BE49-F238E27FC236}">
                <a16:creationId xmlns:a16="http://schemas.microsoft.com/office/drawing/2014/main" id="{145621CC-3AB0-4557-86A2-8818775BB845}"/>
              </a:ext>
            </a:extLst>
          </p:cNvPr>
          <p:cNvSpPr>
            <a:spLocks/>
          </p:cNvSpPr>
          <p:nvPr/>
        </p:nvSpPr>
        <p:spPr bwMode="auto">
          <a:xfrm>
            <a:off x="5257800" y="1524000"/>
            <a:ext cx="1447800" cy="1257300"/>
          </a:xfrm>
          <a:prstGeom prst="borderCallout1">
            <a:avLst>
              <a:gd name="adj1" fmla="val 9093"/>
              <a:gd name="adj2" fmla="val -5264"/>
              <a:gd name="adj3" fmla="val 113889"/>
              <a:gd name="adj4" fmla="val -16556"/>
            </a:avLst>
          </a:prstGeom>
          <a:solidFill>
            <a:schemeClr val="bg1">
              <a:lumMod val="85000"/>
            </a:schemeClr>
          </a:solidFill>
          <a:ln w="9525">
            <a:solidFill>
              <a:schemeClr val="tx1"/>
            </a:solidFill>
            <a:miter lim="800000"/>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a:spcBef>
                <a:spcPct val="0"/>
              </a:spcBef>
              <a:buClrTx/>
              <a:buSzTx/>
              <a:buFontTx/>
              <a:buNone/>
              <a:defRPr/>
            </a:pPr>
            <a:r>
              <a:rPr lang="en-US" altLang="en-US" sz="1800" dirty="0">
                <a:latin typeface="Calibri" pitchFamily="34" charset="0"/>
              </a:rPr>
              <a:t>11:47-1:05</a:t>
            </a:r>
          </a:p>
          <a:p>
            <a:pPr algn="ctr">
              <a:spcBef>
                <a:spcPct val="0"/>
              </a:spcBef>
              <a:buClrTx/>
              <a:buSzTx/>
              <a:buFontTx/>
              <a:buNone/>
              <a:defRPr/>
            </a:pPr>
            <a:r>
              <a:rPr lang="en-US" altLang="en-US" sz="1800" dirty="0">
                <a:latin typeface="Calibri" pitchFamily="34" charset="0"/>
              </a:rPr>
              <a:t>Disk ABC</a:t>
            </a:r>
          </a:p>
          <a:p>
            <a:pPr algn="ctr">
              <a:spcBef>
                <a:spcPct val="0"/>
              </a:spcBef>
              <a:buClrTx/>
              <a:buSzTx/>
              <a:buFontTx/>
              <a:buNone/>
              <a:defRPr/>
            </a:pPr>
            <a:r>
              <a:rPr lang="en-US" altLang="en-US" sz="1800" dirty="0">
                <a:latin typeface="Calibri" pitchFamily="34" charset="0"/>
              </a:rPr>
              <a:t>Copied</a:t>
            </a:r>
          </a:p>
          <a:p>
            <a:pPr algn="ctr">
              <a:spcBef>
                <a:spcPct val="0"/>
              </a:spcBef>
              <a:buClrTx/>
              <a:buSzTx/>
              <a:buFontTx/>
              <a:buNone/>
              <a:defRPr/>
            </a:pPr>
            <a:r>
              <a:rPr lang="en-US" altLang="en-US" sz="1800" dirty="0">
                <a:latin typeface="Calibri" pitchFamily="34" charset="0"/>
              </a:rPr>
              <a:t>RFT &amp; PKB</a:t>
            </a:r>
          </a:p>
        </p:txBody>
      </p:sp>
      <p:sp>
        <p:nvSpPr>
          <p:cNvPr id="41994" name="AutoShape 12">
            <a:extLst>
              <a:ext uri="{FF2B5EF4-FFF2-40B4-BE49-F238E27FC236}">
                <a16:creationId xmlns:a16="http://schemas.microsoft.com/office/drawing/2014/main" id="{F703BE85-85C5-4504-BA1D-BE45E002F6C3}"/>
              </a:ext>
            </a:extLst>
          </p:cNvPr>
          <p:cNvSpPr>
            <a:spLocks/>
          </p:cNvSpPr>
          <p:nvPr/>
        </p:nvSpPr>
        <p:spPr bwMode="auto">
          <a:xfrm>
            <a:off x="6705600" y="3467100"/>
            <a:ext cx="2209800" cy="1714497"/>
          </a:xfrm>
          <a:prstGeom prst="borderCallout1">
            <a:avLst>
              <a:gd name="adj1" fmla="val 5662"/>
              <a:gd name="adj2" fmla="val -4347"/>
              <a:gd name="adj3" fmla="val -24528"/>
              <a:gd name="adj4" fmla="val -13042"/>
            </a:avLst>
          </a:prstGeom>
          <a:solidFill>
            <a:schemeClr val="bg1">
              <a:lumMod val="85000"/>
            </a:schemeClr>
          </a:solidFill>
          <a:ln w="9525">
            <a:solidFill>
              <a:schemeClr val="tx1"/>
            </a:solidFill>
            <a:miter lim="800000"/>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a:spcBef>
                <a:spcPct val="0"/>
              </a:spcBef>
              <a:buClrTx/>
              <a:buSzTx/>
              <a:buFontTx/>
              <a:buNone/>
              <a:defRPr/>
            </a:pPr>
            <a:r>
              <a:rPr lang="en-US" altLang="en-US" sz="1800" dirty="0">
                <a:latin typeface="Calibri" pitchFamily="34" charset="0"/>
              </a:rPr>
              <a:t>1:15</a:t>
            </a:r>
          </a:p>
          <a:p>
            <a:pPr algn="ctr">
              <a:spcBef>
                <a:spcPct val="0"/>
              </a:spcBef>
              <a:buClrTx/>
              <a:buSzTx/>
              <a:buFontTx/>
              <a:buNone/>
              <a:defRPr/>
            </a:pPr>
            <a:r>
              <a:rPr lang="en-US" altLang="en-US" sz="1800" dirty="0">
                <a:latin typeface="Calibri" pitchFamily="34" charset="0"/>
              </a:rPr>
              <a:t>Disk copy ABC locked in static-free bag</a:t>
            </a:r>
          </a:p>
          <a:p>
            <a:pPr algn="ctr">
              <a:spcBef>
                <a:spcPct val="0"/>
              </a:spcBef>
              <a:buClrTx/>
              <a:buSzTx/>
              <a:buFontTx/>
              <a:buNone/>
              <a:defRPr/>
            </a:pPr>
            <a:r>
              <a:rPr lang="en-US" altLang="en-US" sz="1800" dirty="0">
                <a:latin typeface="Calibri" pitchFamily="34" charset="0"/>
              </a:rPr>
              <a:t>in Building P room 122</a:t>
            </a:r>
          </a:p>
          <a:p>
            <a:pPr algn="ctr">
              <a:spcBef>
                <a:spcPct val="0"/>
              </a:spcBef>
              <a:buClrTx/>
              <a:buSzTx/>
              <a:buFontTx/>
              <a:buNone/>
              <a:defRPr/>
            </a:pPr>
            <a:r>
              <a:rPr lang="en-US" altLang="en-US" sz="1800" dirty="0">
                <a:latin typeface="Calibri" pitchFamily="34" charset="0"/>
              </a:rPr>
              <a:t>RFT &amp; PKB</a:t>
            </a:r>
          </a:p>
        </p:txBody>
      </p:sp>
      <p:sp>
        <p:nvSpPr>
          <p:cNvPr id="93195" name="Text Box 13">
            <a:extLst>
              <a:ext uri="{FF2B5EF4-FFF2-40B4-BE49-F238E27FC236}">
                <a16:creationId xmlns:a16="http://schemas.microsoft.com/office/drawing/2014/main" id="{D09ADBB8-30FE-4A6A-844C-B05F19E26C68}"/>
              </a:ext>
            </a:extLst>
          </p:cNvPr>
          <p:cNvSpPr txBox="1">
            <a:spLocks noChangeArrowheads="1"/>
          </p:cNvSpPr>
          <p:nvPr/>
        </p:nvSpPr>
        <p:spPr bwMode="auto">
          <a:xfrm>
            <a:off x="533400" y="5410200"/>
            <a:ext cx="6138863"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3200">
                <a:latin typeface="Calibri" panose="020F0502020204030204" pitchFamily="34" charset="0"/>
              </a:rPr>
              <a:t>Who did what to evidence when?</a:t>
            </a:r>
          </a:p>
          <a:p>
            <a:pPr algn="ctr"/>
            <a:r>
              <a:rPr lang="en-US" altLang="en-US" sz="2000">
                <a:latin typeface="Calibri" panose="020F0502020204030204" pitchFamily="34" charset="0"/>
              </a:rPr>
              <a:t>(Witness is required)</a:t>
            </a:r>
          </a:p>
        </p:txBody>
      </p:sp>
      <p:sp>
        <p:nvSpPr>
          <p:cNvPr id="93196" name="Text Box 15">
            <a:extLst>
              <a:ext uri="{FF2B5EF4-FFF2-40B4-BE49-F238E27FC236}">
                <a16:creationId xmlns:a16="http://schemas.microsoft.com/office/drawing/2014/main" id="{A3B23D5E-3152-49D1-9975-1FBC6421BCA3}"/>
              </a:ext>
            </a:extLst>
          </p:cNvPr>
          <p:cNvSpPr txBox="1">
            <a:spLocks noChangeArrowheads="1"/>
          </p:cNvSpPr>
          <p:nvPr/>
        </p:nvSpPr>
        <p:spPr bwMode="auto">
          <a:xfrm>
            <a:off x="6918325" y="2627313"/>
            <a:ext cx="692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Calibri" panose="020F0502020204030204" pitchFamily="34" charset="0"/>
              </a:rPr>
              <a:t>Time</a:t>
            </a:r>
          </a:p>
          <a:p>
            <a:r>
              <a:rPr lang="en-US" altLang="en-US">
                <a:latin typeface="Calibri" panose="020F0502020204030204" pitchFamily="34" charset="0"/>
              </a:rPr>
              <a:t>Line</a:t>
            </a: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BBB407-D48A-FBC2-DC18-CBEFF905DADD}"/>
              </a:ext>
            </a:extLst>
          </p:cNvPr>
          <p:cNvSpPr>
            <a:spLocks noGrp="1"/>
          </p:cNvSpPr>
          <p:nvPr>
            <p:ph idx="11"/>
          </p:nvPr>
        </p:nvSpPr>
        <p:spPr/>
        <p:txBody>
          <a:bodyPr/>
          <a:lstStyle/>
          <a:p>
            <a:r>
              <a:rPr lang="en-US" dirty="0"/>
              <a:t>Chain of Custody:</a:t>
            </a:r>
          </a:p>
          <a:p>
            <a:pPr marL="285750" indent="-285750">
              <a:buFont typeface="Arial" panose="020B0604020202020204" pitchFamily="34" charset="0"/>
              <a:buChar char="•"/>
            </a:pPr>
            <a:r>
              <a:rPr lang="en-US" dirty="0"/>
              <a:t>tracks who handled the evidence from minute to minute and </a:t>
            </a:r>
          </a:p>
          <a:p>
            <a:pPr marL="285750" indent="-285750">
              <a:buFont typeface="Arial" panose="020B0604020202020204" pitchFamily="34" charset="0"/>
              <a:buChar char="•"/>
            </a:pPr>
            <a:r>
              <a:rPr lang="en-US" dirty="0"/>
              <a:t>ensures that the evidence was properly sealed and locked away with extremely limited access.  </a:t>
            </a:r>
          </a:p>
          <a:p>
            <a:r>
              <a:rPr lang="en-US" dirty="0"/>
              <a:t>The Chain of Custody document describes: </a:t>
            </a:r>
          </a:p>
          <a:p>
            <a:pPr marL="285750" indent="-285750">
              <a:buFont typeface="Arial" panose="020B0604020202020204" pitchFamily="34" charset="0"/>
              <a:buChar char="•"/>
            </a:pPr>
            <a:r>
              <a:rPr lang="en-US" dirty="0"/>
              <a:t>when and where the evidence was held/stored, and </a:t>
            </a:r>
          </a:p>
          <a:p>
            <a:pPr marL="285750" indent="-285750">
              <a:buFont typeface="Arial" panose="020B0604020202020204" pitchFamily="34" charset="0"/>
              <a:buChar char="•"/>
            </a:pPr>
            <a:r>
              <a:rPr lang="en-US" dirty="0"/>
              <a:t>the name, title, contact information and signature for each person who held or had access to the evidence at every time point and why they had access </a:t>
            </a:r>
          </a:p>
          <a:p>
            <a:endParaRPr lang="en-US" dirty="0"/>
          </a:p>
        </p:txBody>
      </p:sp>
      <p:sp>
        <p:nvSpPr>
          <p:cNvPr id="3" name="Title 2">
            <a:extLst>
              <a:ext uri="{FF2B5EF4-FFF2-40B4-BE49-F238E27FC236}">
                <a16:creationId xmlns:a16="http://schemas.microsoft.com/office/drawing/2014/main" id="{E6359E3A-A835-093E-FC46-93C6FC63BA75}"/>
              </a:ext>
            </a:extLst>
          </p:cNvPr>
          <p:cNvSpPr>
            <a:spLocks noGrp="1"/>
          </p:cNvSpPr>
          <p:nvPr>
            <p:ph type="title"/>
          </p:nvPr>
        </p:nvSpPr>
        <p:spPr>
          <a:xfrm>
            <a:off x="520700" y="917575"/>
            <a:ext cx="8154988" cy="387798"/>
          </a:xfrm>
        </p:spPr>
        <p:txBody>
          <a:bodyPr/>
          <a:lstStyle/>
          <a:p>
            <a:r>
              <a:rPr lang="en-US" sz="2800" dirty="0"/>
              <a:t>Chain of Custody Requirements</a:t>
            </a:r>
          </a:p>
        </p:txBody>
      </p:sp>
    </p:spTree>
    <p:extLst>
      <p:ext uri="{BB962C8B-B14F-4D97-AF65-F5344CB8AC3E}">
        <p14:creationId xmlns:p14="http://schemas.microsoft.com/office/powerpoint/2010/main" val="874405471"/>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43EADD-F167-4262-B24C-A98FB1172DAB}"/>
              </a:ext>
            </a:extLst>
          </p:cNvPr>
          <p:cNvSpPr>
            <a:spLocks noGrp="1"/>
          </p:cNvSpPr>
          <p:nvPr>
            <p:ph idx="11"/>
          </p:nvPr>
        </p:nvSpPr>
        <p:spPr>
          <a:xfrm>
            <a:off x="522288" y="1519238"/>
            <a:ext cx="8135937" cy="4879975"/>
          </a:xfrm>
        </p:spPr>
        <p:txBody>
          <a:bodyPr/>
          <a:lstStyle/>
          <a:p>
            <a:pPr>
              <a:defRPr/>
            </a:pPr>
            <a:r>
              <a:rPr lang="en-US" sz="3200" dirty="0"/>
              <a:t>A chain of custody document tracks:</a:t>
            </a:r>
          </a:p>
          <a:p>
            <a:pPr>
              <a:defRPr/>
            </a:pPr>
            <a:r>
              <a:rPr lang="en-US" sz="2400" dirty="0"/>
              <a:t>Case number</a:t>
            </a:r>
          </a:p>
          <a:p>
            <a:pPr>
              <a:defRPr/>
            </a:pPr>
            <a:r>
              <a:rPr lang="en-US" sz="2400" dirty="0"/>
              <a:t>Device’s model and serial number (if available)</a:t>
            </a:r>
          </a:p>
          <a:p>
            <a:pPr>
              <a:defRPr/>
            </a:pPr>
            <a:r>
              <a:rPr lang="en-US" sz="2400" dirty="0"/>
              <a:t>When and where the evidence was held/stored</a:t>
            </a:r>
          </a:p>
          <a:p>
            <a:pPr>
              <a:defRPr/>
            </a:pPr>
            <a:r>
              <a:rPr lang="en-US" sz="2400" dirty="0"/>
              <a:t>For each person who held or had access to the evidence (at every time)</a:t>
            </a:r>
          </a:p>
          <a:p>
            <a:pPr marL="285750" indent="-285750">
              <a:buFont typeface="Arial" panose="020B0604020202020204" pitchFamily="34" charset="0"/>
              <a:buChar char="•"/>
              <a:defRPr/>
            </a:pPr>
            <a:r>
              <a:rPr lang="en-US" sz="2400" dirty="0"/>
              <a:t>name, title, contact information and signature </a:t>
            </a:r>
          </a:p>
          <a:p>
            <a:pPr marL="285750" indent="-285750">
              <a:buFont typeface="Arial" panose="020B0604020202020204" pitchFamily="34" charset="0"/>
              <a:buChar char="•"/>
              <a:defRPr/>
            </a:pPr>
            <a:r>
              <a:rPr lang="en-US" sz="2400" dirty="0"/>
              <a:t>why they had access</a:t>
            </a:r>
          </a:p>
          <a:p>
            <a:pPr>
              <a:defRPr/>
            </a:pPr>
            <a:endParaRPr lang="en-US" sz="2400" dirty="0"/>
          </a:p>
          <a:p>
            <a:pPr>
              <a:defRPr/>
            </a:pPr>
            <a:r>
              <a:rPr lang="en-US" sz="2400" dirty="0"/>
              <a:t>It is useful to have a witness at each point</a:t>
            </a:r>
          </a:p>
          <a:p>
            <a:pPr>
              <a:defRPr/>
            </a:pPr>
            <a:r>
              <a:rPr lang="en-US" sz="2400" dirty="0"/>
              <a:t>Evidence is stored in evidence bags, sealed with evidence tape</a:t>
            </a:r>
          </a:p>
        </p:txBody>
      </p:sp>
      <p:sp>
        <p:nvSpPr>
          <p:cNvPr id="95235" name="Title 2">
            <a:extLst>
              <a:ext uri="{FF2B5EF4-FFF2-40B4-BE49-F238E27FC236}">
                <a16:creationId xmlns:a16="http://schemas.microsoft.com/office/drawing/2014/main" id="{57395A6E-ECFA-421D-88DD-6175DF793671}"/>
              </a:ext>
            </a:extLst>
          </p:cNvPr>
          <p:cNvSpPr>
            <a:spLocks noGrp="1" noChangeArrowheads="1"/>
          </p:cNvSpPr>
          <p:nvPr>
            <p:ph type="title"/>
          </p:nvPr>
        </p:nvSpPr>
        <p:spPr>
          <a:xfrm>
            <a:off x="520700" y="917575"/>
            <a:ext cx="8154988" cy="498475"/>
          </a:xfrm>
        </p:spPr>
        <p:txBody>
          <a:bodyPr/>
          <a:lstStyle/>
          <a:p>
            <a:r>
              <a:rPr lang="en-US" altLang="en-US" sz="3600">
                <a:ea typeface="Calibri" panose="020F0502020204030204" pitchFamily="34" charset="0"/>
                <a:cs typeface="Lucida Sans" panose="020B0602030504020204" pitchFamily="34" charset="0"/>
              </a:rPr>
              <a:t>Chain of Custody</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7B8A5A25-1BC0-40D9-89E9-7E44488BFD5B}"/>
              </a:ext>
            </a:extLst>
          </p:cNvPr>
          <p:cNvSpPr>
            <a:spLocks noGrp="1" noChangeArrowheads="1"/>
          </p:cNvSpPr>
          <p:nvPr>
            <p:ph type="title"/>
          </p:nvPr>
        </p:nvSpPr>
        <p:spPr>
          <a:xfrm>
            <a:off x="457200" y="685800"/>
            <a:ext cx="8229600" cy="498475"/>
          </a:xfrm>
        </p:spPr>
        <p:txBody>
          <a:bodyPr/>
          <a:lstStyle/>
          <a:p>
            <a:pPr eaLnBrk="1" hangingPunct="1"/>
            <a:r>
              <a:rPr lang="en-US" altLang="en-US" sz="3600">
                <a:ea typeface="Calibri" panose="020F0502020204030204" pitchFamily="34" charset="0"/>
                <a:cs typeface="Lucida Sans" panose="020B0602030504020204" pitchFamily="34" charset="0"/>
              </a:rPr>
              <a:t>Computer Forensics</a:t>
            </a:r>
          </a:p>
        </p:txBody>
      </p:sp>
      <p:sp>
        <p:nvSpPr>
          <p:cNvPr id="84997" name="Rectangle 3">
            <a:extLst>
              <a:ext uri="{FF2B5EF4-FFF2-40B4-BE49-F238E27FC236}">
                <a16:creationId xmlns:a16="http://schemas.microsoft.com/office/drawing/2014/main" id="{9DB169F3-DEFD-4EF9-A731-26CC59C07F1F}"/>
              </a:ext>
            </a:extLst>
          </p:cNvPr>
          <p:cNvSpPr>
            <a:spLocks noGrp="1" noChangeArrowheads="1"/>
          </p:cNvSpPr>
          <p:nvPr>
            <p:ph type="body" sz="half" idx="3"/>
          </p:nvPr>
        </p:nvSpPr>
        <p:spPr>
          <a:xfrm>
            <a:off x="457200" y="4337050"/>
            <a:ext cx="8229600" cy="1530350"/>
          </a:xfrm>
        </p:spPr>
        <p:txBody>
          <a:bodyPr/>
          <a:lstStyle/>
          <a:p>
            <a:pPr algn="ctr" eaLnBrk="1" hangingPunct="1">
              <a:lnSpc>
                <a:spcPct val="100000"/>
              </a:lnSpc>
              <a:buFont typeface="Wingdings" panose="05000000000000000000" pitchFamily="2" charset="2"/>
              <a:buNone/>
            </a:pPr>
            <a:r>
              <a:rPr lang="en-US" altLang="en-US" sz="2800" b="1">
                <a:latin typeface="Calibri" panose="020F0502020204030204" pitchFamily="34" charset="0"/>
                <a:ea typeface="ヒラギノ角ゴ Pro W3"/>
                <a:cs typeface="ヒラギノ角ゴ Pro W3"/>
              </a:rPr>
              <a:t>The process of identifying preserving, analyzing and presenting digital evidence for a legal proceeding</a:t>
            </a:r>
          </a:p>
          <a:p>
            <a:pPr eaLnBrk="1" hangingPunct="1"/>
            <a:endParaRPr lang="en-US" altLang="en-US" sz="2800">
              <a:latin typeface="Calibri" panose="020F0502020204030204" pitchFamily="34" charset="0"/>
              <a:ea typeface="ヒラギノ角ゴ Pro W3"/>
              <a:cs typeface="ヒラギノ角ゴ Pro W3"/>
            </a:endParaRPr>
          </a:p>
        </p:txBody>
      </p:sp>
      <p:pic>
        <p:nvPicPr>
          <p:cNvPr id="7" name="Content Placeholder 6">
            <a:extLst>
              <a:ext uri="{FF2B5EF4-FFF2-40B4-BE49-F238E27FC236}">
                <a16:creationId xmlns:a16="http://schemas.microsoft.com/office/drawing/2014/main" id="{F5A39628-AA59-4FFB-A367-C3E6ECF5BDDE}"/>
              </a:ext>
            </a:extLst>
          </p:cNvPr>
          <p:cNvPicPr>
            <a:picLocks noGrp="1" noChangeAspect="1"/>
          </p:cNvPicPr>
          <p:nvPr>
            <p:ph sz="quarter" idx="1"/>
          </p:nvPr>
        </p:nvPicPr>
        <p:blipFill>
          <a:blip r:embed="rId3"/>
          <a:stretch>
            <a:fillRect/>
          </a:stretch>
        </p:blipFill>
        <p:spPr>
          <a:xfrm>
            <a:off x="1676400" y="1825629"/>
            <a:ext cx="1849397" cy="2284824"/>
          </a:xfrm>
          <a:prstGeom prst="rect">
            <a:avLst/>
          </a:prstGeom>
        </p:spPr>
      </p:pic>
      <p:pic>
        <p:nvPicPr>
          <p:cNvPr id="6" name="Content Placeholder 5">
            <a:extLst>
              <a:ext uri="{FF2B5EF4-FFF2-40B4-BE49-F238E27FC236}">
                <a16:creationId xmlns:a16="http://schemas.microsoft.com/office/drawing/2014/main" id="{0B7AA633-4ED3-4576-9C65-34C276D125CC}"/>
              </a:ext>
            </a:extLst>
          </p:cNvPr>
          <p:cNvPicPr>
            <a:picLocks noGrp="1" noChangeAspect="1"/>
          </p:cNvPicPr>
          <p:nvPr>
            <p:ph sz="quarter" idx="2"/>
          </p:nvPr>
        </p:nvPicPr>
        <p:blipFill>
          <a:blip r:embed="rId4"/>
          <a:stretch>
            <a:fillRect/>
          </a:stretch>
        </p:blipFill>
        <p:spPr>
          <a:xfrm>
            <a:off x="5410200" y="1828800"/>
            <a:ext cx="2398990" cy="2281653"/>
          </a:xfrm>
          <a:prstGeom prst="rect">
            <a:avLst/>
          </a:prstGeom>
        </p:spPr>
      </p:pic>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Content Placeholder 1">
            <a:extLst>
              <a:ext uri="{FF2B5EF4-FFF2-40B4-BE49-F238E27FC236}">
                <a16:creationId xmlns:a16="http://schemas.microsoft.com/office/drawing/2014/main" id="{01411D76-F5E3-4B20-851D-F598745D969D}"/>
              </a:ext>
            </a:extLst>
          </p:cNvPr>
          <p:cNvSpPr>
            <a:spLocks noGrp="1" noChangeArrowheads="1"/>
          </p:cNvSpPr>
          <p:nvPr>
            <p:ph idx="11"/>
          </p:nvPr>
        </p:nvSpPr>
        <p:spPr>
          <a:xfrm>
            <a:off x="522288" y="1519238"/>
            <a:ext cx="8135937" cy="4879975"/>
          </a:xfrm>
        </p:spPr>
        <p:txBody>
          <a:bodyPr/>
          <a:lstStyle/>
          <a:p>
            <a:pPr>
              <a:lnSpc>
                <a:spcPct val="100000"/>
              </a:lnSpc>
              <a:buFont typeface="Arial" panose="020B0604020202020204" pitchFamily="34" charset="0"/>
              <a:buNone/>
            </a:pPr>
            <a:r>
              <a:rPr lang="en-US" altLang="en-US" sz="2800" dirty="0">
                <a:latin typeface="Calibri" panose="020F0502020204030204" pitchFamily="34" charset="0"/>
                <a:ea typeface="ヒラギノ角ゴ Pro W3"/>
                <a:cs typeface="ヒラギノ角ゴ Pro W3"/>
              </a:rPr>
              <a:t>The Investigation Report describes the incident accurately.  It:</a:t>
            </a:r>
          </a:p>
          <a:p>
            <a:pPr marL="342900" indent="-342900">
              <a:lnSpc>
                <a:spcPct val="100000"/>
              </a:lnSpc>
              <a:buFont typeface="Arial" panose="020B0604020202020204" pitchFamily="34" charset="0"/>
              <a:buChar char="•"/>
            </a:pPr>
            <a:r>
              <a:rPr lang="en-US" altLang="en-US" sz="2400" dirty="0">
                <a:latin typeface="Calibri" panose="020F0502020204030204" pitchFamily="34" charset="0"/>
                <a:ea typeface="ヒラギノ角ゴ Pro W3"/>
                <a:cs typeface="ヒラギノ角ゴ Pro W3"/>
              </a:rPr>
              <a:t>Provides full details of all evidence, easily referenced</a:t>
            </a:r>
          </a:p>
          <a:p>
            <a:pPr marL="342900" indent="-342900">
              <a:lnSpc>
                <a:spcPct val="100000"/>
              </a:lnSpc>
              <a:buFont typeface="Arial" panose="020B0604020202020204" pitchFamily="34" charset="0"/>
              <a:buChar char="•"/>
            </a:pPr>
            <a:r>
              <a:rPr lang="en-US" altLang="en-US" sz="2400" dirty="0">
                <a:latin typeface="Calibri" panose="020F0502020204030204" pitchFamily="34" charset="0"/>
                <a:ea typeface="ヒラギノ角ゴ Pro W3"/>
                <a:cs typeface="ヒラギノ角ゴ Pro W3"/>
              </a:rPr>
              <a:t>Describes forensic tools used in the investigation</a:t>
            </a:r>
          </a:p>
          <a:p>
            <a:pPr marL="342900" indent="-342900">
              <a:lnSpc>
                <a:spcPct val="100000"/>
              </a:lnSpc>
              <a:buFont typeface="Arial" panose="020B0604020202020204" pitchFamily="34" charset="0"/>
              <a:buChar char="•"/>
            </a:pPr>
            <a:r>
              <a:rPr lang="en-US" altLang="en-US" sz="2400" dirty="0">
                <a:latin typeface="Calibri" panose="020F0502020204030204" pitchFamily="34" charset="0"/>
                <a:ea typeface="ヒラギノ角ゴ Pro W3"/>
                <a:cs typeface="ヒラギノ角ゴ Pro W3"/>
              </a:rPr>
              <a:t>Includes interview and communication info</a:t>
            </a:r>
          </a:p>
          <a:p>
            <a:pPr marL="342900" indent="-342900">
              <a:lnSpc>
                <a:spcPct val="100000"/>
              </a:lnSpc>
              <a:buFont typeface="Arial" panose="020B0604020202020204" pitchFamily="34" charset="0"/>
              <a:buChar char="•"/>
            </a:pPr>
            <a:r>
              <a:rPr lang="en-US" altLang="en-US" sz="2400" dirty="0">
                <a:latin typeface="Calibri" panose="020F0502020204030204" pitchFamily="34" charset="0"/>
                <a:ea typeface="ヒラギノ角ゴ Pro W3"/>
                <a:cs typeface="ヒラギノ角ゴ Pro W3"/>
              </a:rPr>
              <a:t>Provides actual results data of forensic analysis</a:t>
            </a:r>
          </a:p>
          <a:p>
            <a:pPr marL="342900" indent="-342900">
              <a:lnSpc>
                <a:spcPct val="100000"/>
              </a:lnSpc>
              <a:buFont typeface="Arial" panose="020B0604020202020204" pitchFamily="34" charset="0"/>
              <a:buChar char="•"/>
            </a:pPr>
            <a:r>
              <a:rPr lang="en-US" altLang="en-US" sz="2400" dirty="0">
                <a:latin typeface="Calibri" panose="020F0502020204030204" pitchFamily="34" charset="0"/>
                <a:ea typeface="ヒラギノ角ゴ Pro W3"/>
                <a:cs typeface="ヒラギノ角ゴ Pro W3"/>
              </a:rPr>
              <a:t>Describes how all conclusions are reached in an unambiguous and understandable way</a:t>
            </a:r>
          </a:p>
          <a:p>
            <a:pPr marL="342900" indent="-342900">
              <a:lnSpc>
                <a:spcPct val="100000"/>
              </a:lnSpc>
              <a:buFont typeface="Arial" panose="020B0604020202020204" pitchFamily="34" charset="0"/>
              <a:buChar char="•"/>
            </a:pPr>
            <a:r>
              <a:rPr lang="en-US" altLang="en-US" sz="2400" dirty="0">
                <a:latin typeface="Calibri" panose="020F0502020204030204" pitchFamily="34" charset="0"/>
                <a:ea typeface="ヒラギノ角ゴ Pro W3"/>
                <a:cs typeface="ヒラギノ角ゴ Pro W3"/>
              </a:rPr>
              <a:t>Includes the investigator’s contact information and dates of the investigation</a:t>
            </a:r>
          </a:p>
          <a:p>
            <a:pPr marL="342900" indent="-342900">
              <a:lnSpc>
                <a:spcPct val="100000"/>
              </a:lnSpc>
              <a:buFont typeface="Arial" panose="020B0604020202020204" pitchFamily="34" charset="0"/>
              <a:buChar char="•"/>
            </a:pPr>
            <a:r>
              <a:rPr lang="en-US" altLang="en-US" sz="2400" dirty="0">
                <a:latin typeface="Calibri" panose="020F0502020204030204" pitchFamily="34" charset="0"/>
                <a:ea typeface="ヒラギノ角ゴ Pro W3"/>
                <a:cs typeface="ヒラギノ角ゴ Pro W3"/>
              </a:rPr>
              <a:t>Is signed by the investigator</a:t>
            </a:r>
          </a:p>
        </p:txBody>
      </p:sp>
      <p:sp>
        <p:nvSpPr>
          <p:cNvPr id="101379" name="Title 2">
            <a:extLst>
              <a:ext uri="{FF2B5EF4-FFF2-40B4-BE49-F238E27FC236}">
                <a16:creationId xmlns:a16="http://schemas.microsoft.com/office/drawing/2014/main" id="{D3B69F2C-AA66-4254-A541-38714534EE3E}"/>
              </a:ext>
            </a:extLst>
          </p:cNvPr>
          <p:cNvSpPr>
            <a:spLocks noGrp="1" noChangeArrowheads="1"/>
          </p:cNvSpPr>
          <p:nvPr>
            <p:ph type="title"/>
          </p:nvPr>
        </p:nvSpPr>
        <p:spPr>
          <a:xfrm>
            <a:off x="520700" y="917575"/>
            <a:ext cx="8154988" cy="498475"/>
          </a:xfrm>
        </p:spPr>
        <p:txBody>
          <a:bodyPr/>
          <a:lstStyle/>
          <a:p>
            <a:r>
              <a:rPr lang="en-US" altLang="en-US" sz="3600">
                <a:ea typeface="Calibri" panose="020F0502020204030204" pitchFamily="34" charset="0"/>
                <a:cs typeface="Lucida Sans" panose="020B0602030504020204" pitchFamily="34" charset="0"/>
              </a:rPr>
              <a:t>The Investigation Report</a:t>
            </a:r>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7707EAA-B451-FFAA-5310-747E1CD91A63}"/>
              </a:ext>
            </a:extLst>
          </p:cNvPr>
          <p:cNvSpPr>
            <a:spLocks noGrp="1"/>
          </p:cNvSpPr>
          <p:nvPr>
            <p:ph idx="11"/>
          </p:nvPr>
        </p:nvSpPr>
        <p:spPr/>
        <p:txBody>
          <a:bodyPr/>
          <a:lstStyle/>
          <a:p>
            <a:r>
              <a:rPr lang="en-US" dirty="0"/>
              <a:t>Digital Evidence form describes a piece of evidence, including:</a:t>
            </a:r>
          </a:p>
          <a:p>
            <a:pPr marL="285750" indent="-285750">
              <a:buFont typeface="Arial" panose="020B0604020202020204" pitchFamily="34" charset="0"/>
              <a:buChar char="•"/>
            </a:pPr>
            <a:r>
              <a:rPr lang="en-US" dirty="0"/>
              <a:t>Timeline: where/when it was collected, stored and imaged</a:t>
            </a:r>
          </a:p>
          <a:p>
            <a:pPr marL="285750" indent="-285750">
              <a:buFont typeface="Arial" panose="020B0604020202020204" pitchFamily="34" charset="0"/>
              <a:buChar char="•"/>
            </a:pPr>
            <a:r>
              <a:rPr lang="en-US" dirty="0"/>
              <a:t>Witnesses to transactions</a:t>
            </a:r>
          </a:p>
          <a:p>
            <a:pPr marL="285750" indent="-285750">
              <a:buFont typeface="Arial" panose="020B0604020202020204" pitchFamily="34" charset="0"/>
              <a:buChar char="•"/>
            </a:pPr>
            <a:r>
              <a:rPr lang="en-US" dirty="0"/>
              <a:t>Evidence description: includes manufacturer, model, serial number, and digital hashes.  </a:t>
            </a:r>
          </a:p>
          <a:p>
            <a:pPr marL="285750" indent="-285750">
              <a:buFont typeface="Arial" panose="020B0604020202020204" pitchFamily="34" charset="0"/>
              <a:buChar char="•"/>
            </a:pPr>
            <a:r>
              <a:rPr lang="en-US" dirty="0"/>
              <a:t>Cryptographic hashes: ensure that the forensic artifacts are not modified.  </a:t>
            </a:r>
          </a:p>
          <a:p>
            <a:pPr marL="285750" indent="-285750">
              <a:buFont typeface="Arial" panose="020B0604020202020204" pitchFamily="34" charset="0"/>
              <a:buChar char="•"/>
            </a:pPr>
            <a:r>
              <a:rPr lang="en-US" dirty="0"/>
              <a:t>Evidence is stored in evidence bags, sealed with evidence tape, and stored in locked cabinets in a secured room. </a:t>
            </a:r>
          </a:p>
        </p:txBody>
      </p:sp>
      <p:sp>
        <p:nvSpPr>
          <p:cNvPr id="3" name="Title 2">
            <a:extLst>
              <a:ext uri="{FF2B5EF4-FFF2-40B4-BE49-F238E27FC236}">
                <a16:creationId xmlns:a16="http://schemas.microsoft.com/office/drawing/2014/main" id="{2932C48D-AAD6-619A-A555-80514A48C6F6}"/>
              </a:ext>
            </a:extLst>
          </p:cNvPr>
          <p:cNvSpPr>
            <a:spLocks noGrp="1"/>
          </p:cNvSpPr>
          <p:nvPr>
            <p:ph type="title"/>
          </p:nvPr>
        </p:nvSpPr>
        <p:spPr>
          <a:xfrm>
            <a:off x="520700" y="917575"/>
            <a:ext cx="8154988" cy="387798"/>
          </a:xfrm>
        </p:spPr>
        <p:txBody>
          <a:bodyPr/>
          <a:lstStyle/>
          <a:p>
            <a:r>
              <a:rPr lang="en-US" sz="2800" dirty="0"/>
              <a:t>Digital Evidence</a:t>
            </a:r>
          </a:p>
        </p:txBody>
      </p:sp>
    </p:spTree>
    <p:extLst>
      <p:ext uri="{BB962C8B-B14F-4D97-AF65-F5344CB8AC3E}">
        <p14:creationId xmlns:p14="http://schemas.microsoft.com/office/powerpoint/2010/main" val="1308840334"/>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A2C4-BDF2-833D-1C55-0FA1C08D9370}"/>
              </a:ext>
            </a:extLst>
          </p:cNvPr>
          <p:cNvSpPr>
            <a:spLocks noGrp="1"/>
          </p:cNvSpPr>
          <p:nvPr>
            <p:ph type="title"/>
          </p:nvPr>
        </p:nvSpPr>
        <p:spPr>
          <a:xfrm>
            <a:off x="722313" y="4406900"/>
            <a:ext cx="7772400" cy="553998"/>
          </a:xfrm>
        </p:spPr>
        <p:txBody>
          <a:bodyPr/>
          <a:lstStyle/>
          <a:p>
            <a:r>
              <a:rPr lang="en-US" dirty="0"/>
              <a:t>Advanced: Judicial Procedure</a:t>
            </a:r>
          </a:p>
        </p:txBody>
      </p:sp>
      <p:sp>
        <p:nvSpPr>
          <p:cNvPr id="3" name="Text Placeholder 2">
            <a:extLst>
              <a:ext uri="{FF2B5EF4-FFF2-40B4-BE49-F238E27FC236}">
                <a16:creationId xmlns:a16="http://schemas.microsoft.com/office/drawing/2014/main" id="{7F262FF7-9C37-6D99-BDC7-66E0CB7F6003}"/>
              </a:ext>
            </a:extLst>
          </p:cNvPr>
          <p:cNvSpPr>
            <a:spLocks noGrp="1"/>
          </p:cNvSpPr>
          <p:nvPr>
            <p:ph type="body" idx="1"/>
          </p:nvPr>
        </p:nvSpPr>
        <p:spPr/>
        <p:txBody>
          <a:bodyPr/>
          <a:lstStyle/>
          <a:p>
            <a:r>
              <a:rPr lang="en-US" dirty="0"/>
              <a:t>Applied to U.S.</a:t>
            </a:r>
          </a:p>
        </p:txBody>
      </p:sp>
    </p:spTree>
    <p:extLst>
      <p:ext uri="{BB962C8B-B14F-4D97-AF65-F5344CB8AC3E}">
        <p14:creationId xmlns:p14="http://schemas.microsoft.com/office/powerpoint/2010/main" val="13309861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CB0A9381-2E51-4626-957C-529BA889BC87}"/>
              </a:ext>
            </a:extLst>
          </p:cNvPr>
          <p:cNvSpPr>
            <a:spLocks noGrp="1" noChangeArrowheads="1"/>
          </p:cNvSpPr>
          <p:nvPr>
            <p:ph type="title"/>
          </p:nvPr>
        </p:nvSpPr>
        <p:spPr>
          <a:xfrm>
            <a:off x="520700" y="917575"/>
            <a:ext cx="8154988" cy="498475"/>
          </a:xfrm>
        </p:spPr>
        <p:txBody>
          <a:bodyPr/>
          <a:lstStyle/>
          <a:p>
            <a:pPr eaLnBrk="1" hangingPunct="1"/>
            <a:r>
              <a:rPr lang="en-US" altLang="en-US" sz="3600" dirty="0">
                <a:ea typeface="Calibri" panose="020F0502020204030204" pitchFamily="34" charset="0"/>
                <a:cs typeface="Lucida Sans" panose="020B0602030504020204" pitchFamily="34" charset="0"/>
              </a:rPr>
              <a:t>The Investigation (U.S.)</a:t>
            </a:r>
          </a:p>
        </p:txBody>
      </p:sp>
      <p:sp>
        <p:nvSpPr>
          <p:cNvPr id="54275" name="Rectangle 3">
            <a:extLst>
              <a:ext uri="{FF2B5EF4-FFF2-40B4-BE49-F238E27FC236}">
                <a16:creationId xmlns:a16="http://schemas.microsoft.com/office/drawing/2014/main" id="{5C2C2477-4131-41BB-92B3-B2089377FD1E}"/>
              </a:ext>
            </a:extLst>
          </p:cNvPr>
          <p:cNvSpPr>
            <a:spLocks noGrp="1" noChangeArrowheads="1"/>
          </p:cNvSpPr>
          <p:nvPr>
            <p:ph idx="1"/>
          </p:nvPr>
        </p:nvSpPr>
        <p:spPr/>
        <p:txBody>
          <a:bodyPr/>
          <a:lstStyle/>
          <a:p>
            <a:pPr eaLnBrk="1" hangingPunct="1">
              <a:lnSpc>
                <a:spcPct val="90000"/>
              </a:lnSpc>
              <a:defRPr/>
            </a:pPr>
            <a:r>
              <a:rPr lang="en-US" altLang="en-US" sz="2400" dirty="0">
                <a:latin typeface="Calibri" pitchFamily="34" charset="0"/>
                <a:ea typeface="ヒラギノ角ゴ Pro W3"/>
                <a:cs typeface="ヒラギノ角ゴ Pro W3"/>
              </a:rPr>
              <a:t>Avoid Infringing on the rights of the suspect</a:t>
            </a:r>
          </a:p>
          <a:p>
            <a:pPr lvl="1" eaLnBrk="1" hangingPunct="1">
              <a:lnSpc>
                <a:spcPct val="90000"/>
              </a:lnSpc>
              <a:defRPr/>
            </a:pPr>
            <a:r>
              <a:rPr lang="en-US" altLang="en-US" sz="2000">
                <a:latin typeface="Calibri" pitchFamily="34" charset="0"/>
                <a:ea typeface="ヒラギノ角ゴ Pro W3"/>
                <a:cs typeface="ヒラギノ角ゴ Pro W3"/>
              </a:rPr>
              <a:t>Warrant required unless…</a:t>
            </a:r>
          </a:p>
          <a:p>
            <a:pPr marL="342900" lvl="1" indent="-342900" eaLnBrk="1" hangingPunct="1">
              <a:lnSpc>
                <a:spcPct val="90000"/>
              </a:lnSpc>
              <a:buFont typeface="Arial" panose="020B0604020202020204" pitchFamily="34" charset="0"/>
              <a:buChar char="•"/>
              <a:defRPr/>
            </a:pPr>
            <a:r>
              <a:rPr lang="en-US" altLang="en-US" sz="2000">
                <a:latin typeface="Calibri" pitchFamily="34" charset="0"/>
                <a:ea typeface="ヒラギノ角ゴ Pro W3"/>
                <a:cs typeface="ヒラギノ角ゴ Pro W3"/>
              </a:rPr>
              <a:t>Organization/home gives permission; the crime is communicated to a third party; the evidence is in plain site or is in danger of being destroyed; evidence is found during a normal arrest process; or if police are in hot pursuit.</a:t>
            </a:r>
          </a:p>
          <a:p>
            <a:pPr lvl="1" eaLnBrk="1" hangingPunct="1">
              <a:lnSpc>
                <a:spcPct val="90000"/>
              </a:lnSpc>
              <a:defRPr/>
            </a:pPr>
            <a:r>
              <a:rPr lang="en-US" altLang="en-US" sz="2000">
                <a:latin typeface="Calibri" pitchFamily="34" charset="0"/>
                <a:ea typeface="ヒラギノ角ゴ Pro W3"/>
                <a:cs typeface="ヒラギノ角ゴ Pro W3"/>
              </a:rPr>
              <a:t>Computer searches generally require a warrant except:</a:t>
            </a:r>
          </a:p>
          <a:p>
            <a:pPr marL="342900" lvl="1" indent="-342900" eaLnBrk="1" hangingPunct="1">
              <a:lnSpc>
                <a:spcPct val="90000"/>
              </a:lnSpc>
              <a:buFont typeface="Arial" panose="020B0604020202020204" pitchFamily="34" charset="0"/>
              <a:buChar char="•"/>
              <a:defRPr/>
            </a:pPr>
            <a:r>
              <a:rPr lang="en-US" altLang="en-US" sz="2000">
                <a:latin typeface="Calibri" pitchFamily="34" charset="0"/>
                <a:ea typeface="ヒラギノ角ゴ Pro W3"/>
                <a:cs typeface="ヒラギノ角ゴ Pro W3"/>
              </a:rPr>
              <a:t>When a signed acceptable use policy authorizes permission</a:t>
            </a:r>
          </a:p>
          <a:p>
            <a:pPr marL="342900" lvl="1" indent="-342900" eaLnBrk="1" hangingPunct="1">
              <a:lnSpc>
                <a:spcPct val="90000"/>
              </a:lnSpc>
              <a:buFont typeface="Arial" panose="020B0604020202020204" pitchFamily="34" charset="0"/>
              <a:buChar char="•"/>
              <a:defRPr/>
            </a:pPr>
            <a:r>
              <a:rPr lang="en-US" altLang="en-US" sz="2000">
                <a:latin typeface="Calibri" pitchFamily="34" charset="0"/>
                <a:ea typeface="ヒラギノ角ゴ Pro W3"/>
                <a:cs typeface="ヒラギノ角ゴ Pro W3"/>
              </a:rPr>
              <a:t>If computer repair person notices illegal activities (e.g., child pornography) they can report the computer to law enforcement</a:t>
            </a:r>
          </a:p>
          <a:p>
            <a:pPr marL="342900" lvl="1" indent="-342900" eaLnBrk="1" hangingPunct="1">
              <a:lnSpc>
                <a:spcPct val="90000"/>
              </a:lnSpc>
              <a:buFont typeface="Arial" panose="020B0604020202020204" pitchFamily="34" charset="0"/>
              <a:buChar char="•"/>
              <a:defRPr/>
            </a:pPr>
            <a:endParaRPr lang="en-US" altLang="en-US" sz="2000">
              <a:latin typeface="Calibri" pitchFamily="34" charset="0"/>
              <a:ea typeface="ヒラギノ角ゴ Pro W3"/>
              <a:cs typeface="ヒラギノ角ゴ Pro W3"/>
            </a:endParaRPr>
          </a:p>
          <a:p>
            <a:pPr eaLnBrk="1" hangingPunct="1">
              <a:lnSpc>
                <a:spcPct val="90000"/>
              </a:lnSpc>
              <a:defRPr/>
            </a:pPr>
            <a:endParaRPr lang="en-US" altLang="en-US" sz="2400" dirty="0">
              <a:latin typeface="Calibri" pitchFamily="34" charset="0"/>
              <a:ea typeface="ヒラギノ角ゴ Pro W3"/>
              <a:cs typeface="ヒラギノ角ゴ Pro W3"/>
            </a:endParaRPr>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441B84D-5920-4915-9361-B4A0FD9E38F4}"/>
              </a:ext>
            </a:extLst>
          </p:cNvPr>
          <p:cNvSpPr>
            <a:spLocks noGrp="1"/>
          </p:cNvSpPr>
          <p:nvPr>
            <p:ph idx="11"/>
          </p:nvPr>
        </p:nvSpPr>
        <p:spPr>
          <a:xfrm>
            <a:off x="522288" y="1519238"/>
            <a:ext cx="8135937" cy="4879975"/>
          </a:xfrm>
        </p:spPr>
        <p:txBody>
          <a:bodyPr/>
          <a:lstStyle/>
          <a:p>
            <a:pPr>
              <a:lnSpc>
                <a:spcPct val="100000"/>
              </a:lnSpc>
              <a:defRPr/>
            </a:pPr>
            <a:r>
              <a:rPr lang="en-US" sz="2400" dirty="0"/>
              <a:t>When the case is brought to court, the tools &amp; techniques used will be qualified for court:</a:t>
            </a:r>
          </a:p>
          <a:p>
            <a:pPr>
              <a:lnSpc>
                <a:spcPct val="100000"/>
              </a:lnSpc>
              <a:defRPr/>
            </a:pPr>
            <a:r>
              <a:rPr lang="en-US" sz="2400" dirty="0"/>
              <a:t>Disk copy tool and forensic analysis tools must be standard</a:t>
            </a:r>
          </a:p>
          <a:p>
            <a:pPr>
              <a:lnSpc>
                <a:spcPct val="100000"/>
              </a:lnSpc>
              <a:defRPr/>
            </a:pPr>
            <a:r>
              <a:rPr lang="en-US" sz="2400" dirty="0"/>
              <a:t>Investigator’s qualifications include education level, forensic training &amp; certification:</a:t>
            </a:r>
          </a:p>
          <a:p>
            <a:pPr marL="285750" indent="-285750">
              <a:lnSpc>
                <a:spcPct val="100000"/>
              </a:lnSpc>
              <a:buFont typeface="Arial" panose="020B0604020202020204" pitchFamily="34" charset="0"/>
              <a:buChar char="•"/>
              <a:defRPr/>
            </a:pPr>
            <a:r>
              <a:rPr lang="en-US" sz="2400" dirty="0"/>
              <a:t>forensic software vendors (e.g., </a:t>
            </a:r>
            <a:r>
              <a:rPr lang="en-US" sz="2400" dirty="0" err="1"/>
              <a:t>EnCase</a:t>
            </a:r>
            <a:r>
              <a:rPr lang="en-US" sz="2400" dirty="0"/>
              <a:t>, FTK) OR</a:t>
            </a:r>
          </a:p>
          <a:p>
            <a:pPr marL="285750" indent="-285750">
              <a:lnSpc>
                <a:spcPct val="100000"/>
              </a:lnSpc>
              <a:buFont typeface="Arial" panose="020B0604020202020204" pitchFamily="34" charset="0"/>
              <a:buChar char="•"/>
              <a:defRPr/>
            </a:pPr>
            <a:r>
              <a:rPr lang="en-US" sz="2400" dirty="0"/>
              <a:t> independent organizations (e.g.: Certified Computer Forensics Examiner or Certified Forensic Computer Examiner).   </a:t>
            </a:r>
          </a:p>
          <a:p>
            <a:pPr>
              <a:lnSpc>
                <a:spcPct val="100000"/>
              </a:lnSpc>
              <a:defRPr/>
            </a:pPr>
            <a:r>
              <a:rPr lang="en-US" sz="2400" dirty="0"/>
              <a:t>Some states require a private detective license.</a:t>
            </a:r>
          </a:p>
          <a:p>
            <a:pPr>
              <a:defRPr/>
            </a:pPr>
            <a:endParaRPr lang="en-US" dirty="0"/>
          </a:p>
        </p:txBody>
      </p:sp>
      <p:sp>
        <p:nvSpPr>
          <p:cNvPr id="100355" name="Title 2">
            <a:extLst>
              <a:ext uri="{FF2B5EF4-FFF2-40B4-BE49-F238E27FC236}">
                <a16:creationId xmlns:a16="http://schemas.microsoft.com/office/drawing/2014/main" id="{EA641DB8-A99A-40C5-874A-4F6B9F6E3DC7}"/>
              </a:ext>
            </a:extLst>
          </p:cNvPr>
          <p:cNvSpPr>
            <a:spLocks noGrp="1" noChangeArrowheads="1"/>
          </p:cNvSpPr>
          <p:nvPr>
            <p:ph type="title"/>
          </p:nvPr>
        </p:nvSpPr>
        <p:spPr>
          <a:xfrm>
            <a:off x="520700" y="917575"/>
            <a:ext cx="8154988" cy="498475"/>
          </a:xfrm>
        </p:spPr>
        <p:txBody>
          <a:bodyPr/>
          <a:lstStyle/>
          <a:p>
            <a:r>
              <a:rPr lang="en-US" altLang="en-US" sz="3600">
                <a:ea typeface="Calibri" panose="020F0502020204030204" pitchFamily="34" charset="0"/>
                <a:cs typeface="Lucida Sans" panose="020B0602030504020204" pitchFamily="34" charset="0"/>
              </a:rPr>
              <a:t>Preparing for Court</a:t>
            </a:r>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a:extLst>
              <a:ext uri="{FF2B5EF4-FFF2-40B4-BE49-F238E27FC236}">
                <a16:creationId xmlns:a16="http://schemas.microsoft.com/office/drawing/2014/main" id="{D937CEEA-5722-4A70-A9A1-89F3F7AE5ECC}"/>
              </a:ext>
            </a:extLst>
          </p:cNvPr>
          <p:cNvSpPr>
            <a:spLocks noGrp="1" noChangeArrowheads="1"/>
          </p:cNvSpPr>
          <p:nvPr>
            <p:ph type="title"/>
          </p:nvPr>
        </p:nvSpPr>
        <p:spPr>
          <a:xfrm>
            <a:off x="534988" y="862013"/>
            <a:ext cx="8154987" cy="442912"/>
          </a:xfrm>
        </p:spPr>
        <p:txBody>
          <a:bodyPr/>
          <a:lstStyle/>
          <a:p>
            <a:r>
              <a:rPr lang="en-US" altLang="en-US" sz="3200">
                <a:ea typeface="Calibri" panose="020F0502020204030204" pitchFamily="34" charset="0"/>
                <a:cs typeface="Lucida Sans" panose="020B0602030504020204" pitchFamily="34" charset="0"/>
              </a:rPr>
              <a:t>A Judicial Procedure</a:t>
            </a:r>
          </a:p>
        </p:txBody>
      </p:sp>
      <p:sp>
        <p:nvSpPr>
          <p:cNvPr id="3" name="Rounded Rectangle 2">
            <a:extLst>
              <a:ext uri="{FF2B5EF4-FFF2-40B4-BE49-F238E27FC236}">
                <a16:creationId xmlns:a16="http://schemas.microsoft.com/office/drawing/2014/main" id="{9AB15353-17D0-4E7D-9228-8D11BAE6681A}"/>
              </a:ext>
            </a:extLst>
          </p:cNvPr>
          <p:cNvSpPr/>
          <p:nvPr/>
        </p:nvSpPr>
        <p:spPr bwMode="auto">
          <a:xfrm>
            <a:off x="609600" y="1581150"/>
            <a:ext cx="2590800" cy="647700"/>
          </a:xfrm>
          <a:prstGeom prst="roundRect">
            <a:avLst/>
          </a:prstGeom>
          <a:solidFill>
            <a:schemeClr val="accent6">
              <a:lumMod val="20000"/>
              <a:lumOff val="80000"/>
            </a:schemeClr>
          </a:solidFill>
          <a:ln w="9525" cap="flat" cmpd="sng" algn="ctr">
            <a:solidFill>
              <a:schemeClr val="hlink"/>
            </a:solidFill>
            <a:prstDash val="solid"/>
            <a:round/>
            <a:headEnd type="none" w="med" len="med"/>
            <a:tailEnd type="none" w="med" len="med"/>
          </a:ln>
          <a:effectLst/>
        </p:spPr>
        <p:txBody>
          <a:bodyPr>
            <a:spAutoFit/>
          </a:bodyPr>
          <a:lstStyle/>
          <a:p>
            <a:pPr algn="ctr">
              <a:spcBef>
                <a:spcPct val="50000"/>
              </a:spcBef>
              <a:defRPr/>
            </a:pPr>
            <a:r>
              <a:rPr lang="en-US" sz="1600" dirty="0">
                <a:solidFill>
                  <a:schemeClr val="tx2"/>
                </a:solidFill>
                <a:latin typeface="Arial" charset="0"/>
              </a:rPr>
              <a:t>Plaintiff files Complaint (or lawsuit)</a:t>
            </a:r>
          </a:p>
        </p:txBody>
      </p:sp>
      <p:sp>
        <p:nvSpPr>
          <p:cNvPr id="4" name="Rounded Rectangle 3">
            <a:extLst>
              <a:ext uri="{FF2B5EF4-FFF2-40B4-BE49-F238E27FC236}">
                <a16:creationId xmlns:a16="http://schemas.microsoft.com/office/drawing/2014/main" id="{E237A43A-742D-4A75-9A7B-70471954E4D9}"/>
              </a:ext>
            </a:extLst>
          </p:cNvPr>
          <p:cNvSpPr/>
          <p:nvPr/>
        </p:nvSpPr>
        <p:spPr bwMode="auto">
          <a:xfrm>
            <a:off x="3581400" y="1581150"/>
            <a:ext cx="3048000" cy="1055688"/>
          </a:xfrm>
          <a:prstGeom prst="roundRect">
            <a:avLst/>
          </a:prstGeom>
          <a:solidFill>
            <a:schemeClr val="tx1">
              <a:lumMod val="10000"/>
              <a:lumOff val="90000"/>
            </a:schemeClr>
          </a:solidFill>
          <a:ln w="9525" cap="flat" cmpd="sng" algn="ctr">
            <a:solidFill>
              <a:schemeClr val="hlink"/>
            </a:solidFill>
            <a:prstDash val="solid"/>
            <a:round/>
            <a:headEnd type="none" w="med" len="med"/>
            <a:tailEnd type="none" w="med" len="med"/>
          </a:ln>
          <a:effectLst/>
        </p:spPr>
        <p:txBody>
          <a:bodyPr>
            <a:spAutoFit/>
          </a:bodyPr>
          <a:lstStyle/>
          <a:p>
            <a:pPr algn="ctr">
              <a:spcBef>
                <a:spcPct val="50000"/>
              </a:spcBef>
              <a:defRPr/>
            </a:pPr>
            <a:r>
              <a:rPr lang="en-US" sz="1600" dirty="0">
                <a:solidFill>
                  <a:schemeClr val="tx2"/>
                </a:solidFill>
                <a:latin typeface="Arial" charset="0"/>
              </a:rPr>
              <a:t>Law enforcement arrests  defendant</a:t>
            </a:r>
          </a:p>
          <a:p>
            <a:pPr algn="ctr">
              <a:spcBef>
                <a:spcPct val="50000"/>
              </a:spcBef>
              <a:defRPr/>
            </a:pPr>
            <a:r>
              <a:rPr lang="en-US" sz="1600" dirty="0">
                <a:solidFill>
                  <a:schemeClr val="tx2"/>
                </a:solidFill>
                <a:latin typeface="Arial" charset="0"/>
              </a:rPr>
              <a:t>Reads Miranda rights</a:t>
            </a:r>
          </a:p>
        </p:txBody>
      </p:sp>
      <p:sp>
        <p:nvSpPr>
          <p:cNvPr id="5" name="Rounded Rectangle 4">
            <a:extLst>
              <a:ext uri="{FF2B5EF4-FFF2-40B4-BE49-F238E27FC236}">
                <a16:creationId xmlns:a16="http://schemas.microsoft.com/office/drawing/2014/main" id="{1535BCAC-E9B3-4639-BA5D-4F08C144E7BB}"/>
              </a:ext>
            </a:extLst>
          </p:cNvPr>
          <p:cNvSpPr/>
          <p:nvPr/>
        </p:nvSpPr>
        <p:spPr bwMode="auto">
          <a:xfrm>
            <a:off x="609600" y="2873375"/>
            <a:ext cx="2590800" cy="646113"/>
          </a:xfrm>
          <a:prstGeom prst="roundRect">
            <a:avLst/>
          </a:prstGeom>
          <a:solidFill>
            <a:schemeClr val="accent6">
              <a:lumMod val="20000"/>
              <a:lumOff val="80000"/>
            </a:schemeClr>
          </a:solidFill>
          <a:ln w="9525" cap="flat" cmpd="sng" algn="ctr">
            <a:solidFill>
              <a:schemeClr val="hlink"/>
            </a:solidFill>
            <a:prstDash val="solid"/>
            <a:round/>
            <a:headEnd type="none" w="med" len="med"/>
            <a:tailEnd type="none" w="med" len="med"/>
          </a:ln>
          <a:effectLst/>
        </p:spPr>
        <p:txBody>
          <a:bodyPr>
            <a:spAutoFit/>
          </a:bodyPr>
          <a:lstStyle/>
          <a:p>
            <a:pPr algn="ctr">
              <a:spcBef>
                <a:spcPct val="50000"/>
              </a:spcBef>
              <a:defRPr/>
            </a:pPr>
            <a:r>
              <a:rPr lang="en-US" sz="1600" dirty="0">
                <a:solidFill>
                  <a:schemeClr val="tx2"/>
                </a:solidFill>
                <a:latin typeface="Arial" charset="0"/>
              </a:rPr>
              <a:t>Defendant sends Answer within 20 days</a:t>
            </a:r>
          </a:p>
        </p:txBody>
      </p:sp>
      <p:sp>
        <p:nvSpPr>
          <p:cNvPr id="6" name="Rounded Rectangle 5">
            <a:extLst>
              <a:ext uri="{FF2B5EF4-FFF2-40B4-BE49-F238E27FC236}">
                <a16:creationId xmlns:a16="http://schemas.microsoft.com/office/drawing/2014/main" id="{040A2A01-4AAF-42ED-9948-0FE323FA9EDA}"/>
              </a:ext>
            </a:extLst>
          </p:cNvPr>
          <p:cNvSpPr/>
          <p:nvPr/>
        </p:nvSpPr>
        <p:spPr bwMode="auto">
          <a:xfrm>
            <a:off x="3581400" y="2873375"/>
            <a:ext cx="3048000" cy="1190625"/>
          </a:xfrm>
          <a:prstGeom prst="roundRect">
            <a:avLst/>
          </a:prstGeom>
          <a:solidFill>
            <a:schemeClr val="tx1">
              <a:lumMod val="10000"/>
              <a:lumOff val="90000"/>
            </a:schemeClr>
          </a:solidFill>
          <a:ln w="9525" cap="flat" cmpd="sng" algn="ctr">
            <a:solidFill>
              <a:schemeClr val="hlink"/>
            </a:solidFill>
            <a:prstDash val="solid"/>
            <a:round/>
            <a:headEnd type="none" w="med" len="med"/>
            <a:tailEnd type="none" w="med" len="med"/>
          </a:ln>
          <a:effectLst/>
        </p:spPr>
        <p:txBody>
          <a:bodyPr>
            <a:spAutoFit/>
          </a:bodyPr>
          <a:lstStyle/>
          <a:p>
            <a:pPr algn="ctr">
              <a:spcBef>
                <a:spcPct val="50000"/>
              </a:spcBef>
              <a:defRPr/>
            </a:pPr>
            <a:r>
              <a:rPr lang="en-US" sz="1600" dirty="0">
                <a:solidFill>
                  <a:schemeClr val="tx2"/>
                </a:solidFill>
                <a:latin typeface="Arial" charset="0"/>
              </a:rPr>
              <a:t>Prosecutor files an Information with charges or Grand Jury issues an indictment</a:t>
            </a:r>
          </a:p>
        </p:txBody>
      </p:sp>
      <p:sp>
        <p:nvSpPr>
          <p:cNvPr id="7" name="Rounded Rectangle 6">
            <a:extLst>
              <a:ext uri="{FF2B5EF4-FFF2-40B4-BE49-F238E27FC236}">
                <a16:creationId xmlns:a16="http://schemas.microsoft.com/office/drawing/2014/main" id="{E52C9FDF-FF93-45B4-B9CE-9BCB8245997C}"/>
              </a:ext>
            </a:extLst>
          </p:cNvPr>
          <p:cNvSpPr/>
          <p:nvPr/>
        </p:nvSpPr>
        <p:spPr bwMode="auto">
          <a:xfrm>
            <a:off x="2197100" y="4318000"/>
            <a:ext cx="3352800" cy="919163"/>
          </a:xfrm>
          <a:prstGeom prst="roundRect">
            <a:avLst/>
          </a:prstGeom>
          <a:solidFill>
            <a:schemeClr val="accent4">
              <a:lumMod val="20000"/>
              <a:lumOff val="80000"/>
            </a:schemeClr>
          </a:solidFill>
          <a:ln w="9525" cap="flat" cmpd="sng" algn="ctr">
            <a:solidFill>
              <a:schemeClr val="hlink"/>
            </a:solidFill>
            <a:prstDash val="solid"/>
            <a:round/>
            <a:headEnd type="none" w="med" len="med"/>
            <a:tailEnd type="none" w="med" len="med"/>
          </a:ln>
          <a:effectLst/>
        </p:spPr>
        <p:txBody>
          <a:bodyPr>
            <a:spAutoFit/>
          </a:bodyPr>
          <a:lstStyle/>
          <a:p>
            <a:pPr algn="ctr">
              <a:spcBef>
                <a:spcPct val="50000"/>
              </a:spcBef>
              <a:defRPr/>
            </a:pPr>
            <a:r>
              <a:rPr lang="en-US" sz="1600" dirty="0">
                <a:solidFill>
                  <a:schemeClr val="tx2"/>
                </a:solidFill>
                <a:latin typeface="Arial" charset="0"/>
              </a:rPr>
              <a:t>Plaintiff &amp; Defendant provide list of evidence and witnesses to other side</a:t>
            </a:r>
          </a:p>
        </p:txBody>
      </p:sp>
      <p:sp>
        <p:nvSpPr>
          <p:cNvPr id="8" name="Rectangle 7">
            <a:extLst>
              <a:ext uri="{FF2B5EF4-FFF2-40B4-BE49-F238E27FC236}">
                <a16:creationId xmlns:a16="http://schemas.microsoft.com/office/drawing/2014/main" id="{6C777E4F-F1F5-4CE6-B970-FB79C8661CB9}"/>
              </a:ext>
            </a:extLst>
          </p:cNvPr>
          <p:cNvSpPr/>
          <p:nvPr/>
        </p:nvSpPr>
        <p:spPr bwMode="auto">
          <a:xfrm>
            <a:off x="6089650" y="5456238"/>
            <a:ext cx="2209800" cy="584200"/>
          </a:xfrm>
          <a:prstGeom prst="rect">
            <a:avLst/>
          </a:prstGeom>
          <a:solidFill>
            <a:schemeClr val="accent3">
              <a:lumMod val="90000"/>
            </a:schemeClr>
          </a:solidFill>
          <a:ln w="9525" cap="flat" cmpd="sng" algn="ctr">
            <a:solidFill>
              <a:schemeClr val="hlink"/>
            </a:solidFill>
            <a:prstDash val="solid"/>
            <a:round/>
            <a:headEnd type="none" w="med" len="med"/>
            <a:tailEnd type="none" w="med" len="med"/>
          </a:ln>
          <a:effectLst/>
        </p:spPr>
        <p:txBody>
          <a:bodyPr>
            <a:spAutoFit/>
          </a:bodyPr>
          <a:lstStyle/>
          <a:p>
            <a:pPr algn="ctr">
              <a:spcBef>
                <a:spcPct val="50000"/>
              </a:spcBef>
              <a:defRPr/>
            </a:pPr>
            <a:r>
              <a:rPr lang="en-US" sz="1600" dirty="0">
                <a:solidFill>
                  <a:schemeClr val="tx2"/>
                </a:solidFill>
                <a:latin typeface="Arial" charset="0"/>
              </a:rPr>
              <a:t>Responsive documents</a:t>
            </a:r>
          </a:p>
        </p:txBody>
      </p:sp>
      <p:sp>
        <p:nvSpPr>
          <p:cNvPr id="9" name="Rounded Rectangle 8">
            <a:extLst>
              <a:ext uri="{FF2B5EF4-FFF2-40B4-BE49-F238E27FC236}">
                <a16:creationId xmlns:a16="http://schemas.microsoft.com/office/drawing/2014/main" id="{F34A916B-3918-45A5-8136-5EEBC7430B0A}"/>
              </a:ext>
            </a:extLst>
          </p:cNvPr>
          <p:cNvSpPr/>
          <p:nvPr/>
        </p:nvSpPr>
        <p:spPr bwMode="auto">
          <a:xfrm>
            <a:off x="2349500" y="5430838"/>
            <a:ext cx="3048000" cy="646112"/>
          </a:xfrm>
          <a:prstGeom prst="roundRect">
            <a:avLst/>
          </a:prstGeom>
          <a:solidFill>
            <a:schemeClr val="accent4">
              <a:lumMod val="20000"/>
              <a:lumOff val="80000"/>
            </a:schemeClr>
          </a:solidFill>
          <a:ln w="9525" cap="flat" cmpd="sng" algn="ctr">
            <a:solidFill>
              <a:schemeClr val="hlink"/>
            </a:solidFill>
            <a:prstDash val="solid"/>
            <a:round/>
            <a:headEnd type="none" w="med" len="med"/>
            <a:tailEnd type="none" w="med" len="med"/>
          </a:ln>
          <a:effectLst/>
        </p:spPr>
        <p:txBody>
          <a:bodyPr>
            <a:spAutoFit/>
          </a:bodyPr>
          <a:lstStyle/>
          <a:p>
            <a:pPr algn="ctr">
              <a:spcBef>
                <a:spcPct val="50000"/>
              </a:spcBef>
              <a:defRPr/>
            </a:pPr>
            <a:r>
              <a:rPr lang="en-US" sz="1600" dirty="0">
                <a:solidFill>
                  <a:schemeClr val="tx2"/>
                </a:solidFill>
                <a:latin typeface="Arial" charset="0"/>
              </a:rPr>
              <a:t>Plaintiff &amp; Defendant request testimony, files, documents</a:t>
            </a:r>
          </a:p>
        </p:txBody>
      </p:sp>
      <p:sp>
        <p:nvSpPr>
          <p:cNvPr id="10" name="TextBox 9">
            <a:extLst>
              <a:ext uri="{FF2B5EF4-FFF2-40B4-BE49-F238E27FC236}">
                <a16:creationId xmlns:a16="http://schemas.microsoft.com/office/drawing/2014/main" id="{80126C90-06E6-4F3F-BEB4-4D131C752ACC}"/>
              </a:ext>
            </a:extLst>
          </p:cNvPr>
          <p:cNvSpPr txBox="1"/>
          <p:nvPr/>
        </p:nvSpPr>
        <p:spPr>
          <a:xfrm>
            <a:off x="1339850" y="1304925"/>
            <a:ext cx="5181600" cy="457200"/>
          </a:xfrm>
          <a:prstGeom prst="rect">
            <a:avLst/>
          </a:prstGeom>
          <a:noFill/>
        </p:spPr>
        <p:txBody>
          <a:bodyPr wrap="none" lIns="0" tIns="0" rIns="0" bIns="0"/>
          <a:lstStyle/>
          <a:p>
            <a:pPr>
              <a:lnSpc>
                <a:spcPts val="2200"/>
              </a:lnSpc>
              <a:spcBef>
                <a:spcPts val="900"/>
              </a:spcBef>
              <a:buClr>
                <a:schemeClr val="accent2"/>
              </a:buClr>
              <a:buSzPct val="100000"/>
              <a:defRPr/>
            </a:pPr>
            <a:r>
              <a:rPr lang="en-US" dirty="0">
                <a:latin typeface="+mn-lt"/>
              </a:rPr>
              <a:t>Civil Case                                           Criminal Case</a:t>
            </a:r>
          </a:p>
        </p:txBody>
      </p:sp>
      <p:cxnSp>
        <p:nvCxnSpPr>
          <p:cNvPr id="102411" name="Straight Arrow Connector 11">
            <a:extLst>
              <a:ext uri="{FF2B5EF4-FFF2-40B4-BE49-F238E27FC236}">
                <a16:creationId xmlns:a16="http://schemas.microsoft.com/office/drawing/2014/main" id="{0ED385C2-F02F-4022-B613-3E2FBC6AE966}"/>
              </a:ext>
            </a:extLst>
          </p:cNvPr>
          <p:cNvCxnSpPr>
            <a:cxnSpLocks noChangeShapeType="1"/>
            <a:stCxn id="3" idx="2"/>
            <a:endCxn id="5" idx="0"/>
          </p:cNvCxnSpPr>
          <p:nvPr/>
        </p:nvCxnSpPr>
        <p:spPr bwMode="auto">
          <a:xfrm>
            <a:off x="1905000" y="2228850"/>
            <a:ext cx="0" cy="644525"/>
          </a:xfrm>
          <a:prstGeom prst="straightConnector1">
            <a:avLst/>
          </a:prstGeom>
          <a:noFill/>
          <a:ln w="9525" algn="ctr">
            <a:solidFill>
              <a:schemeClr val="hlink"/>
            </a:solidFill>
            <a:round/>
            <a:headEnd/>
            <a:tailEnd type="arrow" w="med" len="med"/>
          </a:ln>
          <a:extLst>
            <a:ext uri="{909E8E84-426E-40DD-AFC4-6F175D3DCCD1}">
              <a14:hiddenFill xmlns:a14="http://schemas.microsoft.com/office/drawing/2010/main">
                <a:noFill/>
              </a14:hiddenFill>
            </a:ext>
          </a:extLst>
        </p:spPr>
      </p:cxnSp>
      <p:cxnSp>
        <p:nvCxnSpPr>
          <p:cNvPr id="102412" name="Straight Arrow Connector 13">
            <a:extLst>
              <a:ext uri="{FF2B5EF4-FFF2-40B4-BE49-F238E27FC236}">
                <a16:creationId xmlns:a16="http://schemas.microsoft.com/office/drawing/2014/main" id="{93544F13-4179-4979-9C27-11CDABBADBD0}"/>
              </a:ext>
            </a:extLst>
          </p:cNvPr>
          <p:cNvCxnSpPr>
            <a:cxnSpLocks noChangeShapeType="1"/>
            <a:stCxn id="4" idx="2"/>
            <a:endCxn id="6" idx="0"/>
          </p:cNvCxnSpPr>
          <p:nvPr/>
        </p:nvCxnSpPr>
        <p:spPr bwMode="auto">
          <a:xfrm>
            <a:off x="5105400" y="2636838"/>
            <a:ext cx="0" cy="236537"/>
          </a:xfrm>
          <a:prstGeom prst="straightConnector1">
            <a:avLst/>
          </a:prstGeom>
          <a:noFill/>
          <a:ln w="9525" algn="ctr">
            <a:solidFill>
              <a:schemeClr val="hlink"/>
            </a:solidFill>
            <a:round/>
            <a:headEnd/>
            <a:tailEnd type="arrow" w="med" len="med"/>
          </a:ln>
          <a:extLst>
            <a:ext uri="{909E8E84-426E-40DD-AFC4-6F175D3DCCD1}">
              <a14:hiddenFill xmlns:a14="http://schemas.microsoft.com/office/drawing/2010/main">
                <a:noFill/>
              </a14:hiddenFill>
            </a:ext>
          </a:extLst>
        </p:spPr>
      </p:cxnSp>
      <p:sp>
        <p:nvSpPr>
          <p:cNvPr id="15" name="Left Brace 14">
            <a:extLst>
              <a:ext uri="{FF2B5EF4-FFF2-40B4-BE49-F238E27FC236}">
                <a16:creationId xmlns:a16="http://schemas.microsoft.com/office/drawing/2014/main" id="{F5D615F1-F060-4E62-9BFF-E1E7088016FD}"/>
              </a:ext>
            </a:extLst>
          </p:cNvPr>
          <p:cNvSpPr/>
          <p:nvPr/>
        </p:nvSpPr>
        <p:spPr bwMode="auto">
          <a:xfrm>
            <a:off x="1714500" y="4298950"/>
            <a:ext cx="381000" cy="1851025"/>
          </a:xfrm>
          <a:prstGeom prst="leftBrace">
            <a:avLst/>
          </a:prstGeom>
          <a:solidFill>
            <a:schemeClr val="tx2">
              <a:lumMod val="20000"/>
              <a:lumOff val="80000"/>
            </a:schemeClr>
          </a:solidFill>
          <a:ln w="9525" cap="flat" cmpd="sng" algn="ctr">
            <a:solidFill>
              <a:schemeClr val="hlink"/>
            </a:solidFill>
            <a:prstDash val="solid"/>
            <a:round/>
            <a:headEnd type="none" w="med" len="med"/>
            <a:tailEnd type="none" w="med" len="med"/>
          </a:ln>
          <a:effectLst/>
        </p:spPr>
        <p:txBody>
          <a:bodyPr>
            <a:spAutoFit/>
          </a:bodyPr>
          <a:lstStyle/>
          <a:p>
            <a:pPr algn="ctr">
              <a:spcBef>
                <a:spcPct val="50000"/>
              </a:spcBef>
              <a:defRPr/>
            </a:pPr>
            <a:endParaRPr lang="en-US" sz="1600">
              <a:solidFill>
                <a:schemeClr val="tx2"/>
              </a:solidFill>
              <a:latin typeface="Arial" charset="0"/>
            </a:endParaRPr>
          </a:p>
        </p:txBody>
      </p:sp>
      <p:sp>
        <p:nvSpPr>
          <p:cNvPr id="16" name="TextBox 15">
            <a:extLst>
              <a:ext uri="{FF2B5EF4-FFF2-40B4-BE49-F238E27FC236}">
                <a16:creationId xmlns:a16="http://schemas.microsoft.com/office/drawing/2014/main" id="{34D987BF-821A-4B88-8FF9-CEDAF8D6BE1C}"/>
              </a:ext>
            </a:extLst>
          </p:cNvPr>
          <p:cNvSpPr txBox="1"/>
          <p:nvPr/>
        </p:nvSpPr>
        <p:spPr>
          <a:xfrm>
            <a:off x="534988" y="4879975"/>
            <a:ext cx="914400" cy="914400"/>
          </a:xfrm>
          <a:prstGeom prst="rect">
            <a:avLst/>
          </a:prstGeom>
          <a:noFill/>
        </p:spPr>
        <p:txBody>
          <a:bodyPr wrap="none" lIns="0" tIns="0" rIns="0" bIns="0"/>
          <a:lstStyle/>
          <a:p>
            <a:pPr>
              <a:lnSpc>
                <a:spcPts val="2200"/>
              </a:lnSpc>
              <a:spcBef>
                <a:spcPts val="900"/>
              </a:spcBef>
              <a:buClr>
                <a:schemeClr val="accent2"/>
              </a:buClr>
              <a:buSzPct val="100000"/>
              <a:defRPr/>
            </a:pPr>
            <a:r>
              <a:rPr lang="en-US" dirty="0">
                <a:latin typeface="+mn-lt"/>
              </a:rPr>
              <a:t>Discovery</a:t>
            </a:r>
          </a:p>
          <a:p>
            <a:pPr>
              <a:lnSpc>
                <a:spcPts val="2200"/>
              </a:lnSpc>
              <a:spcBef>
                <a:spcPts val="900"/>
              </a:spcBef>
              <a:buClr>
                <a:schemeClr val="accent2"/>
              </a:buClr>
              <a:buSzPct val="100000"/>
              <a:defRPr/>
            </a:pPr>
            <a:r>
              <a:rPr lang="en-US" dirty="0">
                <a:latin typeface="+mn-lt"/>
              </a:rPr>
              <a:t>Phase</a:t>
            </a:r>
          </a:p>
        </p:txBody>
      </p:sp>
      <p:cxnSp>
        <p:nvCxnSpPr>
          <p:cNvPr id="102415" name="Straight Arrow Connector 17">
            <a:extLst>
              <a:ext uri="{FF2B5EF4-FFF2-40B4-BE49-F238E27FC236}">
                <a16:creationId xmlns:a16="http://schemas.microsoft.com/office/drawing/2014/main" id="{81C4BFF3-1D95-4F30-9194-0645E8E0830E}"/>
              </a:ext>
            </a:extLst>
          </p:cNvPr>
          <p:cNvCxnSpPr>
            <a:cxnSpLocks noChangeShapeType="1"/>
            <a:stCxn id="6" idx="2"/>
            <a:endCxn id="7" idx="0"/>
          </p:cNvCxnSpPr>
          <p:nvPr/>
        </p:nvCxnSpPr>
        <p:spPr bwMode="auto">
          <a:xfrm flipH="1">
            <a:off x="3873500" y="4064000"/>
            <a:ext cx="1231900" cy="254000"/>
          </a:xfrm>
          <a:prstGeom prst="straightConnector1">
            <a:avLst/>
          </a:prstGeom>
          <a:noFill/>
          <a:ln w="9525" algn="ctr">
            <a:solidFill>
              <a:schemeClr val="hlink"/>
            </a:solidFill>
            <a:round/>
            <a:headEnd/>
            <a:tailEnd type="arrow" w="med" len="med"/>
          </a:ln>
          <a:extLst>
            <a:ext uri="{909E8E84-426E-40DD-AFC4-6F175D3DCCD1}">
              <a14:hiddenFill xmlns:a14="http://schemas.microsoft.com/office/drawing/2010/main">
                <a:noFill/>
              </a14:hiddenFill>
            </a:ext>
          </a:extLst>
        </p:spPr>
      </p:cxnSp>
      <p:cxnSp>
        <p:nvCxnSpPr>
          <p:cNvPr id="102416" name="Straight Arrow Connector 19">
            <a:extLst>
              <a:ext uri="{FF2B5EF4-FFF2-40B4-BE49-F238E27FC236}">
                <a16:creationId xmlns:a16="http://schemas.microsoft.com/office/drawing/2014/main" id="{B06189D1-3D2B-4186-BE00-A418FA6D68B2}"/>
              </a:ext>
            </a:extLst>
          </p:cNvPr>
          <p:cNvCxnSpPr>
            <a:cxnSpLocks noChangeShapeType="1"/>
            <a:stCxn id="5" idx="2"/>
            <a:endCxn id="7" idx="0"/>
          </p:cNvCxnSpPr>
          <p:nvPr/>
        </p:nvCxnSpPr>
        <p:spPr bwMode="auto">
          <a:xfrm>
            <a:off x="1905000" y="3519488"/>
            <a:ext cx="1968500" cy="798512"/>
          </a:xfrm>
          <a:prstGeom prst="straightConnector1">
            <a:avLst/>
          </a:prstGeom>
          <a:noFill/>
          <a:ln w="9525" algn="ctr">
            <a:solidFill>
              <a:schemeClr val="hlink"/>
            </a:solidFill>
            <a:round/>
            <a:headEnd/>
            <a:tailEnd type="arrow" w="med" len="med"/>
          </a:ln>
          <a:extLst>
            <a:ext uri="{909E8E84-426E-40DD-AFC4-6F175D3DCCD1}">
              <a14:hiddenFill xmlns:a14="http://schemas.microsoft.com/office/drawing/2010/main">
                <a:noFill/>
              </a14:hiddenFill>
            </a:ext>
          </a:extLst>
        </p:spPr>
      </p:cxnSp>
      <p:cxnSp>
        <p:nvCxnSpPr>
          <p:cNvPr id="102417" name="Straight Arrow Connector 21">
            <a:extLst>
              <a:ext uri="{FF2B5EF4-FFF2-40B4-BE49-F238E27FC236}">
                <a16:creationId xmlns:a16="http://schemas.microsoft.com/office/drawing/2014/main" id="{30A50AF6-0A2C-4C36-921D-2330847A8D4A}"/>
              </a:ext>
            </a:extLst>
          </p:cNvPr>
          <p:cNvCxnSpPr>
            <a:cxnSpLocks noChangeShapeType="1"/>
            <a:stCxn id="7" idx="2"/>
            <a:endCxn id="9" idx="0"/>
          </p:cNvCxnSpPr>
          <p:nvPr/>
        </p:nvCxnSpPr>
        <p:spPr bwMode="auto">
          <a:xfrm>
            <a:off x="3873500" y="5237163"/>
            <a:ext cx="0" cy="193675"/>
          </a:xfrm>
          <a:prstGeom prst="straightConnector1">
            <a:avLst/>
          </a:prstGeom>
          <a:noFill/>
          <a:ln w="9525" algn="ctr">
            <a:solidFill>
              <a:schemeClr val="hlink"/>
            </a:solidFill>
            <a:round/>
            <a:headEnd/>
            <a:tailEnd type="arrow" w="med" len="med"/>
          </a:ln>
          <a:extLst>
            <a:ext uri="{909E8E84-426E-40DD-AFC4-6F175D3DCCD1}">
              <a14:hiddenFill xmlns:a14="http://schemas.microsoft.com/office/drawing/2010/main">
                <a:noFill/>
              </a14:hiddenFill>
            </a:ext>
          </a:extLst>
        </p:spPr>
      </p:cxnSp>
      <p:cxnSp>
        <p:nvCxnSpPr>
          <p:cNvPr id="102418" name="Straight Arrow Connector 23">
            <a:extLst>
              <a:ext uri="{FF2B5EF4-FFF2-40B4-BE49-F238E27FC236}">
                <a16:creationId xmlns:a16="http://schemas.microsoft.com/office/drawing/2014/main" id="{21167923-CFB1-4B1D-AAD5-295756853364}"/>
              </a:ext>
            </a:extLst>
          </p:cNvPr>
          <p:cNvCxnSpPr>
            <a:cxnSpLocks noChangeShapeType="1"/>
            <a:stCxn id="9" idx="3"/>
            <a:endCxn id="8" idx="1"/>
          </p:cNvCxnSpPr>
          <p:nvPr/>
        </p:nvCxnSpPr>
        <p:spPr bwMode="auto">
          <a:xfrm flipV="1">
            <a:off x="5397500" y="5748338"/>
            <a:ext cx="692150" cy="6350"/>
          </a:xfrm>
          <a:prstGeom prst="straightConnector1">
            <a:avLst/>
          </a:prstGeom>
          <a:noFill/>
          <a:ln w="9525" algn="ctr">
            <a:solidFill>
              <a:schemeClr val="hlink"/>
            </a:solidFill>
            <a:round/>
            <a:headEnd/>
            <a:tailEnd type="arrow" w="med" len="med"/>
          </a:ln>
          <a:extLst>
            <a:ext uri="{909E8E84-426E-40DD-AFC4-6F175D3DCCD1}">
              <a14:hiddenFill xmlns:a14="http://schemas.microsoft.com/office/drawing/2010/main">
                <a:noFill/>
              </a14:hiddenFill>
            </a:ext>
          </a:extLst>
        </p:spPr>
      </p:cxnSp>
      <p:sp>
        <p:nvSpPr>
          <p:cNvPr id="102419" name="Rounded Rectangle 26">
            <a:extLst>
              <a:ext uri="{FF2B5EF4-FFF2-40B4-BE49-F238E27FC236}">
                <a16:creationId xmlns:a16="http://schemas.microsoft.com/office/drawing/2014/main" id="{5825631A-5EC9-4AF0-AB85-05C76BD7480C}"/>
              </a:ext>
            </a:extLst>
          </p:cNvPr>
          <p:cNvSpPr>
            <a:spLocks noChangeArrowheads="1"/>
          </p:cNvSpPr>
          <p:nvPr/>
        </p:nvSpPr>
        <p:spPr bwMode="auto">
          <a:xfrm>
            <a:off x="2743200" y="6389688"/>
            <a:ext cx="2209800" cy="374650"/>
          </a:xfrm>
          <a:prstGeom prst="roundRect">
            <a:avLst>
              <a:gd name="adj" fmla="val 16667"/>
            </a:avLst>
          </a:prstGeom>
          <a:solidFill>
            <a:srgbClr val="D1DDE9"/>
          </a:solidFill>
          <a:ln w="9525" algn="ctr">
            <a:solidFill>
              <a:schemeClr val="hlink"/>
            </a:solidFill>
            <a:round/>
            <a:headEnd/>
            <a:tailEnd/>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en-US" sz="1600">
                <a:solidFill>
                  <a:schemeClr val="tx2"/>
                </a:solidFill>
              </a:rPr>
              <a:t>The Trial</a:t>
            </a:r>
          </a:p>
        </p:txBody>
      </p:sp>
      <p:cxnSp>
        <p:nvCxnSpPr>
          <p:cNvPr id="102420" name="Straight Arrow Connector 34">
            <a:extLst>
              <a:ext uri="{FF2B5EF4-FFF2-40B4-BE49-F238E27FC236}">
                <a16:creationId xmlns:a16="http://schemas.microsoft.com/office/drawing/2014/main" id="{786E6C59-8EA6-4303-BBEC-9D52BACF3634}"/>
              </a:ext>
            </a:extLst>
          </p:cNvPr>
          <p:cNvCxnSpPr>
            <a:cxnSpLocks noChangeShapeType="1"/>
            <a:stCxn id="9" idx="2"/>
            <a:endCxn id="102419" idx="0"/>
          </p:cNvCxnSpPr>
          <p:nvPr/>
        </p:nvCxnSpPr>
        <p:spPr bwMode="auto">
          <a:xfrm flipH="1">
            <a:off x="3848100" y="6076950"/>
            <a:ext cx="25400" cy="312738"/>
          </a:xfrm>
          <a:prstGeom prst="straightConnector1">
            <a:avLst/>
          </a:prstGeom>
          <a:noFill/>
          <a:ln w="9525" algn="ctr">
            <a:solidFill>
              <a:schemeClr val="hlink"/>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BAC653F-0859-48F7-912A-754D13A2A452}"/>
              </a:ext>
            </a:extLst>
          </p:cNvPr>
          <p:cNvSpPr>
            <a:spLocks noGrp="1"/>
          </p:cNvSpPr>
          <p:nvPr>
            <p:ph idx="11"/>
          </p:nvPr>
        </p:nvSpPr>
        <p:spPr>
          <a:xfrm>
            <a:off x="522288" y="1519238"/>
            <a:ext cx="8135937" cy="4879975"/>
          </a:xfrm>
        </p:spPr>
        <p:txBody>
          <a:bodyPr/>
          <a:lstStyle/>
          <a:p>
            <a:pPr>
              <a:defRPr/>
            </a:pPr>
            <a:r>
              <a:rPr lang="en-US" dirty="0"/>
              <a:t>Electronic Responsive Documents =  Electronically Stored Info (ESI) or E-Discovery</a:t>
            </a:r>
          </a:p>
          <a:p>
            <a:pPr>
              <a:defRPr/>
            </a:pPr>
            <a:r>
              <a:rPr lang="en-US" dirty="0"/>
              <a:t>The U.S. Federal Rules of Civil Procedure define how ESI should be requested and formatted</a:t>
            </a:r>
          </a:p>
          <a:p>
            <a:pPr>
              <a:defRPr/>
            </a:pPr>
            <a:r>
              <a:rPr lang="en-US" dirty="0"/>
              <a:t>E-requests can be general or specific:</a:t>
            </a:r>
          </a:p>
          <a:p>
            <a:pPr marL="285750" indent="-285750">
              <a:buFont typeface="Arial" panose="020B0604020202020204" pitchFamily="34" charset="0"/>
              <a:buChar char="•"/>
              <a:defRPr/>
            </a:pPr>
            <a:r>
              <a:rPr lang="en-US" dirty="0"/>
              <a:t>specific document</a:t>
            </a:r>
          </a:p>
          <a:p>
            <a:pPr marL="285750" indent="-285750">
              <a:buFont typeface="Arial" panose="020B0604020202020204" pitchFamily="34" charset="0"/>
              <a:buChar char="•"/>
              <a:defRPr/>
            </a:pPr>
            <a:r>
              <a:rPr lang="en-US" dirty="0"/>
              <a:t>set of emails referencing a particular topic.</a:t>
            </a:r>
          </a:p>
          <a:p>
            <a:pPr>
              <a:defRPr/>
            </a:pPr>
            <a:r>
              <a:rPr lang="en-US" dirty="0"/>
              <a:t>Discovery usually ends 1-2 months before trial, or when both sides agree</a:t>
            </a:r>
          </a:p>
          <a:p>
            <a:pPr>
              <a:defRPr/>
            </a:pPr>
            <a:r>
              <a:rPr lang="en-US" dirty="0"/>
              <a:t>All court reports become public documents unless specifically sealed. </a:t>
            </a:r>
          </a:p>
          <a:p>
            <a:pPr>
              <a:defRPr/>
            </a:pPr>
            <a:endParaRPr lang="en-US" dirty="0"/>
          </a:p>
          <a:p>
            <a:pPr>
              <a:defRPr/>
            </a:pPr>
            <a:endParaRPr lang="en-US" i="1" dirty="0"/>
          </a:p>
          <a:p>
            <a:pPr>
              <a:defRPr/>
            </a:pPr>
            <a:endParaRPr lang="en-US" dirty="0"/>
          </a:p>
        </p:txBody>
      </p:sp>
      <p:sp>
        <p:nvSpPr>
          <p:cNvPr id="104451" name="Title 2">
            <a:extLst>
              <a:ext uri="{FF2B5EF4-FFF2-40B4-BE49-F238E27FC236}">
                <a16:creationId xmlns:a16="http://schemas.microsoft.com/office/drawing/2014/main" id="{B600C429-8C34-4077-B0DF-6D0A2A2EDD3F}"/>
              </a:ext>
            </a:extLst>
          </p:cNvPr>
          <p:cNvSpPr>
            <a:spLocks noGrp="1" noChangeArrowheads="1"/>
          </p:cNvSpPr>
          <p:nvPr>
            <p:ph type="title"/>
          </p:nvPr>
        </p:nvSpPr>
        <p:spPr>
          <a:xfrm>
            <a:off x="520700" y="917575"/>
            <a:ext cx="8154988" cy="442913"/>
          </a:xfrm>
        </p:spPr>
        <p:txBody>
          <a:bodyPr/>
          <a:lstStyle/>
          <a:p>
            <a:r>
              <a:rPr lang="en-US" altLang="en-US" sz="3200">
                <a:ea typeface="Calibri" panose="020F0502020204030204" pitchFamily="34" charset="0"/>
                <a:cs typeface="Lucida Sans" panose="020B0602030504020204" pitchFamily="34" charset="0"/>
              </a:rPr>
              <a:t>E-Discovery</a:t>
            </a:r>
          </a:p>
        </p:txBody>
      </p:sp>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024D5AA-A8BA-483A-A7F0-2E4CB7116C14}"/>
              </a:ext>
            </a:extLst>
          </p:cNvPr>
          <p:cNvSpPr>
            <a:spLocks noGrp="1"/>
          </p:cNvSpPr>
          <p:nvPr>
            <p:ph idx="11"/>
          </p:nvPr>
        </p:nvSpPr>
        <p:spPr>
          <a:xfrm>
            <a:off x="522288" y="1519238"/>
            <a:ext cx="8135937" cy="4879975"/>
          </a:xfrm>
        </p:spPr>
        <p:txBody>
          <a:bodyPr/>
          <a:lstStyle/>
          <a:p>
            <a:pPr>
              <a:lnSpc>
                <a:spcPct val="100000"/>
              </a:lnSpc>
              <a:defRPr/>
            </a:pPr>
            <a:r>
              <a:rPr lang="en-US" sz="2000" b="1" dirty="0"/>
              <a:t>Depositions</a:t>
            </a:r>
            <a:r>
              <a:rPr lang="en-US" sz="2000" dirty="0"/>
              <a:t>: interviews of the key parties, e.g., witnesses or consultants</a:t>
            </a:r>
          </a:p>
          <a:p>
            <a:pPr marL="285750" indent="-285750">
              <a:lnSpc>
                <a:spcPct val="100000"/>
              </a:lnSpc>
              <a:spcBef>
                <a:spcPts val="600"/>
              </a:spcBef>
              <a:buFont typeface="Arial" panose="020B0604020202020204" pitchFamily="34" charset="0"/>
              <a:buChar char="•"/>
              <a:defRPr/>
            </a:pPr>
            <a:r>
              <a:rPr lang="en-US" sz="2000" dirty="0"/>
              <a:t>question-and-answer session</a:t>
            </a:r>
          </a:p>
          <a:p>
            <a:pPr marL="285750" indent="-285750">
              <a:lnSpc>
                <a:spcPct val="100000"/>
              </a:lnSpc>
              <a:spcBef>
                <a:spcPts val="600"/>
              </a:spcBef>
              <a:buFont typeface="Arial" panose="020B0604020202020204" pitchFamily="34" charset="0"/>
              <a:buChar char="•"/>
              <a:defRPr/>
            </a:pPr>
            <a:r>
              <a:rPr lang="en-US" sz="2000" dirty="0"/>
              <a:t>all statements  recorded by court reporter; possible video</a:t>
            </a:r>
          </a:p>
          <a:p>
            <a:pPr marL="285750" indent="-285750">
              <a:lnSpc>
                <a:spcPct val="100000"/>
              </a:lnSpc>
              <a:spcBef>
                <a:spcPts val="600"/>
              </a:spcBef>
              <a:buFont typeface="Arial" panose="020B0604020202020204" pitchFamily="34" charset="0"/>
              <a:buChar char="•"/>
              <a:defRPr/>
            </a:pPr>
            <a:r>
              <a:rPr lang="en-US" sz="2000" dirty="0"/>
              <a:t>The deponent (person being questioned) may correct transcript before it is entered into court record.  </a:t>
            </a:r>
          </a:p>
          <a:p>
            <a:pPr>
              <a:lnSpc>
                <a:spcPct val="100000"/>
              </a:lnSpc>
              <a:defRPr/>
            </a:pPr>
            <a:r>
              <a:rPr lang="en-US" sz="2000" b="1" dirty="0"/>
              <a:t>Declarations</a:t>
            </a:r>
            <a:r>
              <a:rPr lang="en-US" sz="2000" dirty="0"/>
              <a:t>: written documents</a:t>
            </a:r>
          </a:p>
          <a:p>
            <a:pPr marL="285750" indent="-285750">
              <a:lnSpc>
                <a:spcPct val="100000"/>
              </a:lnSpc>
              <a:spcBef>
                <a:spcPts val="600"/>
              </a:spcBef>
              <a:buFont typeface="Arial" panose="020B0604020202020204" pitchFamily="34" charset="0"/>
              <a:buChar char="•"/>
              <a:defRPr/>
            </a:pPr>
            <a:r>
              <a:rPr lang="en-US" sz="2000" dirty="0"/>
              <a:t>Declarer states publicly their findings and conclusions</a:t>
            </a:r>
          </a:p>
          <a:p>
            <a:pPr marL="285750" indent="-285750">
              <a:lnSpc>
                <a:spcPct val="100000"/>
              </a:lnSpc>
              <a:spcBef>
                <a:spcPts val="600"/>
              </a:spcBef>
              <a:buFont typeface="Arial" panose="020B0604020202020204" pitchFamily="34" charset="0"/>
              <a:buChar char="•"/>
              <a:defRPr/>
            </a:pPr>
            <a:r>
              <a:rPr lang="en-US" sz="2000" dirty="0"/>
              <a:t>Full references to public documents helps believability</a:t>
            </a:r>
          </a:p>
          <a:p>
            <a:pPr marL="285750" indent="-285750">
              <a:lnSpc>
                <a:spcPct val="100000"/>
              </a:lnSpc>
              <a:spcBef>
                <a:spcPts val="600"/>
              </a:spcBef>
              <a:buFont typeface="Arial" panose="020B0604020202020204" pitchFamily="34" charset="0"/>
              <a:buChar char="•"/>
              <a:defRPr/>
            </a:pPr>
            <a:r>
              <a:rPr lang="en-US" sz="2000" dirty="0"/>
              <a:t>Includes name, title, employer, qualifications, often billing rate, role, signature</a:t>
            </a:r>
          </a:p>
          <a:p>
            <a:pPr>
              <a:lnSpc>
                <a:spcPct val="100000"/>
              </a:lnSpc>
              <a:defRPr/>
            </a:pPr>
            <a:r>
              <a:rPr lang="en-US" sz="2000" b="1" dirty="0"/>
              <a:t>Affidavit:</a:t>
            </a:r>
            <a:r>
              <a:rPr lang="en-US" sz="2000" dirty="0"/>
              <a:t> a declaration signed by a notary</a:t>
            </a:r>
          </a:p>
          <a:p>
            <a:pPr marL="285750" indent="-285750">
              <a:lnSpc>
                <a:spcPct val="100000"/>
              </a:lnSpc>
              <a:spcBef>
                <a:spcPts val="600"/>
              </a:spcBef>
              <a:buFont typeface="Arial" panose="020B0604020202020204" pitchFamily="34" charset="0"/>
              <a:buChar char="•"/>
              <a:defRPr/>
            </a:pPr>
            <a:r>
              <a:rPr lang="en-US" sz="2000" dirty="0"/>
              <a:t>Both declarations and affidavits are limited to support motions</a:t>
            </a:r>
          </a:p>
        </p:txBody>
      </p:sp>
      <p:sp>
        <p:nvSpPr>
          <p:cNvPr id="105475" name="Title 2">
            <a:extLst>
              <a:ext uri="{FF2B5EF4-FFF2-40B4-BE49-F238E27FC236}">
                <a16:creationId xmlns:a16="http://schemas.microsoft.com/office/drawing/2014/main" id="{24C1C298-31FE-4189-A460-EEEF43CC6F11}"/>
              </a:ext>
            </a:extLst>
          </p:cNvPr>
          <p:cNvSpPr>
            <a:spLocks noGrp="1" noChangeArrowheads="1"/>
          </p:cNvSpPr>
          <p:nvPr>
            <p:ph type="title"/>
          </p:nvPr>
        </p:nvSpPr>
        <p:spPr>
          <a:xfrm>
            <a:off x="520700" y="917575"/>
            <a:ext cx="8154988" cy="498475"/>
          </a:xfrm>
        </p:spPr>
        <p:txBody>
          <a:bodyPr/>
          <a:lstStyle/>
          <a:p>
            <a:r>
              <a:rPr lang="en-US" altLang="en-US" sz="3600">
                <a:ea typeface="Calibri" panose="020F0502020204030204" pitchFamily="34" charset="0"/>
                <a:cs typeface="Lucida Sans" panose="020B0602030504020204" pitchFamily="34" charset="0"/>
              </a:rPr>
              <a:t>Discovery Stage</a:t>
            </a:r>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71E413-4D1A-44B5-BA78-9D6F485638DD}"/>
              </a:ext>
            </a:extLst>
          </p:cNvPr>
          <p:cNvSpPr>
            <a:spLocks noGrp="1"/>
          </p:cNvSpPr>
          <p:nvPr>
            <p:ph idx="11"/>
          </p:nvPr>
        </p:nvSpPr>
        <p:spPr>
          <a:xfrm>
            <a:off x="522288" y="1519238"/>
            <a:ext cx="8135937" cy="4879975"/>
          </a:xfrm>
        </p:spPr>
        <p:txBody>
          <a:bodyPr/>
          <a:lstStyle/>
          <a:p>
            <a:pPr>
              <a:defRPr/>
            </a:pPr>
            <a:r>
              <a:rPr lang="en-US" dirty="0"/>
              <a:t>Witnesses must present their qualifications</a:t>
            </a:r>
          </a:p>
          <a:p>
            <a:pPr>
              <a:defRPr/>
            </a:pPr>
            <a:r>
              <a:rPr lang="en-US" dirty="0"/>
              <a:t>Notes accessible during discovery?</a:t>
            </a:r>
          </a:p>
          <a:p>
            <a:pPr marL="285750" indent="-285750">
              <a:spcBef>
                <a:spcPts val="300"/>
              </a:spcBef>
              <a:buFont typeface="Arial" panose="020B0604020202020204" pitchFamily="34" charset="0"/>
              <a:buChar char="•"/>
              <a:defRPr/>
            </a:pPr>
            <a:r>
              <a:rPr lang="en-US" dirty="0"/>
              <a:t>NO: Email correspondence with lawyers is given attorney-client privilege</a:t>
            </a:r>
          </a:p>
          <a:p>
            <a:pPr marL="285750" indent="-285750">
              <a:spcBef>
                <a:spcPts val="300"/>
              </a:spcBef>
              <a:buFont typeface="Arial" panose="020B0604020202020204" pitchFamily="34" charset="0"/>
              <a:buChar char="•"/>
              <a:defRPr/>
            </a:pPr>
            <a:r>
              <a:rPr lang="en-US" dirty="0"/>
              <a:t>YES: Notes, reports, and chain of custody documents are discoverable.</a:t>
            </a:r>
          </a:p>
          <a:p>
            <a:pPr>
              <a:defRPr/>
            </a:pPr>
            <a:r>
              <a:rPr lang="en-US" dirty="0"/>
              <a:t>Witnesses may include (least to most qualified):</a:t>
            </a:r>
          </a:p>
          <a:p>
            <a:pPr>
              <a:defRPr/>
            </a:pPr>
            <a:r>
              <a:rPr lang="en-US" b="1" dirty="0"/>
              <a:t>Fact witnesses </a:t>
            </a:r>
            <a:r>
              <a:rPr lang="en-US" dirty="0"/>
              <a:t>report on their participation in the case, generally in obtaining and analyzing evidence.</a:t>
            </a:r>
          </a:p>
          <a:p>
            <a:pPr>
              <a:defRPr/>
            </a:pPr>
            <a:r>
              <a:rPr lang="en-US" b="1" dirty="0"/>
              <a:t>Expert consultants </a:t>
            </a:r>
            <a:r>
              <a:rPr lang="en-US" dirty="0"/>
              <a:t>help lawyers understand technical details, but do not testify or give depositions</a:t>
            </a:r>
          </a:p>
          <a:p>
            <a:pPr>
              <a:defRPr/>
            </a:pPr>
            <a:r>
              <a:rPr lang="en-US" b="1" dirty="0"/>
              <a:t>Expert witnesses </a:t>
            </a:r>
            <a:r>
              <a:rPr lang="en-US" dirty="0"/>
              <a:t>provide expert opinions within reports and/or testimony </a:t>
            </a:r>
          </a:p>
          <a:p>
            <a:pPr marL="285750" indent="-285750">
              <a:spcBef>
                <a:spcPts val="300"/>
              </a:spcBef>
              <a:buFont typeface="Arial" panose="020B0604020202020204" pitchFamily="34" charset="0"/>
              <a:buChar char="•"/>
              <a:defRPr/>
            </a:pPr>
            <a:r>
              <a:rPr lang="en-US" dirty="0"/>
              <a:t>E.g., Computer forensic examiners </a:t>
            </a:r>
          </a:p>
          <a:p>
            <a:pPr marL="285750" indent="-285750">
              <a:spcBef>
                <a:spcPts val="300"/>
              </a:spcBef>
              <a:buFont typeface="Arial" panose="020B0604020202020204" pitchFamily="34" charset="0"/>
              <a:buChar char="•"/>
              <a:defRPr/>
            </a:pPr>
            <a:r>
              <a:rPr lang="en-US" dirty="0"/>
              <a:t> Do not need first-hand knowledge of case; can interpret evidence</a:t>
            </a:r>
          </a:p>
          <a:p>
            <a:pPr marL="285750" indent="-285750">
              <a:spcBef>
                <a:spcPts val="300"/>
              </a:spcBef>
              <a:buFont typeface="Arial" panose="020B0604020202020204" pitchFamily="34" charset="0"/>
              <a:buChar char="•"/>
              <a:defRPr/>
            </a:pPr>
            <a:r>
              <a:rPr lang="en-US" dirty="0"/>
              <a:t>Expert witness mistakes can ruin reputation</a:t>
            </a:r>
          </a:p>
          <a:p>
            <a:pPr>
              <a:defRPr/>
            </a:pPr>
            <a:endParaRPr lang="en-US" dirty="0"/>
          </a:p>
        </p:txBody>
      </p:sp>
      <p:sp>
        <p:nvSpPr>
          <p:cNvPr id="106499" name="Title 2">
            <a:extLst>
              <a:ext uri="{FF2B5EF4-FFF2-40B4-BE49-F238E27FC236}">
                <a16:creationId xmlns:a16="http://schemas.microsoft.com/office/drawing/2014/main" id="{A014F031-ED12-41E2-A2ED-574564EF93F3}"/>
              </a:ext>
            </a:extLst>
          </p:cNvPr>
          <p:cNvSpPr>
            <a:spLocks noGrp="1" noChangeArrowheads="1"/>
          </p:cNvSpPr>
          <p:nvPr>
            <p:ph type="title"/>
          </p:nvPr>
        </p:nvSpPr>
        <p:spPr>
          <a:xfrm>
            <a:off x="520700" y="917575"/>
            <a:ext cx="8154988" cy="442913"/>
          </a:xfrm>
        </p:spPr>
        <p:txBody>
          <a:bodyPr/>
          <a:lstStyle/>
          <a:p>
            <a:r>
              <a:rPr lang="en-US" altLang="en-US" sz="3200">
                <a:ea typeface="Calibri" panose="020F0502020204030204" pitchFamily="34" charset="0"/>
                <a:cs typeface="Lucida Sans" panose="020B0602030504020204" pitchFamily="34" charset="0"/>
              </a:rPr>
              <a:t>Witnesses</a:t>
            </a:r>
          </a:p>
        </p:txBody>
      </p:sp>
    </p:spTree>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a:extLst>
              <a:ext uri="{FF2B5EF4-FFF2-40B4-BE49-F238E27FC236}">
                <a16:creationId xmlns:a16="http://schemas.microsoft.com/office/drawing/2014/main" id="{D75B328F-65C6-4C6D-BF35-0C89F85040E8}"/>
              </a:ext>
            </a:extLst>
          </p:cNvPr>
          <p:cNvSpPr>
            <a:spLocks noGrp="1" noChangeArrowheads="1"/>
          </p:cNvSpPr>
          <p:nvPr>
            <p:ph type="title"/>
          </p:nvPr>
        </p:nvSpPr>
        <p:spPr>
          <a:xfrm>
            <a:off x="520700" y="917575"/>
            <a:ext cx="8154988" cy="498475"/>
          </a:xfrm>
        </p:spPr>
        <p:txBody>
          <a:bodyPr/>
          <a:lstStyle/>
          <a:p>
            <a:r>
              <a:rPr lang="en-US" altLang="en-US" sz="3600">
                <a:ea typeface="Calibri" panose="020F0502020204030204" pitchFamily="34" charset="0"/>
                <a:cs typeface="Lucida Sans" panose="020B0602030504020204" pitchFamily="34" charset="0"/>
              </a:rPr>
              <a:t>The Trial</a:t>
            </a:r>
          </a:p>
        </p:txBody>
      </p:sp>
      <p:sp>
        <p:nvSpPr>
          <p:cNvPr id="107523" name="Text Placeholder 2">
            <a:extLst>
              <a:ext uri="{FF2B5EF4-FFF2-40B4-BE49-F238E27FC236}">
                <a16:creationId xmlns:a16="http://schemas.microsoft.com/office/drawing/2014/main" id="{7C26655F-0A94-4448-80AB-31282A81FAF4}"/>
              </a:ext>
            </a:extLst>
          </p:cNvPr>
          <p:cNvSpPr>
            <a:spLocks noGrp="1" noChangeArrowheads="1"/>
          </p:cNvSpPr>
          <p:nvPr>
            <p:ph type="body" idx="1"/>
          </p:nvPr>
        </p:nvSpPr>
        <p:spPr>
          <a:xfrm>
            <a:off x="522288" y="1511300"/>
            <a:ext cx="3959225" cy="287338"/>
          </a:xfrm>
        </p:spPr>
        <p:txBody>
          <a:bodyPr/>
          <a:lstStyle/>
          <a:p>
            <a:r>
              <a:rPr lang="en-US" altLang="en-US" sz="2400">
                <a:latin typeface="Calibri" panose="020F0502020204030204" pitchFamily="34" charset="0"/>
                <a:ea typeface="ヒラギノ角ゴ Pro W3"/>
                <a:cs typeface="ヒラギノ角ゴ Pro W3"/>
              </a:rPr>
              <a:t>Stages of the Trial</a:t>
            </a:r>
          </a:p>
        </p:txBody>
      </p:sp>
      <p:sp>
        <p:nvSpPr>
          <p:cNvPr id="107524" name="Text Placeholder 4">
            <a:extLst>
              <a:ext uri="{FF2B5EF4-FFF2-40B4-BE49-F238E27FC236}">
                <a16:creationId xmlns:a16="http://schemas.microsoft.com/office/drawing/2014/main" id="{BB440854-2185-4672-8329-AC65AB5C2725}"/>
              </a:ext>
            </a:extLst>
          </p:cNvPr>
          <p:cNvSpPr>
            <a:spLocks noGrp="1" noChangeArrowheads="1"/>
          </p:cNvSpPr>
          <p:nvPr>
            <p:ph type="body" sz="quarter" idx="3"/>
          </p:nvPr>
        </p:nvSpPr>
        <p:spPr>
          <a:xfrm>
            <a:off x="4679950" y="1511300"/>
            <a:ext cx="3960813" cy="287338"/>
          </a:xfrm>
        </p:spPr>
        <p:txBody>
          <a:bodyPr/>
          <a:lstStyle/>
          <a:p>
            <a:r>
              <a:rPr lang="en-US" altLang="en-US" sz="2400">
                <a:latin typeface="Calibri" panose="020F0502020204030204" pitchFamily="34" charset="0"/>
                <a:ea typeface="ヒラギノ角ゴ Pro W3"/>
                <a:cs typeface="ヒラギノ角ゴ Pro W3"/>
              </a:rPr>
              <a:t>In U.S. and U.K.</a:t>
            </a:r>
          </a:p>
        </p:txBody>
      </p:sp>
      <p:sp>
        <p:nvSpPr>
          <p:cNvPr id="6" name="Content Placeholder 5">
            <a:extLst>
              <a:ext uri="{FF2B5EF4-FFF2-40B4-BE49-F238E27FC236}">
                <a16:creationId xmlns:a16="http://schemas.microsoft.com/office/drawing/2014/main" id="{7033810B-22E8-4450-9DDB-52A2977ED038}"/>
              </a:ext>
            </a:extLst>
          </p:cNvPr>
          <p:cNvSpPr>
            <a:spLocks noGrp="1"/>
          </p:cNvSpPr>
          <p:nvPr>
            <p:ph sz="half" idx="10"/>
          </p:nvPr>
        </p:nvSpPr>
        <p:spPr>
          <a:xfrm>
            <a:off x="4038600" y="1944688"/>
            <a:ext cx="4602163" cy="2159000"/>
          </a:xfrm>
        </p:spPr>
        <p:txBody>
          <a:bodyPr/>
          <a:lstStyle/>
          <a:p>
            <a:pPr marL="0" indent="0">
              <a:buFont typeface="Arial"/>
              <a:buNone/>
              <a:defRPr/>
            </a:pPr>
            <a:r>
              <a:rPr lang="en-US" sz="2000" dirty="0"/>
              <a:t>Case law is determined by:</a:t>
            </a:r>
          </a:p>
          <a:p>
            <a:pPr>
              <a:defRPr/>
            </a:pPr>
            <a:r>
              <a:rPr lang="en-US" sz="2000" dirty="0"/>
              <a:t>Regulation AND/OR</a:t>
            </a:r>
          </a:p>
          <a:p>
            <a:pPr>
              <a:defRPr/>
            </a:pPr>
            <a:r>
              <a:rPr lang="en-US" sz="2000" dirty="0"/>
              <a:t>precedence: previous decisions hold weight when regulation is not explicit and must be interpreted</a:t>
            </a:r>
          </a:p>
          <a:p>
            <a:pPr marL="0" indent="0">
              <a:buFont typeface="Arial"/>
              <a:buNone/>
              <a:defRPr/>
            </a:pPr>
            <a:r>
              <a:rPr lang="en-US" sz="2000" dirty="0"/>
              <a:t>Burden of Proof:</a:t>
            </a:r>
          </a:p>
          <a:p>
            <a:pPr>
              <a:defRPr/>
            </a:pPr>
            <a:r>
              <a:rPr lang="en-US" sz="2000" dirty="0"/>
              <a:t>In U.S. &amp; U.K. criminal case :“beyond a reasonable doubt” that the defendant committed the crime </a:t>
            </a:r>
          </a:p>
          <a:p>
            <a:pPr>
              <a:defRPr/>
            </a:pPr>
            <a:r>
              <a:rPr lang="en-US" sz="2000" dirty="0"/>
              <a:t>In U.K. civil case: “the balance of probabilities” or “more sure than not”</a:t>
            </a:r>
          </a:p>
        </p:txBody>
      </p:sp>
      <p:sp>
        <p:nvSpPr>
          <p:cNvPr id="107526" name="Rounded Rectangle 6">
            <a:extLst>
              <a:ext uri="{FF2B5EF4-FFF2-40B4-BE49-F238E27FC236}">
                <a16:creationId xmlns:a16="http://schemas.microsoft.com/office/drawing/2014/main" id="{B833F3CE-953A-43FE-A9C0-51268062C679}"/>
              </a:ext>
            </a:extLst>
          </p:cNvPr>
          <p:cNvSpPr>
            <a:spLocks noChangeArrowheads="1"/>
          </p:cNvSpPr>
          <p:nvPr/>
        </p:nvSpPr>
        <p:spPr bwMode="auto">
          <a:xfrm>
            <a:off x="1447800" y="2209800"/>
            <a:ext cx="1447800" cy="647700"/>
          </a:xfrm>
          <a:prstGeom prst="roundRect">
            <a:avLst>
              <a:gd name="adj" fmla="val 16667"/>
            </a:avLst>
          </a:prstGeom>
          <a:solidFill>
            <a:srgbClr val="D1DDE9"/>
          </a:solidFill>
          <a:ln w="9525" algn="ctr">
            <a:solidFill>
              <a:schemeClr val="hlink"/>
            </a:solidFill>
            <a:round/>
            <a:headEnd/>
            <a:tailEnd/>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en-US" sz="1600">
                <a:solidFill>
                  <a:schemeClr val="tx2"/>
                </a:solidFill>
              </a:rPr>
              <a:t>Opening Arguments</a:t>
            </a:r>
          </a:p>
        </p:txBody>
      </p:sp>
      <p:sp>
        <p:nvSpPr>
          <p:cNvPr id="107527" name="Rounded Rectangle 7">
            <a:extLst>
              <a:ext uri="{FF2B5EF4-FFF2-40B4-BE49-F238E27FC236}">
                <a16:creationId xmlns:a16="http://schemas.microsoft.com/office/drawing/2014/main" id="{E9464B25-704C-4B5B-B2DE-99F9EB54EA0C}"/>
              </a:ext>
            </a:extLst>
          </p:cNvPr>
          <p:cNvSpPr>
            <a:spLocks noChangeArrowheads="1"/>
          </p:cNvSpPr>
          <p:nvPr/>
        </p:nvSpPr>
        <p:spPr bwMode="auto">
          <a:xfrm>
            <a:off x="1447800" y="3328988"/>
            <a:ext cx="1447800" cy="647700"/>
          </a:xfrm>
          <a:prstGeom prst="roundRect">
            <a:avLst>
              <a:gd name="adj" fmla="val 16667"/>
            </a:avLst>
          </a:prstGeom>
          <a:solidFill>
            <a:srgbClr val="D1DDE9"/>
          </a:solidFill>
          <a:ln w="9525" algn="ctr">
            <a:solidFill>
              <a:schemeClr val="hlink"/>
            </a:solidFill>
            <a:round/>
            <a:headEnd/>
            <a:tailEnd/>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en-US" sz="1600">
                <a:solidFill>
                  <a:schemeClr val="tx2"/>
                </a:solidFill>
              </a:rPr>
              <a:t>Plaintiff’s case</a:t>
            </a:r>
          </a:p>
        </p:txBody>
      </p:sp>
      <p:sp>
        <p:nvSpPr>
          <p:cNvPr id="107528" name="Rounded Rectangle 8">
            <a:extLst>
              <a:ext uri="{FF2B5EF4-FFF2-40B4-BE49-F238E27FC236}">
                <a16:creationId xmlns:a16="http://schemas.microsoft.com/office/drawing/2014/main" id="{ACC235BA-BB36-4EA7-834C-337AC1497FE3}"/>
              </a:ext>
            </a:extLst>
          </p:cNvPr>
          <p:cNvSpPr>
            <a:spLocks noChangeArrowheads="1"/>
          </p:cNvSpPr>
          <p:nvPr/>
        </p:nvSpPr>
        <p:spPr bwMode="auto">
          <a:xfrm>
            <a:off x="1443038" y="4495800"/>
            <a:ext cx="1447800" cy="647700"/>
          </a:xfrm>
          <a:prstGeom prst="roundRect">
            <a:avLst>
              <a:gd name="adj" fmla="val 16667"/>
            </a:avLst>
          </a:prstGeom>
          <a:solidFill>
            <a:srgbClr val="D1DDE9"/>
          </a:solidFill>
          <a:ln w="9525" algn="ctr">
            <a:solidFill>
              <a:schemeClr val="hlink"/>
            </a:solidFill>
            <a:round/>
            <a:headEnd/>
            <a:tailEnd/>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en-US" sz="1600">
                <a:solidFill>
                  <a:schemeClr val="tx2"/>
                </a:solidFill>
              </a:rPr>
              <a:t>Defendant’s case</a:t>
            </a:r>
          </a:p>
        </p:txBody>
      </p:sp>
      <p:sp>
        <p:nvSpPr>
          <p:cNvPr id="107529" name="Rounded Rectangle 9">
            <a:extLst>
              <a:ext uri="{FF2B5EF4-FFF2-40B4-BE49-F238E27FC236}">
                <a16:creationId xmlns:a16="http://schemas.microsoft.com/office/drawing/2014/main" id="{13C124B9-6657-43E2-9271-4EED46B87A44}"/>
              </a:ext>
            </a:extLst>
          </p:cNvPr>
          <p:cNvSpPr>
            <a:spLocks noChangeArrowheads="1"/>
          </p:cNvSpPr>
          <p:nvPr/>
        </p:nvSpPr>
        <p:spPr bwMode="auto">
          <a:xfrm>
            <a:off x="1447800" y="5522913"/>
            <a:ext cx="1447800" cy="647700"/>
          </a:xfrm>
          <a:prstGeom prst="roundRect">
            <a:avLst>
              <a:gd name="adj" fmla="val 16667"/>
            </a:avLst>
          </a:prstGeom>
          <a:solidFill>
            <a:srgbClr val="D1DDE9"/>
          </a:solidFill>
          <a:ln w="9525" algn="ctr">
            <a:solidFill>
              <a:schemeClr val="hlink"/>
            </a:solidFill>
            <a:round/>
            <a:headEnd/>
            <a:tailEnd/>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en-US" sz="1600">
                <a:solidFill>
                  <a:schemeClr val="tx2"/>
                </a:solidFill>
              </a:rPr>
              <a:t>Closing arguments</a:t>
            </a:r>
          </a:p>
        </p:txBody>
      </p:sp>
      <p:cxnSp>
        <p:nvCxnSpPr>
          <p:cNvPr id="107530" name="Straight Arrow Connector 11">
            <a:extLst>
              <a:ext uri="{FF2B5EF4-FFF2-40B4-BE49-F238E27FC236}">
                <a16:creationId xmlns:a16="http://schemas.microsoft.com/office/drawing/2014/main" id="{B318AF9A-B80E-450C-BD4C-EC1D2FFB5D1C}"/>
              </a:ext>
            </a:extLst>
          </p:cNvPr>
          <p:cNvCxnSpPr>
            <a:cxnSpLocks noChangeShapeType="1"/>
            <a:stCxn id="107526" idx="2"/>
            <a:endCxn id="107527" idx="0"/>
          </p:cNvCxnSpPr>
          <p:nvPr/>
        </p:nvCxnSpPr>
        <p:spPr bwMode="auto">
          <a:xfrm>
            <a:off x="2171700" y="2857500"/>
            <a:ext cx="0" cy="471488"/>
          </a:xfrm>
          <a:prstGeom prst="straightConnector1">
            <a:avLst/>
          </a:prstGeom>
          <a:noFill/>
          <a:ln w="9525" algn="ctr">
            <a:solidFill>
              <a:schemeClr val="hlink"/>
            </a:solidFill>
            <a:round/>
            <a:headEnd/>
            <a:tailEnd type="arrow" w="med" len="med"/>
          </a:ln>
          <a:extLst>
            <a:ext uri="{909E8E84-426E-40DD-AFC4-6F175D3DCCD1}">
              <a14:hiddenFill xmlns:a14="http://schemas.microsoft.com/office/drawing/2010/main">
                <a:noFill/>
              </a14:hiddenFill>
            </a:ext>
          </a:extLst>
        </p:spPr>
      </p:cxnSp>
      <p:cxnSp>
        <p:nvCxnSpPr>
          <p:cNvPr id="107531" name="Straight Arrow Connector 13">
            <a:extLst>
              <a:ext uri="{FF2B5EF4-FFF2-40B4-BE49-F238E27FC236}">
                <a16:creationId xmlns:a16="http://schemas.microsoft.com/office/drawing/2014/main" id="{5B0092FA-A100-4B6B-9F87-4A8CE0194C42}"/>
              </a:ext>
            </a:extLst>
          </p:cNvPr>
          <p:cNvCxnSpPr>
            <a:cxnSpLocks noChangeShapeType="1"/>
            <a:stCxn id="107527" idx="2"/>
            <a:endCxn id="107528" idx="0"/>
          </p:cNvCxnSpPr>
          <p:nvPr/>
        </p:nvCxnSpPr>
        <p:spPr bwMode="auto">
          <a:xfrm flipH="1">
            <a:off x="2166938" y="3976688"/>
            <a:ext cx="4762" cy="519112"/>
          </a:xfrm>
          <a:prstGeom prst="straightConnector1">
            <a:avLst/>
          </a:prstGeom>
          <a:noFill/>
          <a:ln w="9525" algn="ctr">
            <a:solidFill>
              <a:schemeClr val="hlink"/>
            </a:solidFill>
            <a:round/>
            <a:headEnd/>
            <a:tailEnd type="arrow" w="med" len="med"/>
          </a:ln>
          <a:extLst>
            <a:ext uri="{909E8E84-426E-40DD-AFC4-6F175D3DCCD1}">
              <a14:hiddenFill xmlns:a14="http://schemas.microsoft.com/office/drawing/2010/main">
                <a:noFill/>
              </a14:hiddenFill>
            </a:ext>
          </a:extLst>
        </p:spPr>
      </p:cxnSp>
      <p:cxnSp>
        <p:nvCxnSpPr>
          <p:cNvPr id="107532" name="Straight Arrow Connector 15">
            <a:extLst>
              <a:ext uri="{FF2B5EF4-FFF2-40B4-BE49-F238E27FC236}">
                <a16:creationId xmlns:a16="http://schemas.microsoft.com/office/drawing/2014/main" id="{7812EBC4-C0D5-4A72-90E1-7CEB6A11532A}"/>
              </a:ext>
            </a:extLst>
          </p:cNvPr>
          <p:cNvCxnSpPr>
            <a:cxnSpLocks noChangeShapeType="1"/>
            <a:stCxn id="107528" idx="2"/>
            <a:endCxn id="107529" idx="0"/>
          </p:cNvCxnSpPr>
          <p:nvPr/>
        </p:nvCxnSpPr>
        <p:spPr bwMode="auto">
          <a:xfrm>
            <a:off x="2166938" y="5143500"/>
            <a:ext cx="4762" cy="379413"/>
          </a:xfrm>
          <a:prstGeom prst="straightConnector1">
            <a:avLst/>
          </a:prstGeom>
          <a:noFill/>
          <a:ln w="9525" algn="ctr">
            <a:solidFill>
              <a:schemeClr val="hlink"/>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0E556DC-8406-4195-3565-78BC0E23384B}"/>
              </a:ext>
            </a:extLst>
          </p:cNvPr>
          <p:cNvGraphicFramePr>
            <a:graphicFrameLocks noGrp="1"/>
          </p:cNvGraphicFramePr>
          <p:nvPr>
            <p:ph idx="11"/>
            <p:extLst>
              <p:ext uri="{D42A27DB-BD31-4B8C-83A1-F6EECF244321}">
                <p14:modId xmlns:p14="http://schemas.microsoft.com/office/powerpoint/2010/main" val="3650772673"/>
              </p:ext>
            </p:extLst>
          </p:nvPr>
        </p:nvGraphicFramePr>
        <p:xfrm>
          <a:off x="522288" y="1519238"/>
          <a:ext cx="8135937" cy="4879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8902BBD8-1FF0-3B99-441E-DB45CFAED576}"/>
              </a:ext>
            </a:extLst>
          </p:cNvPr>
          <p:cNvSpPr>
            <a:spLocks noGrp="1"/>
          </p:cNvSpPr>
          <p:nvPr>
            <p:ph type="title"/>
          </p:nvPr>
        </p:nvSpPr>
        <p:spPr>
          <a:xfrm>
            <a:off x="520700" y="917574"/>
            <a:ext cx="8154988" cy="443198"/>
          </a:xfrm>
        </p:spPr>
        <p:txBody>
          <a:bodyPr/>
          <a:lstStyle/>
          <a:p>
            <a:r>
              <a:rPr lang="en-US" sz="3200" dirty="0"/>
              <a:t>Aspects in Forensic Analysis</a:t>
            </a:r>
          </a:p>
        </p:txBody>
      </p:sp>
    </p:spTree>
    <p:extLst>
      <p:ext uri="{BB962C8B-B14F-4D97-AF65-F5344CB8AC3E}">
        <p14:creationId xmlns:p14="http://schemas.microsoft.com/office/powerpoint/2010/main" val="1444375914"/>
      </p:ext>
    </p:extLst>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8E4E2-A897-83DE-980C-50191E5FE133}"/>
              </a:ext>
            </a:extLst>
          </p:cNvPr>
          <p:cNvSpPr>
            <a:spLocks noGrp="1"/>
          </p:cNvSpPr>
          <p:nvPr>
            <p:ph type="title"/>
          </p:nvPr>
        </p:nvSpPr>
        <p:spPr/>
        <p:txBody>
          <a:bodyPr/>
          <a:lstStyle/>
          <a:p>
            <a:r>
              <a:rPr lang="en-US" dirty="0"/>
              <a:t>Matching Question: Where to find information…?</a:t>
            </a:r>
          </a:p>
        </p:txBody>
      </p:sp>
      <p:sp>
        <p:nvSpPr>
          <p:cNvPr id="3" name="Content Placeholder 2">
            <a:extLst>
              <a:ext uri="{FF2B5EF4-FFF2-40B4-BE49-F238E27FC236}">
                <a16:creationId xmlns:a16="http://schemas.microsoft.com/office/drawing/2014/main" id="{D05661DF-E6BA-EA7E-4DF6-B3DE5B61650C}"/>
              </a:ext>
            </a:extLst>
          </p:cNvPr>
          <p:cNvSpPr>
            <a:spLocks noGrp="1"/>
          </p:cNvSpPr>
          <p:nvPr>
            <p:ph idx="11"/>
          </p:nvPr>
        </p:nvSpPr>
        <p:spPr/>
        <p:txBody>
          <a:bodyPr/>
          <a:lstStyle/>
          <a:p>
            <a:r>
              <a:rPr lang="en-US" dirty="0" err="1"/>
              <a:t>Jumpkit</a:t>
            </a:r>
            <a:endParaRPr lang="en-US" dirty="0"/>
          </a:p>
          <a:p>
            <a:r>
              <a:rPr lang="en-US" dirty="0"/>
              <a:t>DHCP</a:t>
            </a:r>
          </a:p>
          <a:p>
            <a:r>
              <a:rPr lang="en-US" dirty="0"/>
              <a:t>Domain Name Server</a:t>
            </a:r>
          </a:p>
          <a:p>
            <a:r>
              <a:rPr lang="en-US" dirty="0"/>
              <a:t>Switch</a:t>
            </a:r>
          </a:p>
          <a:p>
            <a:r>
              <a:rPr lang="en-US" dirty="0"/>
              <a:t>Forensic Software</a:t>
            </a:r>
          </a:p>
          <a:p>
            <a:r>
              <a:rPr lang="en-US" dirty="0"/>
              <a:t>Authentication Server</a:t>
            </a:r>
          </a:p>
        </p:txBody>
      </p:sp>
      <p:sp>
        <p:nvSpPr>
          <p:cNvPr id="4" name="Content Placeholder 3">
            <a:extLst>
              <a:ext uri="{FF2B5EF4-FFF2-40B4-BE49-F238E27FC236}">
                <a16:creationId xmlns:a16="http://schemas.microsoft.com/office/drawing/2014/main" id="{02534666-56F5-CF5B-8CF4-99C2738E9174}"/>
              </a:ext>
            </a:extLst>
          </p:cNvPr>
          <p:cNvSpPr>
            <a:spLocks noGrp="1"/>
          </p:cNvSpPr>
          <p:nvPr>
            <p:ph idx="12"/>
          </p:nvPr>
        </p:nvSpPr>
        <p:spPr/>
        <p:txBody>
          <a:bodyPr/>
          <a:lstStyle/>
          <a:p>
            <a:r>
              <a:rPr lang="en-US" dirty="0"/>
              <a:t>Translation of IP address to MAC address</a:t>
            </a:r>
          </a:p>
          <a:p>
            <a:r>
              <a:rPr lang="en-US" dirty="0"/>
              <a:t>Translation of MAC address to physical port</a:t>
            </a:r>
          </a:p>
          <a:p>
            <a:r>
              <a:rPr lang="en-US" dirty="0"/>
              <a:t>Sequence of Internet lookups</a:t>
            </a:r>
          </a:p>
          <a:p>
            <a:r>
              <a:rPr lang="en-US" dirty="0"/>
              <a:t>Volatile information</a:t>
            </a:r>
          </a:p>
          <a:p>
            <a:r>
              <a:rPr lang="en-US" dirty="0"/>
              <a:t>Successful and unsuccessful logins</a:t>
            </a:r>
          </a:p>
          <a:p>
            <a:r>
              <a:rPr lang="en-US" dirty="0"/>
              <a:t>File and disk usage</a:t>
            </a:r>
          </a:p>
        </p:txBody>
      </p:sp>
    </p:spTree>
    <p:extLst>
      <p:ext uri="{BB962C8B-B14F-4D97-AF65-F5344CB8AC3E}">
        <p14:creationId xmlns:p14="http://schemas.microsoft.com/office/powerpoint/2010/main" val="1397510001"/>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8E4E2-A897-83DE-980C-50191E5FE133}"/>
              </a:ext>
            </a:extLst>
          </p:cNvPr>
          <p:cNvSpPr>
            <a:spLocks noGrp="1"/>
          </p:cNvSpPr>
          <p:nvPr>
            <p:ph type="title"/>
          </p:nvPr>
        </p:nvSpPr>
        <p:spPr/>
        <p:txBody>
          <a:bodyPr/>
          <a:lstStyle/>
          <a:p>
            <a:r>
              <a:rPr lang="en-US" dirty="0"/>
              <a:t>Matching Question: Where to find information…?</a:t>
            </a:r>
          </a:p>
        </p:txBody>
      </p:sp>
      <p:sp>
        <p:nvSpPr>
          <p:cNvPr id="3" name="Content Placeholder 2">
            <a:extLst>
              <a:ext uri="{FF2B5EF4-FFF2-40B4-BE49-F238E27FC236}">
                <a16:creationId xmlns:a16="http://schemas.microsoft.com/office/drawing/2014/main" id="{D05661DF-E6BA-EA7E-4DF6-B3DE5B61650C}"/>
              </a:ext>
            </a:extLst>
          </p:cNvPr>
          <p:cNvSpPr>
            <a:spLocks noGrp="1"/>
          </p:cNvSpPr>
          <p:nvPr>
            <p:ph idx="11"/>
          </p:nvPr>
        </p:nvSpPr>
        <p:spPr/>
        <p:txBody>
          <a:bodyPr/>
          <a:lstStyle/>
          <a:p>
            <a:r>
              <a:rPr lang="en-US" dirty="0" err="1"/>
              <a:t>Jumpkit</a:t>
            </a:r>
            <a:endParaRPr lang="en-US" dirty="0"/>
          </a:p>
          <a:p>
            <a:r>
              <a:rPr lang="en-US" dirty="0"/>
              <a:t>DHCP</a:t>
            </a:r>
          </a:p>
          <a:p>
            <a:r>
              <a:rPr lang="en-US" dirty="0"/>
              <a:t>Domain Name Server</a:t>
            </a:r>
          </a:p>
          <a:p>
            <a:r>
              <a:rPr lang="en-US" dirty="0"/>
              <a:t>Switch</a:t>
            </a:r>
          </a:p>
          <a:p>
            <a:r>
              <a:rPr lang="en-US" dirty="0"/>
              <a:t>Forensic Software</a:t>
            </a:r>
          </a:p>
          <a:p>
            <a:r>
              <a:rPr lang="en-US" dirty="0"/>
              <a:t>Authentication Server</a:t>
            </a:r>
          </a:p>
        </p:txBody>
      </p:sp>
      <p:sp>
        <p:nvSpPr>
          <p:cNvPr id="4" name="Content Placeholder 3">
            <a:extLst>
              <a:ext uri="{FF2B5EF4-FFF2-40B4-BE49-F238E27FC236}">
                <a16:creationId xmlns:a16="http://schemas.microsoft.com/office/drawing/2014/main" id="{02534666-56F5-CF5B-8CF4-99C2738E9174}"/>
              </a:ext>
            </a:extLst>
          </p:cNvPr>
          <p:cNvSpPr>
            <a:spLocks noGrp="1"/>
          </p:cNvSpPr>
          <p:nvPr>
            <p:ph idx="12"/>
          </p:nvPr>
        </p:nvSpPr>
        <p:spPr/>
        <p:txBody>
          <a:bodyPr/>
          <a:lstStyle/>
          <a:p>
            <a:r>
              <a:rPr lang="en-US" dirty="0"/>
              <a:t>Translation of IP address to MAC address</a:t>
            </a:r>
          </a:p>
          <a:p>
            <a:r>
              <a:rPr lang="en-US" dirty="0"/>
              <a:t>Translation of MAC address to physical port</a:t>
            </a:r>
          </a:p>
          <a:p>
            <a:r>
              <a:rPr lang="en-US" dirty="0"/>
              <a:t>Sequence of Internet lookups</a:t>
            </a:r>
          </a:p>
          <a:p>
            <a:r>
              <a:rPr lang="en-US" dirty="0"/>
              <a:t>Volatile information</a:t>
            </a:r>
          </a:p>
          <a:p>
            <a:r>
              <a:rPr lang="en-US" dirty="0"/>
              <a:t>Successful and unsuccessful logins</a:t>
            </a:r>
          </a:p>
          <a:p>
            <a:r>
              <a:rPr lang="en-US" dirty="0"/>
              <a:t>File and disk usage</a:t>
            </a:r>
          </a:p>
        </p:txBody>
      </p:sp>
      <p:cxnSp>
        <p:nvCxnSpPr>
          <p:cNvPr id="6" name="Straight Connector 5">
            <a:extLst>
              <a:ext uri="{FF2B5EF4-FFF2-40B4-BE49-F238E27FC236}">
                <a16:creationId xmlns:a16="http://schemas.microsoft.com/office/drawing/2014/main" id="{29B26604-5078-CF1D-7607-6AA9101EBE33}"/>
              </a:ext>
            </a:extLst>
          </p:cNvPr>
          <p:cNvCxnSpPr/>
          <p:nvPr/>
        </p:nvCxnSpPr>
        <p:spPr bwMode="auto">
          <a:xfrm>
            <a:off x="1295400" y="1676400"/>
            <a:ext cx="3384600" cy="1447800"/>
          </a:xfrm>
          <a:prstGeom prst="line">
            <a:avLst/>
          </a:prstGeom>
          <a:solidFill>
            <a:srgbClr val="D1DDE9"/>
          </a:solidFill>
          <a:ln w="9525" cap="flat" cmpd="sng" algn="ctr">
            <a:solidFill>
              <a:schemeClr val="hlink"/>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11010A3D-6011-CC0B-B665-92749F3D5795}"/>
              </a:ext>
            </a:extLst>
          </p:cNvPr>
          <p:cNvCxnSpPr/>
          <p:nvPr/>
        </p:nvCxnSpPr>
        <p:spPr bwMode="auto">
          <a:xfrm flipV="1">
            <a:off x="1066800" y="1676400"/>
            <a:ext cx="3613200" cy="381000"/>
          </a:xfrm>
          <a:prstGeom prst="line">
            <a:avLst/>
          </a:prstGeom>
          <a:solidFill>
            <a:srgbClr val="D1DDE9"/>
          </a:solidFill>
          <a:ln w="9525" cap="flat" cmpd="sng" algn="ctr">
            <a:solidFill>
              <a:schemeClr val="hlink"/>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C387D424-07CE-2360-8D87-5D18A37F2BC0}"/>
              </a:ext>
            </a:extLst>
          </p:cNvPr>
          <p:cNvCxnSpPr>
            <a:cxnSpLocks/>
          </p:cNvCxnSpPr>
          <p:nvPr/>
        </p:nvCxnSpPr>
        <p:spPr bwMode="auto">
          <a:xfrm>
            <a:off x="2514600" y="2514600"/>
            <a:ext cx="2057400" cy="228600"/>
          </a:xfrm>
          <a:prstGeom prst="line">
            <a:avLst/>
          </a:prstGeom>
          <a:solidFill>
            <a:srgbClr val="D1DDE9"/>
          </a:solidFill>
          <a:ln w="9525" cap="flat" cmpd="sng" algn="ctr">
            <a:solidFill>
              <a:schemeClr val="hlink"/>
            </a:solidFill>
            <a:prstDash val="solid"/>
            <a:round/>
            <a:headEnd type="none" w="med" len="med"/>
            <a:tailEnd type="none" w="med" len="med"/>
          </a:ln>
          <a:effectLst/>
        </p:spPr>
      </p:cxnSp>
      <p:cxnSp>
        <p:nvCxnSpPr>
          <p:cNvPr id="12" name="Straight Connector 11">
            <a:extLst>
              <a:ext uri="{FF2B5EF4-FFF2-40B4-BE49-F238E27FC236}">
                <a16:creationId xmlns:a16="http://schemas.microsoft.com/office/drawing/2014/main" id="{45C3C1EF-FBD4-1930-52BA-CD232CE613F7}"/>
              </a:ext>
            </a:extLst>
          </p:cNvPr>
          <p:cNvCxnSpPr/>
          <p:nvPr/>
        </p:nvCxnSpPr>
        <p:spPr bwMode="auto">
          <a:xfrm>
            <a:off x="2286000" y="3276600"/>
            <a:ext cx="2394000" cy="609600"/>
          </a:xfrm>
          <a:prstGeom prst="line">
            <a:avLst/>
          </a:prstGeom>
          <a:solidFill>
            <a:srgbClr val="D1DDE9"/>
          </a:solidFill>
          <a:ln w="9525" cap="flat" cmpd="sng" algn="ctr">
            <a:solidFill>
              <a:schemeClr val="hlink"/>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1DDD2875-927D-0909-48BC-2B0C8F4EB551}"/>
              </a:ext>
            </a:extLst>
          </p:cNvPr>
          <p:cNvCxnSpPr/>
          <p:nvPr/>
        </p:nvCxnSpPr>
        <p:spPr bwMode="auto">
          <a:xfrm flipV="1">
            <a:off x="1981200" y="2133600"/>
            <a:ext cx="2698800" cy="685800"/>
          </a:xfrm>
          <a:prstGeom prst="line">
            <a:avLst/>
          </a:prstGeom>
          <a:solidFill>
            <a:srgbClr val="D1DDE9"/>
          </a:solidFill>
          <a:ln w="9525" cap="flat" cmpd="sng" algn="ctr">
            <a:solidFill>
              <a:schemeClr val="hlink"/>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622996F8-B41E-AABA-8921-714E9CEB45BF}"/>
              </a:ext>
            </a:extLst>
          </p:cNvPr>
          <p:cNvCxnSpPr>
            <a:stCxn id="3" idx="2"/>
          </p:cNvCxnSpPr>
          <p:nvPr/>
        </p:nvCxnSpPr>
        <p:spPr bwMode="auto">
          <a:xfrm flipV="1">
            <a:off x="2502000" y="3581400"/>
            <a:ext cx="2178000" cy="90600"/>
          </a:xfrm>
          <a:prstGeom prst="line">
            <a:avLst/>
          </a:prstGeom>
          <a:solidFill>
            <a:srgbClr val="D1DDE9"/>
          </a:solidFill>
          <a:ln w="9525" cap="flat" cmpd="sng" algn="ctr">
            <a:solidFill>
              <a:schemeClr val="hlink"/>
            </a:solidFill>
            <a:prstDash val="solid"/>
            <a:round/>
            <a:headEnd type="none" w="med" len="med"/>
            <a:tailEnd type="none" w="med" len="med"/>
          </a:ln>
          <a:effectLst/>
        </p:spPr>
      </p:cxnSp>
    </p:spTree>
    <p:extLst>
      <p:ext uri="{BB962C8B-B14F-4D97-AF65-F5344CB8AC3E}">
        <p14:creationId xmlns:p14="http://schemas.microsoft.com/office/powerpoint/2010/main" val="1382369459"/>
      </p:ext>
    </p:extLst>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a:extLst>
              <a:ext uri="{FF2B5EF4-FFF2-40B4-BE49-F238E27FC236}">
                <a16:creationId xmlns:a16="http://schemas.microsoft.com/office/drawing/2014/main" id="{95931EF2-A865-4547-B70D-CA3BB92BF18C}"/>
              </a:ext>
            </a:extLst>
          </p:cNvPr>
          <p:cNvSpPr>
            <a:spLocks noGrp="1" noChangeArrowheads="1"/>
          </p:cNvSpPr>
          <p:nvPr>
            <p:ph type="title"/>
          </p:nvPr>
        </p:nvSpPr>
        <p:spPr>
          <a:xfrm>
            <a:off x="520700" y="917575"/>
            <a:ext cx="8154988" cy="498475"/>
          </a:xfrm>
        </p:spPr>
        <p:txBody>
          <a:bodyPr/>
          <a:lstStyle/>
          <a:p>
            <a:pPr algn="ctr" eaLnBrk="1" hangingPunct="1"/>
            <a:r>
              <a:rPr lang="en-US" altLang="en-US" sz="3600">
                <a:ea typeface="Calibri" panose="020F0502020204030204" pitchFamily="34" charset="0"/>
                <a:cs typeface="Lucida Sans" panose="020B0602030504020204" pitchFamily="34" charset="0"/>
              </a:rPr>
              <a:t>Question</a:t>
            </a:r>
          </a:p>
        </p:txBody>
      </p:sp>
      <p:sp>
        <p:nvSpPr>
          <p:cNvPr id="63491" name="Rectangle 3">
            <a:extLst>
              <a:ext uri="{FF2B5EF4-FFF2-40B4-BE49-F238E27FC236}">
                <a16:creationId xmlns:a16="http://schemas.microsoft.com/office/drawing/2014/main" id="{A72BC182-6F09-44EC-8A8F-9B7ADC98B3A6}"/>
              </a:ext>
            </a:extLst>
          </p:cNvPr>
          <p:cNvSpPr>
            <a:spLocks noGrp="1" noChangeArrowheads="1"/>
          </p:cNvSpPr>
          <p:nvPr>
            <p:ph idx="1"/>
          </p:nvPr>
        </p:nvSpPr>
        <p:spPr/>
        <p:txBody>
          <a:bodyPr/>
          <a:lstStyle/>
          <a:p>
            <a:pPr marL="609600" indent="-609600" eaLnBrk="1" hangingPunct="1">
              <a:lnSpc>
                <a:spcPct val="10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Authenticity requires:</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Chain of custody forms are completed</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The original equipment is not touched during the investigation</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Law enforcement assists in investigating evidence</a:t>
            </a:r>
          </a:p>
          <a:p>
            <a:pPr marL="609600" indent="-609600" eaLnBrk="1" hangingPunct="1">
              <a:lnSpc>
                <a:spcPct val="10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The data is a true and unmodified original from the crime scene</a:t>
            </a:r>
          </a:p>
          <a:p>
            <a:pPr marL="609600" indent="-609600" eaLnBrk="1" hangingPunct="1">
              <a:buFont typeface="Wingdings" panose="05000000000000000000" pitchFamily="2" charset="2"/>
              <a:buAutoNum type="arabicPeriod"/>
            </a:pPr>
            <a:endParaRPr lang="en-US" altLang="en-US" sz="2800">
              <a:latin typeface="Calibri" panose="020F0502020204030204" pitchFamily="34" charset="0"/>
              <a:ea typeface="ヒラギノ角ゴ Pro W3"/>
              <a:cs typeface="ヒラギノ角ゴ Pro W3"/>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63491">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1">
            <a:extLst>
              <a:ext uri="{FF2B5EF4-FFF2-40B4-BE49-F238E27FC236}">
                <a16:creationId xmlns:a16="http://schemas.microsoft.com/office/drawing/2014/main" id="{2DDAC6B6-84E1-480C-87DF-822689FCCE84}"/>
              </a:ext>
            </a:extLst>
          </p:cNvPr>
          <p:cNvSpPr>
            <a:spLocks noGrp="1" noChangeArrowheads="1"/>
          </p:cNvSpPr>
          <p:nvPr>
            <p:ph type="title"/>
          </p:nvPr>
        </p:nvSpPr>
        <p:spPr>
          <a:xfrm>
            <a:off x="520700" y="917575"/>
            <a:ext cx="8154988" cy="498475"/>
          </a:xfrm>
        </p:spPr>
        <p:txBody>
          <a:bodyPr/>
          <a:lstStyle/>
          <a:p>
            <a:pPr algn="ctr" eaLnBrk="1" hangingPunct="1"/>
            <a:r>
              <a:rPr lang="en-US" altLang="en-US" sz="3600">
                <a:ea typeface="Calibri" panose="020F0502020204030204" pitchFamily="34" charset="0"/>
                <a:cs typeface="Lucida Sans" panose="020B0602030504020204" pitchFamily="34" charset="0"/>
              </a:rPr>
              <a:t>Question</a:t>
            </a:r>
          </a:p>
        </p:txBody>
      </p:sp>
      <p:sp>
        <p:nvSpPr>
          <p:cNvPr id="3" name="Content Placeholder 2">
            <a:extLst>
              <a:ext uri="{FF2B5EF4-FFF2-40B4-BE49-F238E27FC236}">
                <a16:creationId xmlns:a16="http://schemas.microsoft.com/office/drawing/2014/main" id="{872AEC46-1ADC-4D99-925F-0707062B8FFA}"/>
              </a:ext>
            </a:extLst>
          </p:cNvPr>
          <p:cNvSpPr>
            <a:spLocks noGrp="1"/>
          </p:cNvSpPr>
          <p:nvPr>
            <p:ph idx="1"/>
          </p:nvPr>
        </p:nvSpPr>
        <p:spPr/>
        <p:txBody>
          <a:bodyPr>
            <a:noAutofit/>
          </a:bodyPr>
          <a:lstStyle/>
          <a:p>
            <a:pPr eaLnBrk="1" hangingPunct="1">
              <a:lnSpc>
                <a:spcPct val="100000"/>
              </a:lnSpc>
              <a:buFont typeface="Wingdings" pitchFamily="2" charset="2"/>
              <a:buNone/>
              <a:defRPr/>
            </a:pPr>
            <a:r>
              <a:rPr lang="en-US" sz="2800" dirty="0"/>
              <a:t>    </a:t>
            </a:r>
            <a:r>
              <a:rPr lang="en-US" sz="2400" dirty="0"/>
              <a:t>You are developing an Incident Response Plan.  An executive order is that the network shall remain up, and intruders are to be pursued.  Your first step is to…</a:t>
            </a:r>
          </a:p>
          <a:p>
            <a:pPr marL="514350" indent="-514350" eaLnBrk="1" hangingPunct="1">
              <a:lnSpc>
                <a:spcPct val="100000"/>
              </a:lnSpc>
              <a:buFont typeface="+mj-lt"/>
              <a:buAutoNum type="arabicPeriod"/>
              <a:defRPr/>
            </a:pPr>
            <a:r>
              <a:rPr lang="en-US" sz="2400" dirty="0"/>
              <a:t>Use commands off the local disk to record what is in memory</a:t>
            </a:r>
          </a:p>
          <a:p>
            <a:pPr marL="514350" indent="-514350" eaLnBrk="1" hangingPunct="1">
              <a:lnSpc>
                <a:spcPct val="100000"/>
              </a:lnSpc>
              <a:buFont typeface="+mj-lt"/>
              <a:buAutoNum type="arabicPeriod"/>
              <a:defRPr/>
            </a:pPr>
            <a:r>
              <a:rPr lang="en-US" sz="2400" dirty="0"/>
              <a:t>Use commands off of a memory stick to record what is in memory</a:t>
            </a:r>
          </a:p>
          <a:p>
            <a:pPr marL="514350" indent="-514350" eaLnBrk="1" hangingPunct="1">
              <a:lnSpc>
                <a:spcPct val="100000"/>
              </a:lnSpc>
              <a:buFont typeface="+mj-lt"/>
              <a:buAutoNum type="arabicPeriod"/>
              <a:defRPr/>
            </a:pPr>
            <a:r>
              <a:rPr lang="en-US" sz="2400" dirty="0"/>
              <a:t>Find a witness and log times of events</a:t>
            </a:r>
          </a:p>
          <a:p>
            <a:pPr marL="514350" indent="-514350" eaLnBrk="1" hangingPunct="1">
              <a:lnSpc>
                <a:spcPct val="100000"/>
              </a:lnSpc>
              <a:buFont typeface="+mj-lt"/>
              <a:buAutoNum type="arabicPeriod"/>
              <a:defRPr/>
            </a:pPr>
            <a:r>
              <a:rPr lang="en-US" sz="2400" dirty="0"/>
              <a:t>Call your manager and a lawyer in that order</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a:extLst>
              <a:ext uri="{FF2B5EF4-FFF2-40B4-BE49-F238E27FC236}">
                <a16:creationId xmlns:a16="http://schemas.microsoft.com/office/drawing/2014/main" id="{32A7BCF6-00D8-46E5-A8CD-DE5246BC3239}"/>
              </a:ext>
            </a:extLst>
          </p:cNvPr>
          <p:cNvSpPr>
            <a:spLocks noGrp="1" noChangeArrowheads="1"/>
          </p:cNvSpPr>
          <p:nvPr>
            <p:ph type="title"/>
          </p:nvPr>
        </p:nvSpPr>
        <p:spPr>
          <a:xfrm>
            <a:off x="520700" y="917575"/>
            <a:ext cx="8154988" cy="498475"/>
          </a:xfrm>
        </p:spPr>
        <p:txBody>
          <a:bodyPr/>
          <a:lstStyle/>
          <a:p>
            <a:pPr algn="ctr" eaLnBrk="1" hangingPunct="1"/>
            <a:r>
              <a:rPr lang="en-US" altLang="en-US" sz="3600">
                <a:ea typeface="Calibri" panose="020F0502020204030204" pitchFamily="34" charset="0"/>
                <a:cs typeface="Lucida Sans" panose="020B0602030504020204" pitchFamily="34" charset="0"/>
              </a:rPr>
              <a:t>Question</a:t>
            </a:r>
          </a:p>
        </p:txBody>
      </p:sp>
      <p:sp>
        <p:nvSpPr>
          <p:cNvPr id="3" name="Content Placeholder 2">
            <a:extLst>
              <a:ext uri="{FF2B5EF4-FFF2-40B4-BE49-F238E27FC236}">
                <a16:creationId xmlns:a16="http://schemas.microsoft.com/office/drawing/2014/main" id="{0C8AB1D2-D6A0-4F34-9C6F-8E9E3B5599B3}"/>
              </a:ext>
            </a:extLst>
          </p:cNvPr>
          <p:cNvSpPr>
            <a:spLocks noGrp="1"/>
          </p:cNvSpPr>
          <p:nvPr>
            <p:ph idx="1"/>
          </p:nvPr>
        </p:nvSpPr>
        <p:spPr/>
        <p:txBody>
          <a:bodyPr>
            <a:noAutofit/>
          </a:bodyPr>
          <a:lstStyle/>
          <a:p>
            <a:pPr eaLnBrk="1" hangingPunct="1">
              <a:lnSpc>
                <a:spcPct val="100000"/>
              </a:lnSpc>
              <a:buFont typeface="Wingdings" pitchFamily="2" charset="2"/>
              <a:buNone/>
              <a:defRPr/>
            </a:pPr>
            <a:r>
              <a:rPr lang="en-US" sz="2800" dirty="0"/>
              <a:t>     </a:t>
            </a:r>
            <a:r>
              <a:rPr lang="en-US" sz="2400" dirty="0"/>
              <a:t>What is NOT TRUE about forensic disk copies?</a:t>
            </a:r>
          </a:p>
          <a:p>
            <a:pPr marL="514350" indent="-514350" eaLnBrk="1" hangingPunct="1">
              <a:lnSpc>
                <a:spcPct val="100000"/>
              </a:lnSpc>
              <a:buFont typeface="+mj-lt"/>
              <a:buAutoNum type="arabicPeriod"/>
              <a:defRPr/>
            </a:pPr>
            <a:r>
              <a:rPr lang="en-US" sz="2400" dirty="0"/>
              <a:t>The first step in a copy is to calculate the message digest</a:t>
            </a:r>
          </a:p>
          <a:p>
            <a:pPr marL="514350" indent="-514350" eaLnBrk="1" hangingPunct="1">
              <a:lnSpc>
                <a:spcPct val="100000"/>
              </a:lnSpc>
              <a:buFont typeface="+mj-lt"/>
              <a:buAutoNum type="arabicPeriod"/>
              <a:defRPr/>
            </a:pPr>
            <a:r>
              <a:rPr lang="en-US" sz="2400" dirty="0"/>
              <a:t>Forensic analysis for presentation in court should always occur on the original disk</a:t>
            </a:r>
          </a:p>
          <a:p>
            <a:pPr marL="514350" indent="-514350" eaLnBrk="1" hangingPunct="1">
              <a:lnSpc>
                <a:spcPct val="100000"/>
              </a:lnSpc>
              <a:buFont typeface="+mj-lt"/>
              <a:buAutoNum type="arabicPeriod"/>
              <a:defRPr/>
            </a:pPr>
            <a:r>
              <a:rPr lang="en-US" sz="2400" dirty="0"/>
              <a:t>Normalization is a forensics stage which converts raw data to an understood format (e.g., ASCII, graphs, …)</a:t>
            </a:r>
          </a:p>
          <a:p>
            <a:pPr marL="514350" indent="-514350" eaLnBrk="1" hangingPunct="1">
              <a:lnSpc>
                <a:spcPct val="100000"/>
              </a:lnSpc>
              <a:buFont typeface="+mj-lt"/>
              <a:buAutoNum type="arabicPeriod"/>
              <a:defRPr/>
            </a:pPr>
            <a:r>
              <a:rPr lang="en-US" sz="2400" dirty="0"/>
              <a:t>Forensic copies requires a bit-by-bit copy</a:t>
            </a:r>
          </a:p>
          <a:p>
            <a:pPr eaLnBrk="1" hangingPunct="1">
              <a:lnSpc>
                <a:spcPct val="100000"/>
              </a:lnSpc>
              <a:buFont typeface="Arial" charset="0"/>
              <a:buNone/>
              <a:defRPr/>
            </a:pPr>
            <a:endParaRPr lang="en-US" sz="2400" dirty="0"/>
          </a:p>
          <a:p>
            <a:pPr eaLnBrk="1" hangingPunct="1">
              <a:buFont typeface="Arial" charset="0"/>
              <a:buNone/>
              <a:defRPr/>
            </a:pPr>
            <a:endParaRPr lang="en-US" dirty="0"/>
          </a:p>
          <a:p>
            <a:pPr eaLnBrk="1" hangingPunct="1">
              <a:buFont typeface="Arial" charset="0"/>
              <a:buNone/>
              <a:defRPr/>
            </a:pP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6405F8-042B-464C-A946-76131E3DBFD1}"/>
              </a:ext>
            </a:extLst>
          </p:cNvPr>
          <p:cNvSpPr>
            <a:spLocks noGrp="1"/>
          </p:cNvSpPr>
          <p:nvPr>
            <p:ph idx="11"/>
          </p:nvPr>
        </p:nvSpPr>
        <p:spPr>
          <a:xfrm>
            <a:off x="522288" y="1519238"/>
            <a:ext cx="8135937" cy="4879975"/>
          </a:xfrm>
        </p:spPr>
        <p:txBody>
          <a:bodyPr/>
          <a:lstStyle/>
          <a:p>
            <a:pPr>
              <a:defRPr/>
            </a:pPr>
            <a:r>
              <a:rPr lang="en-US" dirty="0"/>
              <a:t>Planning is necessary</a:t>
            </a:r>
          </a:p>
          <a:p>
            <a:pPr marL="285750" indent="-285750">
              <a:spcBef>
                <a:spcPts val="300"/>
              </a:spcBef>
              <a:buFont typeface="Arial" panose="020B0604020202020204" pitchFamily="34" charset="0"/>
              <a:buChar char="•"/>
              <a:defRPr/>
            </a:pPr>
            <a:r>
              <a:rPr lang="en-US" dirty="0"/>
              <a:t>Without preparation, no incident will be detected</a:t>
            </a:r>
          </a:p>
          <a:p>
            <a:pPr marL="285750" indent="-285750">
              <a:spcBef>
                <a:spcPts val="300"/>
              </a:spcBef>
              <a:buFont typeface="Arial" panose="020B0604020202020204" pitchFamily="34" charset="0"/>
              <a:buChar char="•"/>
              <a:defRPr/>
            </a:pPr>
            <a:r>
              <a:rPr lang="en-US" dirty="0"/>
              <a:t>Incident handlers should not decide what needs to be done. </a:t>
            </a:r>
          </a:p>
          <a:p>
            <a:pPr>
              <a:defRPr/>
            </a:pPr>
            <a:r>
              <a:rPr lang="en-US" dirty="0"/>
              <a:t>Stages:</a:t>
            </a:r>
          </a:p>
          <a:p>
            <a:pPr marL="285750" indent="-285750">
              <a:spcBef>
                <a:spcPts val="300"/>
              </a:spcBef>
              <a:buFont typeface="Arial" panose="020B0604020202020204" pitchFamily="34" charset="0"/>
              <a:buChar char="•"/>
              <a:defRPr/>
            </a:pPr>
            <a:r>
              <a:rPr lang="en-US" dirty="0"/>
              <a:t>Identification:  Determine what has happened</a:t>
            </a:r>
          </a:p>
          <a:p>
            <a:pPr marL="285750" indent="-285750">
              <a:spcBef>
                <a:spcPts val="300"/>
              </a:spcBef>
              <a:buFont typeface="Arial" panose="020B0604020202020204" pitchFamily="34" charset="0"/>
              <a:buChar char="•"/>
              <a:defRPr/>
            </a:pPr>
            <a:r>
              <a:rPr lang="en-US" dirty="0"/>
              <a:t>Containment &amp; Escalation: Limit incident</a:t>
            </a:r>
          </a:p>
          <a:p>
            <a:pPr marL="285750" indent="-285750">
              <a:spcBef>
                <a:spcPts val="300"/>
              </a:spcBef>
              <a:buFont typeface="Arial" panose="020B0604020202020204" pitchFamily="34" charset="0"/>
              <a:buChar char="•"/>
              <a:defRPr/>
            </a:pPr>
            <a:r>
              <a:rPr lang="en-US" dirty="0"/>
              <a:t>Analysis &amp; Eradication:  Analyze root cause, repair </a:t>
            </a:r>
          </a:p>
          <a:p>
            <a:pPr marL="285750" indent="-285750">
              <a:spcBef>
                <a:spcPts val="300"/>
              </a:spcBef>
              <a:buFont typeface="Arial" panose="020B0604020202020204" pitchFamily="34" charset="0"/>
              <a:buChar char="•"/>
              <a:defRPr/>
            </a:pPr>
            <a:r>
              <a:rPr lang="en-US" dirty="0"/>
              <a:t>Restore:  Test and return to normal</a:t>
            </a:r>
          </a:p>
          <a:p>
            <a:pPr marL="285750" indent="-285750">
              <a:spcBef>
                <a:spcPts val="300"/>
              </a:spcBef>
              <a:buFont typeface="Arial" panose="020B0604020202020204" pitchFamily="34" charset="0"/>
              <a:buChar char="•"/>
              <a:defRPr/>
            </a:pPr>
            <a:r>
              <a:rPr lang="en-US" dirty="0"/>
              <a:t>Process Improvement</a:t>
            </a:r>
          </a:p>
          <a:p>
            <a:pPr marL="285750" indent="-285750">
              <a:spcBef>
                <a:spcPts val="300"/>
              </a:spcBef>
              <a:buFont typeface="Arial" panose="020B0604020202020204" pitchFamily="34" charset="0"/>
              <a:buChar char="•"/>
              <a:defRPr/>
            </a:pPr>
            <a:r>
              <a:rPr lang="en-US" dirty="0"/>
              <a:t>(Possibly) Breach Notification</a:t>
            </a:r>
          </a:p>
          <a:p>
            <a:pPr>
              <a:defRPr/>
            </a:pPr>
            <a:r>
              <a:rPr lang="en-US" dirty="0"/>
              <a:t>If case is to be prosecuted:</a:t>
            </a:r>
          </a:p>
          <a:p>
            <a:pPr marL="285750" indent="-285750">
              <a:spcBef>
                <a:spcPts val="300"/>
              </a:spcBef>
              <a:buFont typeface="Arial" panose="020B0604020202020204" pitchFamily="34" charset="0"/>
              <a:buChar char="•"/>
              <a:defRPr/>
            </a:pPr>
            <a:r>
              <a:rPr lang="en-US" dirty="0"/>
              <a:t>Evidence must be carefully handled: Authenticity &amp; Continuity</a:t>
            </a:r>
          </a:p>
          <a:p>
            <a:pPr marL="285750" indent="-285750">
              <a:spcBef>
                <a:spcPts val="300"/>
              </a:spcBef>
              <a:buFont typeface="Arial" panose="020B0604020202020204" pitchFamily="34" charset="0"/>
              <a:buChar char="•"/>
              <a:defRPr/>
            </a:pPr>
            <a:r>
              <a:rPr lang="en-US" dirty="0"/>
              <a:t>Expert testimony must be qualified, accurate, bullet-proof </a:t>
            </a:r>
          </a:p>
          <a:p>
            <a:pPr>
              <a:defRPr/>
            </a:pPr>
            <a:endParaRPr lang="en-US" dirty="0"/>
          </a:p>
          <a:p>
            <a:pPr>
              <a:defRPr/>
            </a:pPr>
            <a:endParaRPr lang="en-US" dirty="0"/>
          </a:p>
        </p:txBody>
      </p:sp>
      <p:sp>
        <p:nvSpPr>
          <p:cNvPr id="115715" name="Title 2">
            <a:extLst>
              <a:ext uri="{FF2B5EF4-FFF2-40B4-BE49-F238E27FC236}">
                <a16:creationId xmlns:a16="http://schemas.microsoft.com/office/drawing/2014/main" id="{9DD09044-84AE-4089-9E2C-93884462D879}"/>
              </a:ext>
            </a:extLst>
          </p:cNvPr>
          <p:cNvSpPr>
            <a:spLocks noGrp="1" noChangeArrowheads="1"/>
          </p:cNvSpPr>
          <p:nvPr>
            <p:ph type="title"/>
          </p:nvPr>
        </p:nvSpPr>
        <p:spPr>
          <a:xfrm>
            <a:off x="520700" y="917575"/>
            <a:ext cx="8154988" cy="387350"/>
          </a:xfrm>
        </p:spPr>
        <p:txBody>
          <a:bodyPr/>
          <a:lstStyle/>
          <a:p>
            <a:r>
              <a:rPr lang="en-US" altLang="en-US" sz="2800">
                <a:ea typeface="Calibri" panose="020F0502020204030204" pitchFamily="34" charset="0"/>
                <a:cs typeface="Lucida Sans" panose="020B0602030504020204" pitchFamily="34" charset="0"/>
              </a:rPr>
              <a:t>Summary</a:t>
            </a:r>
          </a:p>
        </p:txBody>
      </p:sp>
    </p:spTree>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5E16A-FFF5-4870-961E-329E149B83FE}"/>
              </a:ext>
            </a:extLst>
          </p:cNvPr>
          <p:cNvSpPr>
            <a:spLocks noGrp="1"/>
          </p:cNvSpPr>
          <p:nvPr>
            <p:ph type="title"/>
          </p:nvPr>
        </p:nvSpPr>
        <p:spPr/>
        <p:txBody>
          <a:bodyPr/>
          <a:lstStyle/>
          <a:p>
            <a:pPr eaLnBrk="1" hangingPunct="1">
              <a:defRPr/>
            </a:pPr>
            <a:r>
              <a:rPr lang="en-US" dirty="0"/>
              <a:t>Health First Case Study</a:t>
            </a:r>
          </a:p>
        </p:txBody>
      </p:sp>
      <p:sp>
        <p:nvSpPr>
          <p:cNvPr id="116739" name="Text Placeholder 2">
            <a:extLst>
              <a:ext uri="{FF2B5EF4-FFF2-40B4-BE49-F238E27FC236}">
                <a16:creationId xmlns:a16="http://schemas.microsoft.com/office/drawing/2014/main" id="{6AD3F4CE-5B25-4399-8BBD-2D391003F8C9}"/>
              </a:ext>
            </a:extLst>
          </p:cNvPr>
          <p:cNvSpPr>
            <a:spLocks noGrp="1" noChangeArrowheads="1"/>
          </p:cNvSpPr>
          <p:nvPr>
            <p:ph type="body" idx="1"/>
          </p:nvPr>
        </p:nvSpPr>
        <p:spPr>
          <a:xfrm>
            <a:off x="457200" y="5105400"/>
            <a:ext cx="7772400" cy="685800"/>
          </a:xfrm>
        </p:spPr>
        <p:txBody>
          <a:bodyPr/>
          <a:lstStyle/>
          <a:p>
            <a:pPr algn="ctr" eaLnBrk="1" hangingPunct="1"/>
            <a:r>
              <a:rPr lang="en-US" altLang="en-US" dirty="0">
                <a:latin typeface="Calibri" panose="020F0502020204030204" pitchFamily="34" charset="0"/>
                <a:ea typeface="ヒラギノ角ゴ Pro W3"/>
                <a:cs typeface="ヒラギノ角ゴ Pro W3"/>
              </a:rPr>
              <a:t>Preparing for Forensic Analysis</a:t>
            </a:r>
          </a:p>
        </p:txBody>
      </p:sp>
      <p:sp>
        <p:nvSpPr>
          <p:cNvPr id="116744" name="TextBox 19">
            <a:extLst>
              <a:ext uri="{FF2B5EF4-FFF2-40B4-BE49-F238E27FC236}">
                <a16:creationId xmlns:a16="http://schemas.microsoft.com/office/drawing/2014/main" id="{C4225B9E-DB65-4EB6-8947-E6DD1C85582F}"/>
              </a:ext>
            </a:extLst>
          </p:cNvPr>
          <p:cNvSpPr txBox="1">
            <a:spLocks noChangeArrowheads="1"/>
          </p:cNvSpPr>
          <p:nvPr/>
        </p:nvSpPr>
        <p:spPr bwMode="auto">
          <a:xfrm>
            <a:off x="330200" y="1429543"/>
            <a:ext cx="203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Jamie Ramon MD</a:t>
            </a:r>
          </a:p>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Doctor</a:t>
            </a:r>
          </a:p>
        </p:txBody>
      </p:sp>
      <p:sp>
        <p:nvSpPr>
          <p:cNvPr id="116745" name="TextBox 20">
            <a:extLst>
              <a:ext uri="{FF2B5EF4-FFF2-40B4-BE49-F238E27FC236}">
                <a16:creationId xmlns:a16="http://schemas.microsoft.com/office/drawing/2014/main" id="{6C89C578-9C21-4175-AC46-3ADEFAFAE7F7}"/>
              </a:ext>
            </a:extLst>
          </p:cNvPr>
          <p:cNvSpPr txBox="1">
            <a:spLocks noChangeArrowheads="1"/>
          </p:cNvSpPr>
          <p:nvPr/>
        </p:nvSpPr>
        <p:spPr bwMode="auto">
          <a:xfrm>
            <a:off x="2133600" y="1922859"/>
            <a:ext cx="19288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Chris Ramon RD</a:t>
            </a:r>
          </a:p>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Dietician</a:t>
            </a:r>
          </a:p>
        </p:txBody>
      </p:sp>
      <p:sp>
        <p:nvSpPr>
          <p:cNvPr id="116746" name="TextBox 21">
            <a:extLst>
              <a:ext uri="{FF2B5EF4-FFF2-40B4-BE49-F238E27FC236}">
                <a16:creationId xmlns:a16="http://schemas.microsoft.com/office/drawing/2014/main" id="{C2CAE021-4312-4E06-A8F3-05D495401734}"/>
              </a:ext>
            </a:extLst>
          </p:cNvPr>
          <p:cNvSpPr txBox="1">
            <a:spLocks noChangeArrowheads="1"/>
          </p:cNvSpPr>
          <p:nvPr/>
        </p:nvSpPr>
        <p:spPr bwMode="auto">
          <a:xfrm>
            <a:off x="4142582" y="2505075"/>
            <a:ext cx="18780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Terry</a:t>
            </a:r>
          </a:p>
          <a:p>
            <a:pP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Licensed </a:t>
            </a:r>
          </a:p>
          <a:p>
            <a:pP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Practicing Nurse</a:t>
            </a:r>
          </a:p>
        </p:txBody>
      </p:sp>
      <p:sp>
        <p:nvSpPr>
          <p:cNvPr id="116747" name="TextBox 22">
            <a:extLst>
              <a:ext uri="{FF2B5EF4-FFF2-40B4-BE49-F238E27FC236}">
                <a16:creationId xmlns:a16="http://schemas.microsoft.com/office/drawing/2014/main" id="{DC780CFE-7B51-4A95-B778-DC5442824BEC}"/>
              </a:ext>
            </a:extLst>
          </p:cNvPr>
          <p:cNvSpPr txBox="1">
            <a:spLocks noChangeArrowheads="1"/>
          </p:cNvSpPr>
          <p:nvPr/>
        </p:nvSpPr>
        <p:spPr bwMode="auto">
          <a:xfrm>
            <a:off x="6375400" y="3392487"/>
            <a:ext cx="22621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Pat</a:t>
            </a:r>
          </a:p>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Software Consultant</a:t>
            </a:r>
          </a:p>
        </p:txBody>
      </p:sp>
    </p:spTree>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1AC664D-7B8D-C027-A8C6-0537233C8F3F}"/>
              </a:ext>
            </a:extLst>
          </p:cNvPr>
          <p:cNvSpPr>
            <a:spLocks noGrp="1"/>
          </p:cNvSpPr>
          <p:nvPr>
            <p:ph idx="11"/>
          </p:nvPr>
        </p:nvSpPr>
        <p:spPr/>
        <p:txBody>
          <a:bodyPr/>
          <a:lstStyle/>
          <a:p>
            <a:r>
              <a:rPr lang="en-US" dirty="0"/>
              <a:t>Consider one of the following scenarios:</a:t>
            </a:r>
          </a:p>
          <a:p>
            <a:pPr marL="342900" indent="-342900">
              <a:buAutoNum type="arabicParenR"/>
            </a:pPr>
            <a:r>
              <a:rPr lang="en-US" dirty="0"/>
              <a:t>The application server is heavily loaded, delays are becoming unbearable even to sales personnel.</a:t>
            </a:r>
          </a:p>
          <a:p>
            <a:pPr marL="342900" indent="-342900">
              <a:buAutoNum type="arabicParenR"/>
            </a:pPr>
            <a:r>
              <a:rPr lang="en-US" dirty="0"/>
              <a:t>An application server has reported that its log file is close to overflowing.  This is abnormal; normally critical logs are stored offline weekly.</a:t>
            </a:r>
          </a:p>
          <a:p>
            <a:pPr marL="342900" indent="-342900">
              <a:buAutoNum type="arabicParenR"/>
            </a:pPr>
            <a:r>
              <a:rPr lang="en-US" dirty="0"/>
              <a:t>An application server’s antivirus has reported malware.</a:t>
            </a:r>
          </a:p>
        </p:txBody>
      </p:sp>
      <p:sp>
        <p:nvSpPr>
          <p:cNvPr id="3" name="Title 2">
            <a:extLst>
              <a:ext uri="{FF2B5EF4-FFF2-40B4-BE49-F238E27FC236}">
                <a16:creationId xmlns:a16="http://schemas.microsoft.com/office/drawing/2014/main" id="{88711CBD-907A-521C-5832-48E63E724C5C}"/>
              </a:ext>
            </a:extLst>
          </p:cNvPr>
          <p:cNvSpPr>
            <a:spLocks noGrp="1"/>
          </p:cNvSpPr>
          <p:nvPr>
            <p:ph type="title"/>
          </p:nvPr>
        </p:nvSpPr>
        <p:spPr/>
        <p:txBody>
          <a:bodyPr/>
          <a:lstStyle/>
          <a:p>
            <a:r>
              <a:rPr lang="en-US" dirty="0"/>
              <a:t>Problem Statement</a:t>
            </a:r>
          </a:p>
        </p:txBody>
      </p:sp>
    </p:spTree>
    <p:extLst>
      <p:ext uri="{BB962C8B-B14F-4D97-AF65-F5344CB8AC3E}">
        <p14:creationId xmlns:p14="http://schemas.microsoft.com/office/powerpoint/2010/main" val="3921379398"/>
      </p:ext>
    </p:extLst>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6BDDF21-81B5-11D9-7E6E-183BA92104F2}"/>
              </a:ext>
            </a:extLst>
          </p:cNvPr>
          <p:cNvGraphicFramePr>
            <a:graphicFrameLocks noGrp="1"/>
          </p:cNvGraphicFramePr>
          <p:nvPr>
            <p:ph idx="11"/>
            <p:extLst>
              <p:ext uri="{D42A27DB-BD31-4B8C-83A1-F6EECF244321}">
                <p14:modId xmlns:p14="http://schemas.microsoft.com/office/powerpoint/2010/main" val="3417144590"/>
              </p:ext>
            </p:extLst>
          </p:nvPr>
        </p:nvGraphicFramePr>
        <p:xfrm>
          <a:off x="1629569" y="2133600"/>
          <a:ext cx="5937250" cy="2569845"/>
        </p:xfrm>
        <a:graphic>
          <a:graphicData uri="http://schemas.openxmlformats.org/drawingml/2006/table">
            <a:tbl>
              <a:tblPr firstRow="1" firstCol="1" bandRow="1">
                <a:tableStyleId>{5C22544A-7EE6-4342-B048-85BDC9FD1C3A}</a:tableStyleId>
              </a:tblPr>
              <a:tblGrid>
                <a:gridCol w="1539875">
                  <a:extLst>
                    <a:ext uri="{9D8B030D-6E8A-4147-A177-3AD203B41FA5}">
                      <a16:colId xmlns:a16="http://schemas.microsoft.com/office/drawing/2014/main" val="105894981"/>
                    </a:ext>
                  </a:extLst>
                </a:gridCol>
                <a:gridCol w="4397375">
                  <a:extLst>
                    <a:ext uri="{9D8B030D-6E8A-4147-A177-3AD203B41FA5}">
                      <a16:colId xmlns:a16="http://schemas.microsoft.com/office/drawing/2014/main" val="208738008"/>
                    </a:ext>
                  </a:extLst>
                </a:gridCol>
              </a:tblGrid>
              <a:tr h="0">
                <a:tc>
                  <a:txBody>
                    <a:bodyPr/>
                    <a:lstStyle/>
                    <a:p>
                      <a:pPr marL="0" marR="0">
                        <a:lnSpc>
                          <a:spcPct val="107000"/>
                        </a:lnSpc>
                        <a:spcBef>
                          <a:spcPts val="0"/>
                        </a:spcBef>
                        <a:spcAft>
                          <a:spcPts val="0"/>
                        </a:spcAft>
                      </a:pPr>
                      <a:r>
                        <a:rPr lang="en-US" sz="2000">
                          <a:effectLst/>
                        </a:rPr>
                        <a:t>Incident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dirty="0">
                          <a:effectLst/>
                        </a:rPr>
                        <a:t>Rogue Wireless Access Point (WAP)</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84518990"/>
                  </a:ext>
                </a:extLst>
              </a:tr>
              <a:tr h="0">
                <a:tc>
                  <a:txBody>
                    <a:bodyPr/>
                    <a:lstStyle/>
                    <a:p>
                      <a:pPr marL="0" marR="0">
                        <a:lnSpc>
                          <a:spcPct val="107000"/>
                        </a:lnSpc>
                        <a:spcBef>
                          <a:spcPts val="0"/>
                        </a:spcBef>
                        <a:spcAft>
                          <a:spcPts val="0"/>
                        </a:spcAft>
                      </a:pPr>
                      <a:r>
                        <a:rPr lang="en-US" sz="2000">
                          <a:effectLst/>
                        </a:rPr>
                        <a:t>Questions to Investigate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dirty="0">
                          <a:effectLst/>
                          <a:latin typeface="Gabriola" panose="04040605051002020D02" pitchFamily="82" charset="0"/>
                        </a:rPr>
                        <a:t>When did the rogue WAP appear?</a:t>
                      </a:r>
                    </a:p>
                    <a:p>
                      <a:pPr marL="0" marR="0">
                        <a:lnSpc>
                          <a:spcPct val="107000"/>
                        </a:lnSpc>
                        <a:spcBef>
                          <a:spcPts val="0"/>
                        </a:spcBef>
                        <a:spcAft>
                          <a:spcPts val="0"/>
                        </a:spcAft>
                      </a:pPr>
                      <a:r>
                        <a:rPr lang="en-US" sz="2000" dirty="0">
                          <a:effectLst/>
                          <a:latin typeface="Gabriola" panose="04040605051002020D02" pitchFamily="82" charset="0"/>
                        </a:rPr>
                        <a:t>Who connected to it?</a:t>
                      </a:r>
                    </a:p>
                    <a:p>
                      <a:pPr marL="0" marR="0">
                        <a:lnSpc>
                          <a:spcPct val="107000"/>
                        </a:lnSpc>
                        <a:spcBef>
                          <a:spcPts val="0"/>
                        </a:spcBef>
                        <a:spcAft>
                          <a:spcPts val="0"/>
                        </a:spcAft>
                      </a:pPr>
                      <a:r>
                        <a:rPr lang="en-US" sz="2000" dirty="0">
                          <a:effectLst/>
                          <a:latin typeface="Gabriola" panose="04040605051002020D02" pitchFamily="82" charset="0"/>
                        </a:rPr>
                        <a:t>Who introduced it?</a:t>
                      </a:r>
                    </a:p>
                    <a:p>
                      <a:pPr marL="0" marR="0">
                        <a:lnSpc>
                          <a:spcPct val="107000"/>
                        </a:lnSpc>
                        <a:spcBef>
                          <a:spcPts val="0"/>
                        </a:spcBef>
                        <a:spcAft>
                          <a:spcPts val="0"/>
                        </a:spcAft>
                      </a:pPr>
                      <a:r>
                        <a:rPr lang="en-US" sz="2000" dirty="0">
                          <a:effectLst/>
                          <a:latin typeface="Gabriola" panose="04040605051002020D02" pitchFamily="82" charset="0"/>
                        </a:rPr>
                        <a:t>How do we eliminate it?</a:t>
                      </a:r>
                    </a:p>
                    <a:p>
                      <a:pPr marL="0" marR="0">
                        <a:lnSpc>
                          <a:spcPct val="107000"/>
                        </a:lnSpc>
                        <a:spcBef>
                          <a:spcPts val="0"/>
                        </a:spcBef>
                        <a:spcAft>
                          <a:spcPts val="0"/>
                        </a:spcAft>
                      </a:pPr>
                      <a:r>
                        <a:rPr lang="en-US" sz="2000" dirty="0">
                          <a:effectLst/>
                          <a:latin typeface="Gabriola" panose="04040605051002020D02" pitchFamily="82" charset="0"/>
                        </a:rPr>
                        <a:t>What information passed through the rogue WAP and may have been compromised?</a:t>
                      </a:r>
                    </a:p>
                    <a:p>
                      <a:pPr marL="0" marR="0">
                        <a:lnSpc>
                          <a:spcPct val="107000"/>
                        </a:lnSpc>
                        <a:spcBef>
                          <a:spcPts val="0"/>
                        </a:spcBef>
                        <a:spcAft>
                          <a:spcPts val="0"/>
                        </a:spcAft>
                      </a:pPr>
                      <a:r>
                        <a:rPr lang="en-US" sz="2000" dirty="0">
                          <a:effectLst/>
                          <a:latin typeface="Gabriola" panose="04040605051002020D02" pitchFamily="82" charset="0"/>
                        </a:rPr>
                        <a:t>What else might the owner of the rogue WAP do?</a:t>
                      </a:r>
                      <a:endParaRPr lang="en-US" sz="2000" dirty="0">
                        <a:effectLst/>
                        <a:latin typeface="Gabriola" panose="04040605051002020D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2957975"/>
                  </a:ext>
                </a:extLst>
              </a:tr>
            </a:tbl>
          </a:graphicData>
        </a:graphic>
      </p:graphicFrame>
      <p:sp>
        <p:nvSpPr>
          <p:cNvPr id="3" name="Title 2">
            <a:extLst>
              <a:ext uri="{FF2B5EF4-FFF2-40B4-BE49-F238E27FC236}">
                <a16:creationId xmlns:a16="http://schemas.microsoft.com/office/drawing/2014/main" id="{5CD1032E-733B-973B-EDDF-7576A2FD68C5}"/>
              </a:ext>
            </a:extLst>
          </p:cNvPr>
          <p:cNvSpPr>
            <a:spLocks noGrp="1"/>
          </p:cNvSpPr>
          <p:nvPr>
            <p:ph type="title"/>
          </p:nvPr>
        </p:nvSpPr>
        <p:spPr/>
        <p:txBody>
          <a:bodyPr/>
          <a:lstStyle/>
          <a:p>
            <a:r>
              <a:rPr lang="en-US" dirty="0"/>
              <a:t>Problem 1: What are the critical questions that should be asked?</a:t>
            </a:r>
          </a:p>
        </p:txBody>
      </p:sp>
    </p:spTree>
    <p:extLst>
      <p:ext uri="{BB962C8B-B14F-4D97-AF65-F5344CB8AC3E}">
        <p14:creationId xmlns:p14="http://schemas.microsoft.com/office/powerpoint/2010/main" val="3050803549"/>
      </p:ext>
    </p:extLst>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3A255372-BC62-74C6-76BE-4AD08CF5C31A}"/>
              </a:ext>
            </a:extLst>
          </p:cNvPr>
          <p:cNvGraphicFramePr>
            <a:graphicFrameLocks noGrp="1"/>
          </p:cNvGraphicFramePr>
          <p:nvPr>
            <p:ph idx="11"/>
          </p:nvPr>
        </p:nvGraphicFramePr>
        <p:xfrm>
          <a:off x="516525" y="1254734"/>
          <a:ext cx="8394700" cy="5408107"/>
        </p:xfrm>
        <a:graphic>
          <a:graphicData uri="http://schemas.openxmlformats.org/drawingml/2006/table">
            <a:tbl>
              <a:tblPr firstRow="1" firstCol="1" bandRow="1">
                <a:tableStyleId>{5C22544A-7EE6-4342-B048-85BDC9FD1C3A}</a:tableStyleId>
              </a:tblPr>
              <a:tblGrid>
                <a:gridCol w="1045970">
                  <a:extLst>
                    <a:ext uri="{9D8B030D-6E8A-4147-A177-3AD203B41FA5}">
                      <a16:colId xmlns:a16="http://schemas.microsoft.com/office/drawing/2014/main" val="3290209682"/>
                    </a:ext>
                  </a:extLst>
                </a:gridCol>
                <a:gridCol w="2104698">
                  <a:extLst>
                    <a:ext uri="{9D8B030D-6E8A-4147-A177-3AD203B41FA5}">
                      <a16:colId xmlns:a16="http://schemas.microsoft.com/office/drawing/2014/main" val="3003256938"/>
                    </a:ext>
                  </a:extLst>
                </a:gridCol>
                <a:gridCol w="4205244">
                  <a:extLst>
                    <a:ext uri="{9D8B030D-6E8A-4147-A177-3AD203B41FA5}">
                      <a16:colId xmlns:a16="http://schemas.microsoft.com/office/drawing/2014/main" val="690322918"/>
                    </a:ext>
                  </a:extLst>
                </a:gridCol>
                <a:gridCol w="1038788">
                  <a:extLst>
                    <a:ext uri="{9D8B030D-6E8A-4147-A177-3AD203B41FA5}">
                      <a16:colId xmlns:a16="http://schemas.microsoft.com/office/drawing/2014/main" val="317661631"/>
                    </a:ext>
                  </a:extLst>
                </a:gridCol>
              </a:tblGrid>
              <a:tr h="342595">
                <a:tc>
                  <a:txBody>
                    <a:bodyPr/>
                    <a:lstStyle/>
                    <a:p>
                      <a:pPr marL="0" marR="0" algn="ctr">
                        <a:lnSpc>
                          <a:spcPct val="107000"/>
                        </a:lnSpc>
                        <a:spcBef>
                          <a:spcPts val="0"/>
                        </a:spcBef>
                        <a:spcAft>
                          <a:spcPts val="0"/>
                        </a:spcAft>
                      </a:pPr>
                      <a:r>
                        <a:rPr lang="en-US" sz="1400" dirty="0">
                          <a:effectLst/>
                        </a:rPr>
                        <a:t>Potential Incident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gn="ctr">
                        <a:lnSpc>
                          <a:spcPct val="107000"/>
                        </a:lnSpc>
                        <a:spcBef>
                          <a:spcPts val="0"/>
                        </a:spcBef>
                        <a:spcAft>
                          <a:spcPts val="0"/>
                        </a:spcAft>
                      </a:pPr>
                      <a:r>
                        <a:rPr lang="en-US" sz="1400">
                          <a:effectLst/>
                        </a:rPr>
                        <a:t>Important Information to Obtain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gn="ctr">
                        <a:lnSpc>
                          <a:spcPct val="107000"/>
                        </a:lnSpc>
                        <a:spcBef>
                          <a:spcPts val="0"/>
                        </a:spcBef>
                        <a:spcAft>
                          <a:spcPts val="0"/>
                        </a:spcAft>
                      </a:pPr>
                      <a:r>
                        <a:rPr lang="en-US" sz="1400" dirty="0">
                          <a:effectLst/>
                        </a:rPr>
                        <a:t>Location of Information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gn="ctr">
                        <a:lnSpc>
                          <a:spcPct val="107000"/>
                        </a:lnSpc>
                        <a:spcBef>
                          <a:spcPts val="0"/>
                        </a:spcBef>
                        <a:spcAft>
                          <a:spcPts val="0"/>
                        </a:spcAft>
                      </a:pPr>
                      <a:r>
                        <a:rPr lang="en-US" sz="1600" dirty="0">
                          <a:effectLst/>
                        </a:rPr>
                        <a:t>Accessible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extLst>
                  <a:ext uri="{0D108BD9-81ED-4DB2-BD59-A6C34878D82A}">
                    <a16:rowId xmlns:a16="http://schemas.microsoft.com/office/drawing/2014/main" val="127817751"/>
                  </a:ext>
                </a:extLst>
              </a:tr>
              <a:tr h="1573703">
                <a:tc>
                  <a:txBody>
                    <a:bodyPr/>
                    <a:lstStyle/>
                    <a:p>
                      <a:pPr marL="0" marR="0">
                        <a:lnSpc>
                          <a:spcPct val="107000"/>
                        </a:lnSpc>
                        <a:spcBef>
                          <a:spcPts val="0"/>
                        </a:spcBef>
                        <a:spcAft>
                          <a:spcPts val="0"/>
                        </a:spcAft>
                      </a:pPr>
                      <a:r>
                        <a:rPr lang="en-US" sz="1400">
                          <a:effectLst/>
                        </a:rPr>
                        <a:t>Rogue Wireless Access Point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400">
                          <a:effectLst/>
                        </a:rPr>
                        <a:t>Currently connected terminals (to rogue WAP and true WAP)</a:t>
                      </a:r>
                    </a:p>
                    <a:p>
                      <a:pPr marL="0" marR="0">
                        <a:lnSpc>
                          <a:spcPct val="107000"/>
                        </a:lnSpc>
                        <a:spcBef>
                          <a:spcPts val="0"/>
                        </a:spcBef>
                        <a:spcAft>
                          <a:spcPts val="0"/>
                        </a:spcAft>
                      </a:pPr>
                      <a:r>
                        <a:rPr lang="en-US" sz="1400">
                          <a:effectLst/>
                        </a:rPr>
                        <a:t> </a:t>
                      </a:r>
                    </a:p>
                    <a:p>
                      <a:pPr marL="0" marR="0">
                        <a:lnSpc>
                          <a:spcPct val="107000"/>
                        </a:lnSpc>
                        <a:spcBef>
                          <a:spcPts val="0"/>
                        </a:spcBef>
                        <a:spcAft>
                          <a:spcPts val="0"/>
                        </a:spcAft>
                      </a:pPr>
                      <a:r>
                        <a:rPr lang="en-US" sz="1400">
                          <a:effectLst/>
                        </a:rPr>
                        <a:t> </a:t>
                      </a:r>
                    </a:p>
                    <a:p>
                      <a:pPr marL="0" marR="0">
                        <a:lnSpc>
                          <a:spcPct val="107000"/>
                        </a:lnSpc>
                        <a:spcBef>
                          <a:spcPts val="0"/>
                        </a:spcBef>
                        <a:spcAft>
                          <a:spcPts val="0"/>
                        </a:spcAft>
                      </a:pPr>
                      <a:r>
                        <a:rPr lang="en-US" sz="1400">
                          <a:effectLst/>
                        </a:rPr>
                        <a:t>Characteristics and identity of rogue WAP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400" dirty="0">
                          <a:effectLst/>
                        </a:rPr>
                        <a:t>Wireshark: Connect Wireshark with radio capability and monitor for current transmissions:</a:t>
                      </a:r>
                    </a:p>
                    <a:p>
                      <a:pPr marL="342900" marR="0" lvl="0" indent="-342900">
                        <a:lnSpc>
                          <a:spcPct val="107000"/>
                        </a:lnSpc>
                        <a:spcBef>
                          <a:spcPts val="0"/>
                        </a:spcBef>
                        <a:spcAft>
                          <a:spcPts val="0"/>
                        </a:spcAft>
                        <a:buFont typeface="+mj-lt"/>
                        <a:buAutoNum type="arabicParenR"/>
                      </a:pPr>
                      <a:r>
                        <a:rPr lang="en-US" sz="1400" dirty="0">
                          <a:effectLst/>
                        </a:rPr>
                        <a:t>observe MAC addresses interfacing with rogue and true WAP;</a:t>
                      </a:r>
                    </a:p>
                    <a:p>
                      <a:pPr marL="342900" marR="0" lvl="0" indent="-342900">
                        <a:lnSpc>
                          <a:spcPct val="107000"/>
                        </a:lnSpc>
                        <a:spcBef>
                          <a:spcPts val="0"/>
                        </a:spcBef>
                        <a:spcAft>
                          <a:spcPts val="0"/>
                        </a:spcAft>
                        <a:buFont typeface="+mj-lt"/>
                        <a:buAutoNum type="arabicParenR"/>
                      </a:pPr>
                      <a:r>
                        <a:rPr lang="en-US" sz="1400" dirty="0">
                          <a:effectLst/>
                        </a:rPr>
                        <a:t>observe MAC address of rogue WAP and identify network card type;</a:t>
                      </a:r>
                    </a:p>
                    <a:p>
                      <a:pPr marL="342900" marR="0" lvl="0" indent="-342900">
                        <a:lnSpc>
                          <a:spcPct val="107000"/>
                        </a:lnSpc>
                        <a:spcBef>
                          <a:spcPts val="0"/>
                        </a:spcBef>
                        <a:spcAft>
                          <a:spcPts val="0"/>
                        </a:spcAft>
                        <a:buFont typeface="+mj-lt"/>
                        <a:buAutoNum type="arabicParenR"/>
                      </a:pPr>
                      <a:r>
                        <a:rPr lang="en-US" sz="1400" dirty="0">
                          <a:effectLst/>
                        </a:rPr>
                        <a:t>Follow signal strength to rogue WAP area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extLst>
                  <a:ext uri="{0D108BD9-81ED-4DB2-BD59-A6C34878D82A}">
                    <a16:rowId xmlns:a16="http://schemas.microsoft.com/office/drawing/2014/main" val="1599092065"/>
                  </a:ext>
                </a:extLst>
              </a:tr>
              <a:tr h="873012">
                <a:tc>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400">
                          <a:effectLst/>
                        </a:rPr>
                        <a:t>Connection time of affected terminals and rogue WAP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400" dirty="0">
                          <a:effectLst/>
                        </a:rPr>
                        <a:t>DHCP: Determine which MAC addresses connected at which times, including rogue WAP.  </a:t>
                      </a:r>
                    </a:p>
                    <a:p>
                      <a:pPr marL="0" marR="0">
                        <a:lnSpc>
                          <a:spcPct val="107000"/>
                        </a:lnSpc>
                        <a:spcBef>
                          <a:spcPts val="0"/>
                        </a:spcBef>
                        <a:spcAft>
                          <a:spcPts val="0"/>
                        </a:spcAft>
                      </a:pPr>
                      <a:r>
                        <a:rPr lang="en-US" sz="1400" dirty="0">
                          <a:effectLst/>
                        </a:rPr>
                        <a:t>WAP: Determine when MAC addresses connected and left the true WAP.</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extLst>
                  <a:ext uri="{0D108BD9-81ED-4DB2-BD59-A6C34878D82A}">
                    <a16:rowId xmlns:a16="http://schemas.microsoft.com/office/drawing/2014/main" val="1100183541"/>
                  </a:ext>
                </a:extLst>
              </a:tr>
              <a:tr h="873012">
                <a:tc>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400">
                          <a:effectLst/>
                        </a:rPr>
                        <a:t>Location of rogue WAP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400" dirty="0">
                          <a:effectLst/>
                        </a:rPr>
                        <a:t>Switch: Identify switch physical port and wire from rogue WAP’s MAC address to determine where rogue WAP connects.  </a:t>
                      </a:r>
                    </a:p>
                    <a:p>
                      <a:pPr marL="0" marR="0">
                        <a:lnSpc>
                          <a:spcPct val="107000"/>
                        </a:lnSpc>
                        <a:spcBef>
                          <a:spcPts val="0"/>
                        </a:spcBef>
                        <a:spcAft>
                          <a:spcPts val="0"/>
                        </a:spcAft>
                      </a:pPr>
                      <a:r>
                        <a:rPr lang="en-US" sz="1400" dirty="0">
                          <a:effectLst/>
                        </a:rPr>
                        <a:t>Confirm Ethernet address, network card match</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extLst>
                  <a:ext uri="{0D108BD9-81ED-4DB2-BD59-A6C34878D82A}">
                    <a16:rowId xmlns:a16="http://schemas.microsoft.com/office/drawing/2014/main" val="1837231826"/>
                  </a:ext>
                </a:extLst>
              </a:tr>
              <a:tr h="347493">
                <a:tc>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400" dirty="0">
                          <a:effectLst/>
                        </a:rPr>
                        <a:t>Apps used by persons during this time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400">
                          <a:effectLst/>
                        </a:rPr>
                        <a:t>DNS cache indicates IP addresses recently accessed; People interviews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extLst>
                  <a:ext uri="{0D108BD9-81ED-4DB2-BD59-A6C34878D82A}">
                    <a16:rowId xmlns:a16="http://schemas.microsoft.com/office/drawing/2014/main" val="1615426365"/>
                  </a:ext>
                </a:extLst>
              </a:tr>
              <a:tr h="347493">
                <a:tc>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400">
                          <a:effectLst/>
                        </a:rPr>
                        <a:t>Person who installed rogue WAP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400">
                          <a:effectLst/>
                        </a:rPr>
                        <a:t>Equipment inventory list: assigned person</a:t>
                      </a:r>
                    </a:p>
                    <a:p>
                      <a:pPr marL="0" marR="0">
                        <a:lnSpc>
                          <a:spcPct val="107000"/>
                        </a:lnSpc>
                        <a:spcBef>
                          <a:spcPts val="0"/>
                        </a:spcBef>
                        <a:spcAft>
                          <a:spcPts val="0"/>
                        </a:spcAft>
                      </a:pPr>
                      <a:r>
                        <a:rPr lang="en-US" sz="1400">
                          <a:effectLst/>
                        </a:rPr>
                        <a:t>Camera (if available nearby)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extLst>
                  <a:ext uri="{0D108BD9-81ED-4DB2-BD59-A6C34878D82A}">
                    <a16:rowId xmlns:a16="http://schemas.microsoft.com/office/drawing/2014/main" val="1847856845"/>
                  </a:ext>
                </a:extLst>
              </a:tr>
              <a:tr h="522666">
                <a:tc>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400">
                          <a:effectLst/>
                        </a:rPr>
                        <a:t>Determine what rogue WAP accessed</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400" dirty="0">
                          <a:effectLst/>
                        </a:rPr>
                        <a:t>Forensic analysis on machine running rogue WAP, to investigate or confirm what happened during timeframe in question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extLst>
                  <a:ext uri="{0D108BD9-81ED-4DB2-BD59-A6C34878D82A}">
                    <a16:rowId xmlns:a16="http://schemas.microsoft.com/office/drawing/2014/main" val="896302588"/>
                  </a:ext>
                </a:extLst>
              </a:tr>
            </a:tbl>
          </a:graphicData>
        </a:graphic>
      </p:graphicFrame>
      <p:sp>
        <p:nvSpPr>
          <p:cNvPr id="3" name="Title 2">
            <a:extLst>
              <a:ext uri="{FF2B5EF4-FFF2-40B4-BE49-F238E27FC236}">
                <a16:creationId xmlns:a16="http://schemas.microsoft.com/office/drawing/2014/main" id="{61AED7CF-A868-A7CB-FD05-8769AAC160AC}"/>
              </a:ext>
            </a:extLst>
          </p:cNvPr>
          <p:cNvSpPr>
            <a:spLocks noGrp="1"/>
          </p:cNvSpPr>
          <p:nvPr>
            <p:ph type="title"/>
          </p:nvPr>
        </p:nvSpPr>
        <p:spPr/>
        <p:txBody>
          <a:bodyPr/>
          <a:lstStyle/>
          <a:p>
            <a:r>
              <a:rPr lang="en-US" dirty="0"/>
              <a:t>Problem 2: Where can we get additional information that will help?</a:t>
            </a:r>
          </a:p>
        </p:txBody>
      </p:sp>
    </p:spTree>
    <p:extLst>
      <p:ext uri="{BB962C8B-B14F-4D97-AF65-F5344CB8AC3E}">
        <p14:creationId xmlns:p14="http://schemas.microsoft.com/office/powerpoint/2010/main" val="3909023823"/>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6BDDF21-81B5-11D9-7E6E-183BA92104F2}"/>
              </a:ext>
            </a:extLst>
          </p:cNvPr>
          <p:cNvGraphicFramePr>
            <a:graphicFrameLocks noGrp="1"/>
          </p:cNvGraphicFramePr>
          <p:nvPr>
            <p:ph idx="11"/>
            <p:extLst>
              <p:ext uri="{D42A27DB-BD31-4B8C-83A1-F6EECF244321}">
                <p14:modId xmlns:p14="http://schemas.microsoft.com/office/powerpoint/2010/main" val="3974172347"/>
              </p:ext>
            </p:extLst>
          </p:nvPr>
        </p:nvGraphicFramePr>
        <p:xfrm>
          <a:off x="1629569" y="2133600"/>
          <a:ext cx="5937250" cy="2569845"/>
        </p:xfrm>
        <a:graphic>
          <a:graphicData uri="http://schemas.openxmlformats.org/drawingml/2006/table">
            <a:tbl>
              <a:tblPr firstRow="1" firstCol="1" bandRow="1">
                <a:tableStyleId>{5C22544A-7EE6-4342-B048-85BDC9FD1C3A}</a:tableStyleId>
              </a:tblPr>
              <a:tblGrid>
                <a:gridCol w="1539875">
                  <a:extLst>
                    <a:ext uri="{9D8B030D-6E8A-4147-A177-3AD203B41FA5}">
                      <a16:colId xmlns:a16="http://schemas.microsoft.com/office/drawing/2014/main" val="105894981"/>
                    </a:ext>
                  </a:extLst>
                </a:gridCol>
                <a:gridCol w="4397375">
                  <a:extLst>
                    <a:ext uri="{9D8B030D-6E8A-4147-A177-3AD203B41FA5}">
                      <a16:colId xmlns:a16="http://schemas.microsoft.com/office/drawing/2014/main" val="208738008"/>
                    </a:ext>
                  </a:extLst>
                </a:gridCol>
              </a:tblGrid>
              <a:tr h="0">
                <a:tc>
                  <a:txBody>
                    <a:bodyPr/>
                    <a:lstStyle/>
                    <a:p>
                      <a:pPr marL="0" marR="0">
                        <a:lnSpc>
                          <a:spcPct val="107000"/>
                        </a:lnSpc>
                        <a:spcBef>
                          <a:spcPts val="0"/>
                        </a:spcBef>
                        <a:spcAft>
                          <a:spcPts val="0"/>
                        </a:spcAft>
                      </a:pPr>
                      <a:r>
                        <a:rPr lang="en-US" sz="2000">
                          <a:effectLst/>
                        </a:rPr>
                        <a:t>Incident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Rogue Wireless Access Point (WAP)</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84518990"/>
                  </a:ext>
                </a:extLst>
              </a:tr>
              <a:tr h="0">
                <a:tc>
                  <a:txBody>
                    <a:bodyPr/>
                    <a:lstStyle/>
                    <a:p>
                      <a:pPr marL="0" marR="0">
                        <a:lnSpc>
                          <a:spcPct val="107000"/>
                        </a:lnSpc>
                        <a:spcBef>
                          <a:spcPts val="0"/>
                        </a:spcBef>
                        <a:spcAft>
                          <a:spcPts val="0"/>
                        </a:spcAft>
                      </a:pPr>
                      <a:r>
                        <a:rPr lang="en-US" sz="2000">
                          <a:effectLst/>
                        </a:rPr>
                        <a:t>Questions to Investigate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dirty="0">
                          <a:effectLst/>
                          <a:latin typeface="Gabriola" panose="04040605051002020D02" pitchFamily="82" charset="0"/>
                        </a:rPr>
                        <a:t>When did the rogue WAP appear?</a:t>
                      </a:r>
                    </a:p>
                    <a:p>
                      <a:pPr marL="0" marR="0">
                        <a:lnSpc>
                          <a:spcPct val="107000"/>
                        </a:lnSpc>
                        <a:spcBef>
                          <a:spcPts val="0"/>
                        </a:spcBef>
                        <a:spcAft>
                          <a:spcPts val="0"/>
                        </a:spcAft>
                      </a:pPr>
                      <a:r>
                        <a:rPr lang="en-US" sz="2000" dirty="0">
                          <a:effectLst/>
                          <a:latin typeface="Gabriola" panose="04040605051002020D02" pitchFamily="82" charset="0"/>
                        </a:rPr>
                        <a:t>Who connected to it?</a:t>
                      </a:r>
                    </a:p>
                    <a:p>
                      <a:pPr marL="0" marR="0">
                        <a:lnSpc>
                          <a:spcPct val="107000"/>
                        </a:lnSpc>
                        <a:spcBef>
                          <a:spcPts val="0"/>
                        </a:spcBef>
                        <a:spcAft>
                          <a:spcPts val="0"/>
                        </a:spcAft>
                      </a:pPr>
                      <a:r>
                        <a:rPr lang="en-US" sz="2000" dirty="0">
                          <a:effectLst/>
                          <a:latin typeface="Gabriola" panose="04040605051002020D02" pitchFamily="82" charset="0"/>
                        </a:rPr>
                        <a:t>Who introduced it?</a:t>
                      </a:r>
                    </a:p>
                    <a:p>
                      <a:pPr marL="0" marR="0">
                        <a:lnSpc>
                          <a:spcPct val="107000"/>
                        </a:lnSpc>
                        <a:spcBef>
                          <a:spcPts val="0"/>
                        </a:spcBef>
                        <a:spcAft>
                          <a:spcPts val="0"/>
                        </a:spcAft>
                      </a:pPr>
                      <a:r>
                        <a:rPr lang="en-US" sz="2000" dirty="0">
                          <a:effectLst/>
                          <a:latin typeface="Gabriola" panose="04040605051002020D02" pitchFamily="82" charset="0"/>
                        </a:rPr>
                        <a:t>How do we eliminate it?</a:t>
                      </a:r>
                    </a:p>
                    <a:p>
                      <a:pPr marL="0" marR="0">
                        <a:lnSpc>
                          <a:spcPct val="107000"/>
                        </a:lnSpc>
                        <a:spcBef>
                          <a:spcPts val="0"/>
                        </a:spcBef>
                        <a:spcAft>
                          <a:spcPts val="0"/>
                        </a:spcAft>
                      </a:pPr>
                      <a:r>
                        <a:rPr lang="en-US" sz="2000" dirty="0">
                          <a:effectLst/>
                          <a:latin typeface="Gabriola" panose="04040605051002020D02" pitchFamily="82" charset="0"/>
                        </a:rPr>
                        <a:t>What information passed through the rogue WAP and may have been compromised?</a:t>
                      </a:r>
                    </a:p>
                    <a:p>
                      <a:pPr marL="0" marR="0">
                        <a:lnSpc>
                          <a:spcPct val="107000"/>
                        </a:lnSpc>
                        <a:spcBef>
                          <a:spcPts val="0"/>
                        </a:spcBef>
                        <a:spcAft>
                          <a:spcPts val="0"/>
                        </a:spcAft>
                      </a:pPr>
                      <a:r>
                        <a:rPr lang="en-US" sz="2000" dirty="0">
                          <a:effectLst/>
                          <a:latin typeface="Gabriola" panose="04040605051002020D02" pitchFamily="82" charset="0"/>
                        </a:rPr>
                        <a:t>What else might the owner of the rogue WAP do?</a:t>
                      </a:r>
                      <a:endParaRPr lang="en-US" sz="2000" dirty="0">
                        <a:effectLst/>
                        <a:latin typeface="Gabriola" panose="04040605051002020D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2957975"/>
                  </a:ext>
                </a:extLst>
              </a:tr>
            </a:tbl>
          </a:graphicData>
        </a:graphic>
      </p:graphicFrame>
      <p:sp>
        <p:nvSpPr>
          <p:cNvPr id="3" name="Title 2">
            <a:extLst>
              <a:ext uri="{FF2B5EF4-FFF2-40B4-BE49-F238E27FC236}">
                <a16:creationId xmlns:a16="http://schemas.microsoft.com/office/drawing/2014/main" id="{5CD1032E-733B-973B-EDDF-7576A2FD68C5}"/>
              </a:ext>
            </a:extLst>
          </p:cNvPr>
          <p:cNvSpPr>
            <a:spLocks noGrp="1"/>
          </p:cNvSpPr>
          <p:nvPr>
            <p:ph type="title"/>
          </p:nvPr>
        </p:nvSpPr>
        <p:spPr/>
        <p:txBody>
          <a:bodyPr/>
          <a:lstStyle/>
          <a:p>
            <a:r>
              <a:rPr lang="en-US" dirty="0"/>
              <a:t>Establishing High-level Forensic Questions</a:t>
            </a:r>
          </a:p>
        </p:txBody>
      </p:sp>
    </p:spTree>
    <p:extLst>
      <p:ext uri="{BB962C8B-B14F-4D97-AF65-F5344CB8AC3E}">
        <p14:creationId xmlns:p14="http://schemas.microsoft.com/office/powerpoint/2010/main" val="1617347722"/>
      </p:ext>
    </p:extLst>
  </p:cSld>
  <p:clrMapOvr>
    <a:masterClrMapping/>
  </p:clrMapOvr>
  <p:transition spd="slow"/>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78296C0-0EA0-5A57-ED16-58421C7F3161}"/>
              </a:ext>
            </a:extLst>
          </p:cNvPr>
          <p:cNvSpPr>
            <a:spLocks noGrp="1"/>
          </p:cNvSpPr>
          <p:nvPr>
            <p:ph type="title"/>
          </p:nvPr>
        </p:nvSpPr>
        <p:spPr/>
        <p:txBody>
          <a:bodyPr/>
          <a:lstStyle/>
          <a:p>
            <a:r>
              <a:rPr lang="en-US" dirty="0"/>
              <a:t>Network Forensics: Where to Find Forensic Information</a:t>
            </a:r>
          </a:p>
        </p:txBody>
      </p:sp>
      <p:sp>
        <p:nvSpPr>
          <p:cNvPr id="6" name="Rectangle 4">
            <a:extLst>
              <a:ext uri="{FF2B5EF4-FFF2-40B4-BE49-F238E27FC236}">
                <a16:creationId xmlns:a16="http://schemas.microsoft.com/office/drawing/2014/main" id="{CAC412E8-7563-5E09-54CD-FD6E8F7FD70D}"/>
              </a:ext>
            </a:extLst>
          </p:cNvPr>
          <p:cNvSpPr>
            <a:spLocks noChangeArrowheads="1"/>
          </p:cNvSpPr>
          <p:nvPr/>
        </p:nvSpPr>
        <p:spPr bwMode="auto">
          <a:xfrm>
            <a:off x="838200" y="1676399"/>
            <a:ext cx="1125415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7" name="Object 6">
            <a:extLst>
              <a:ext uri="{FF2B5EF4-FFF2-40B4-BE49-F238E27FC236}">
                <a16:creationId xmlns:a16="http://schemas.microsoft.com/office/drawing/2014/main" id="{169DF54C-0E90-8ADF-28A8-9B5482C1A975}"/>
              </a:ext>
            </a:extLst>
          </p:cNvPr>
          <p:cNvGraphicFramePr>
            <a:graphicFrameLocks noChangeAspect="1"/>
          </p:cNvGraphicFramePr>
          <p:nvPr/>
        </p:nvGraphicFramePr>
        <p:xfrm>
          <a:off x="838200" y="1676400"/>
          <a:ext cx="7315200" cy="4911969"/>
        </p:xfrm>
        <a:graphic>
          <a:graphicData uri="http://schemas.openxmlformats.org/presentationml/2006/ole">
            <mc:AlternateContent xmlns:mc="http://schemas.openxmlformats.org/markup-compatibility/2006">
              <mc:Choice xmlns:v="urn:schemas-microsoft-com:vml" Requires="v">
                <p:oleObj name="Visio" r:id="rId2" imgW="9198281" imgH="6177637" progId="Visio.Drawing.15">
                  <p:embed/>
                </p:oleObj>
              </mc:Choice>
              <mc:Fallback>
                <p:oleObj name="Visio" r:id="rId2" imgW="9198281" imgH="6177637" progId="Visio.Drawing.15">
                  <p:embed/>
                  <p:pic>
                    <p:nvPicPr>
                      <p:cNvPr id="7" name="Object 6">
                        <a:extLst>
                          <a:ext uri="{FF2B5EF4-FFF2-40B4-BE49-F238E27FC236}">
                            <a16:creationId xmlns:a16="http://schemas.microsoft.com/office/drawing/2014/main" id="{169DF54C-0E90-8ADF-28A8-9B5482C1A9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676400"/>
                        <a:ext cx="7315200" cy="4911969"/>
                      </a:xfrm>
                      <a:prstGeom prst="rect">
                        <a:avLst/>
                      </a:prstGeom>
                      <a:noFill/>
                    </p:spPr>
                  </p:pic>
                </p:oleObj>
              </mc:Fallback>
            </mc:AlternateContent>
          </a:graphicData>
        </a:graphic>
      </p:graphicFrame>
    </p:spTree>
    <p:extLst>
      <p:ext uri="{BB962C8B-B14F-4D97-AF65-F5344CB8AC3E}">
        <p14:creationId xmlns:p14="http://schemas.microsoft.com/office/powerpoint/2010/main" val="842788578"/>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3A255372-BC62-74C6-76BE-4AD08CF5C31A}"/>
              </a:ext>
            </a:extLst>
          </p:cNvPr>
          <p:cNvGraphicFramePr>
            <a:graphicFrameLocks noGrp="1"/>
          </p:cNvGraphicFramePr>
          <p:nvPr>
            <p:ph idx="11"/>
            <p:extLst>
              <p:ext uri="{D42A27DB-BD31-4B8C-83A1-F6EECF244321}">
                <p14:modId xmlns:p14="http://schemas.microsoft.com/office/powerpoint/2010/main" val="35245525"/>
              </p:ext>
            </p:extLst>
          </p:nvPr>
        </p:nvGraphicFramePr>
        <p:xfrm>
          <a:off x="516525" y="1254734"/>
          <a:ext cx="8394700" cy="5408107"/>
        </p:xfrm>
        <a:graphic>
          <a:graphicData uri="http://schemas.openxmlformats.org/drawingml/2006/table">
            <a:tbl>
              <a:tblPr firstRow="1" firstCol="1" bandRow="1">
                <a:tableStyleId>{5C22544A-7EE6-4342-B048-85BDC9FD1C3A}</a:tableStyleId>
              </a:tblPr>
              <a:tblGrid>
                <a:gridCol w="1045970">
                  <a:extLst>
                    <a:ext uri="{9D8B030D-6E8A-4147-A177-3AD203B41FA5}">
                      <a16:colId xmlns:a16="http://schemas.microsoft.com/office/drawing/2014/main" val="3290209682"/>
                    </a:ext>
                  </a:extLst>
                </a:gridCol>
                <a:gridCol w="2104698">
                  <a:extLst>
                    <a:ext uri="{9D8B030D-6E8A-4147-A177-3AD203B41FA5}">
                      <a16:colId xmlns:a16="http://schemas.microsoft.com/office/drawing/2014/main" val="3003256938"/>
                    </a:ext>
                  </a:extLst>
                </a:gridCol>
                <a:gridCol w="4205244">
                  <a:extLst>
                    <a:ext uri="{9D8B030D-6E8A-4147-A177-3AD203B41FA5}">
                      <a16:colId xmlns:a16="http://schemas.microsoft.com/office/drawing/2014/main" val="690322918"/>
                    </a:ext>
                  </a:extLst>
                </a:gridCol>
                <a:gridCol w="1038788">
                  <a:extLst>
                    <a:ext uri="{9D8B030D-6E8A-4147-A177-3AD203B41FA5}">
                      <a16:colId xmlns:a16="http://schemas.microsoft.com/office/drawing/2014/main" val="317661631"/>
                    </a:ext>
                  </a:extLst>
                </a:gridCol>
              </a:tblGrid>
              <a:tr h="342595">
                <a:tc>
                  <a:txBody>
                    <a:bodyPr/>
                    <a:lstStyle/>
                    <a:p>
                      <a:pPr marL="0" marR="0" algn="ctr">
                        <a:lnSpc>
                          <a:spcPct val="107000"/>
                        </a:lnSpc>
                        <a:spcBef>
                          <a:spcPts val="0"/>
                        </a:spcBef>
                        <a:spcAft>
                          <a:spcPts val="0"/>
                        </a:spcAft>
                      </a:pPr>
                      <a:r>
                        <a:rPr lang="en-US" sz="1400" dirty="0">
                          <a:effectLst/>
                        </a:rPr>
                        <a:t>Potential Incident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gn="ctr">
                        <a:lnSpc>
                          <a:spcPct val="107000"/>
                        </a:lnSpc>
                        <a:spcBef>
                          <a:spcPts val="0"/>
                        </a:spcBef>
                        <a:spcAft>
                          <a:spcPts val="0"/>
                        </a:spcAft>
                      </a:pPr>
                      <a:r>
                        <a:rPr lang="en-US" sz="1400">
                          <a:effectLst/>
                        </a:rPr>
                        <a:t>Important Information to Obtain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gn="ctr">
                        <a:lnSpc>
                          <a:spcPct val="107000"/>
                        </a:lnSpc>
                        <a:spcBef>
                          <a:spcPts val="0"/>
                        </a:spcBef>
                        <a:spcAft>
                          <a:spcPts val="0"/>
                        </a:spcAft>
                      </a:pPr>
                      <a:r>
                        <a:rPr lang="en-US" sz="1400" dirty="0">
                          <a:effectLst/>
                        </a:rPr>
                        <a:t>Location of Information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gn="ctr">
                        <a:lnSpc>
                          <a:spcPct val="107000"/>
                        </a:lnSpc>
                        <a:spcBef>
                          <a:spcPts val="0"/>
                        </a:spcBef>
                        <a:spcAft>
                          <a:spcPts val="0"/>
                        </a:spcAft>
                      </a:pPr>
                      <a:r>
                        <a:rPr lang="en-US" sz="1600" dirty="0">
                          <a:effectLst/>
                        </a:rPr>
                        <a:t>Accessible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extLst>
                  <a:ext uri="{0D108BD9-81ED-4DB2-BD59-A6C34878D82A}">
                    <a16:rowId xmlns:a16="http://schemas.microsoft.com/office/drawing/2014/main" val="127817751"/>
                  </a:ext>
                </a:extLst>
              </a:tr>
              <a:tr h="1573703">
                <a:tc>
                  <a:txBody>
                    <a:bodyPr/>
                    <a:lstStyle/>
                    <a:p>
                      <a:pPr marL="0" marR="0">
                        <a:lnSpc>
                          <a:spcPct val="107000"/>
                        </a:lnSpc>
                        <a:spcBef>
                          <a:spcPts val="0"/>
                        </a:spcBef>
                        <a:spcAft>
                          <a:spcPts val="0"/>
                        </a:spcAft>
                      </a:pPr>
                      <a:r>
                        <a:rPr lang="en-US" sz="1400">
                          <a:effectLst/>
                        </a:rPr>
                        <a:t>Rogue Wireless Access Point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400">
                          <a:effectLst/>
                        </a:rPr>
                        <a:t>Currently connected terminals (to rogue WAP and true WAP)</a:t>
                      </a:r>
                    </a:p>
                    <a:p>
                      <a:pPr marL="0" marR="0">
                        <a:lnSpc>
                          <a:spcPct val="107000"/>
                        </a:lnSpc>
                        <a:spcBef>
                          <a:spcPts val="0"/>
                        </a:spcBef>
                        <a:spcAft>
                          <a:spcPts val="0"/>
                        </a:spcAft>
                      </a:pPr>
                      <a:r>
                        <a:rPr lang="en-US" sz="1400">
                          <a:effectLst/>
                        </a:rPr>
                        <a:t> </a:t>
                      </a:r>
                    </a:p>
                    <a:p>
                      <a:pPr marL="0" marR="0">
                        <a:lnSpc>
                          <a:spcPct val="107000"/>
                        </a:lnSpc>
                        <a:spcBef>
                          <a:spcPts val="0"/>
                        </a:spcBef>
                        <a:spcAft>
                          <a:spcPts val="0"/>
                        </a:spcAft>
                      </a:pPr>
                      <a:r>
                        <a:rPr lang="en-US" sz="1400">
                          <a:effectLst/>
                        </a:rPr>
                        <a:t> </a:t>
                      </a:r>
                    </a:p>
                    <a:p>
                      <a:pPr marL="0" marR="0">
                        <a:lnSpc>
                          <a:spcPct val="107000"/>
                        </a:lnSpc>
                        <a:spcBef>
                          <a:spcPts val="0"/>
                        </a:spcBef>
                        <a:spcAft>
                          <a:spcPts val="0"/>
                        </a:spcAft>
                      </a:pPr>
                      <a:r>
                        <a:rPr lang="en-US" sz="1400">
                          <a:effectLst/>
                        </a:rPr>
                        <a:t>Characteristics and identity of rogue WAP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400" dirty="0">
                          <a:effectLst/>
                        </a:rPr>
                        <a:t>Wireshark: Connect Wireshark with radio capability and monitor for current transmissions:</a:t>
                      </a:r>
                    </a:p>
                    <a:p>
                      <a:pPr marL="342900" marR="0" lvl="0" indent="-342900">
                        <a:lnSpc>
                          <a:spcPct val="107000"/>
                        </a:lnSpc>
                        <a:spcBef>
                          <a:spcPts val="0"/>
                        </a:spcBef>
                        <a:spcAft>
                          <a:spcPts val="0"/>
                        </a:spcAft>
                        <a:buFont typeface="+mj-lt"/>
                        <a:buAutoNum type="arabicParenR"/>
                      </a:pPr>
                      <a:r>
                        <a:rPr lang="en-US" sz="1400" dirty="0">
                          <a:effectLst/>
                        </a:rPr>
                        <a:t>observe MAC addresses interfacing with rogue and true WAP;</a:t>
                      </a:r>
                    </a:p>
                    <a:p>
                      <a:pPr marL="342900" marR="0" lvl="0" indent="-342900">
                        <a:lnSpc>
                          <a:spcPct val="107000"/>
                        </a:lnSpc>
                        <a:spcBef>
                          <a:spcPts val="0"/>
                        </a:spcBef>
                        <a:spcAft>
                          <a:spcPts val="0"/>
                        </a:spcAft>
                        <a:buFont typeface="+mj-lt"/>
                        <a:buAutoNum type="arabicParenR"/>
                      </a:pPr>
                      <a:r>
                        <a:rPr lang="en-US" sz="1400" dirty="0">
                          <a:effectLst/>
                        </a:rPr>
                        <a:t>observe MAC address of rogue WAP and identify network card type;</a:t>
                      </a:r>
                    </a:p>
                    <a:p>
                      <a:pPr marL="342900" marR="0" lvl="0" indent="-342900">
                        <a:lnSpc>
                          <a:spcPct val="107000"/>
                        </a:lnSpc>
                        <a:spcBef>
                          <a:spcPts val="0"/>
                        </a:spcBef>
                        <a:spcAft>
                          <a:spcPts val="0"/>
                        </a:spcAft>
                        <a:buFont typeface="+mj-lt"/>
                        <a:buAutoNum type="arabicParenR"/>
                      </a:pPr>
                      <a:r>
                        <a:rPr lang="en-US" sz="1400" dirty="0">
                          <a:effectLst/>
                        </a:rPr>
                        <a:t>Follow signal strength to rogue WAP area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extLst>
                  <a:ext uri="{0D108BD9-81ED-4DB2-BD59-A6C34878D82A}">
                    <a16:rowId xmlns:a16="http://schemas.microsoft.com/office/drawing/2014/main" val="1599092065"/>
                  </a:ext>
                </a:extLst>
              </a:tr>
              <a:tr h="873012">
                <a:tc>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400">
                          <a:effectLst/>
                        </a:rPr>
                        <a:t>Connection time of affected terminals and rogue WAP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400" dirty="0">
                          <a:effectLst/>
                        </a:rPr>
                        <a:t>DHCP: Determine which MAC addresses connected at which times, including rogue WAP.  </a:t>
                      </a:r>
                    </a:p>
                    <a:p>
                      <a:pPr marL="0" marR="0">
                        <a:lnSpc>
                          <a:spcPct val="107000"/>
                        </a:lnSpc>
                        <a:spcBef>
                          <a:spcPts val="0"/>
                        </a:spcBef>
                        <a:spcAft>
                          <a:spcPts val="0"/>
                        </a:spcAft>
                      </a:pPr>
                      <a:r>
                        <a:rPr lang="en-US" sz="1400" dirty="0">
                          <a:effectLst/>
                        </a:rPr>
                        <a:t>WAP: Determine when MAC addresses connected and left the true WAP.</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extLst>
                  <a:ext uri="{0D108BD9-81ED-4DB2-BD59-A6C34878D82A}">
                    <a16:rowId xmlns:a16="http://schemas.microsoft.com/office/drawing/2014/main" val="1100183541"/>
                  </a:ext>
                </a:extLst>
              </a:tr>
              <a:tr h="873012">
                <a:tc>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400">
                          <a:effectLst/>
                        </a:rPr>
                        <a:t>Location of rogue WAP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400" dirty="0">
                          <a:effectLst/>
                        </a:rPr>
                        <a:t>Switch: Identify switch physical port and wire from rogue WAP’s MAC address to determine where rogue WAP connects.  </a:t>
                      </a:r>
                    </a:p>
                    <a:p>
                      <a:pPr marL="0" marR="0">
                        <a:lnSpc>
                          <a:spcPct val="107000"/>
                        </a:lnSpc>
                        <a:spcBef>
                          <a:spcPts val="0"/>
                        </a:spcBef>
                        <a:spcAft>
                          <a:spcPts val="0"/>
                        </a:spcAft>
                      </a:pPr>
                      <a:r>
                        <a:rPr lang="en-US" sz="1400" dirty="0">
                          <a:effectLst/>
                        </a:rPr>
                        <a:t>Confirm Ethernet address, network card match</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extLst>
                  <a:ext uri="{0D108BD9-81ED-4DB2-BD59-A6C34878D82A}">
                    <a16:rowId xmlns:a16="http://schemas.microsoft.com/office/drawing/2014/main" val="1837231826"/>
                  </a:ext>
                </a:extLst>
              </a:tr>
              <a:tr h="347493">
                <a:tc>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400" dirty="0">
                          <a:effectLst/>
                        </a:rPr>
                        <a:t>Apps used by persons during this time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400">
                          <a:effectLst/>
                        </a:rPr>
                        <a:t>DNS cache indicates IP addresses recently accessed; People interviews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extLst>
                  <a:ext uri="{0D108BD9-81ED-4DB2-BD59-A6C34878D82A}">
                    <a16:rowId xmlns:a16="http://schemas.microsoft.com/office/drawing/2014/main" val="1615426365"/>
                  </a:ext>
                </a:extLst>
              </a:tr>
              <a:tr h="347493">
                <a:tc>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400">
                          <a:effectLst/>
                        </a:rPr>
                        <a:t>Person who installed rogue WAP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400">
                          <a:effectLst/>
                        </a:rPr>
                        <a:t>Equipment inventory list: assigned person</a:t>
                      </a:r>
                    </a:p>
                    <a:p>
                      <a:pPr marL="0" marR="0">
                        <a:lnSpc>
                          <a:spcPct val="107000"/>
                        </a:lnSpc>
                        <a:spcBef>
                          <a:spcPts val="0"/>
                        </a:spcBef>
                        <a:spcAft>
                          <a:spcPts val="0"/>
                        </a:spcAft>
                      </a:pPr>
                      <a:r>
                        <a:rPr lang="en-US" sz="1400">
                          <a:effectLst/>
                        </a:rPr>
                        <a:t>Camera (if available nearby)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extLst>
                  <a:ext uri="{0D108BD9-81ED-4DB2-BD59-A6C34878D82A}">
                    <a16:rowId xmlns:a16="http://schemas.microsoft.com/office/drawing/2014/main" val="1847856845"/>
                  </a:ext>
                </a:extLst>
              </a:tr>
              <a:tr h="522666">
                <a:tc>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400">
                          <a:effectLst/>
                        </a:rPr>
                        <a:t>Determine what rogue WAP accessed</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400" dirty="0">
                          <a:effectLst/>
                        </a:rPr>
                        <a:t>Forensic analysis on machine running rogue WAP, to investigate or confirm what happened during timeframe in question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tc>
                  <a:txBody>
                    <a:bodyPr/>
                    <a:lstStyle/>
                    <a:p>
                      <a:pPr marL="0" marR="0">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969" marR="66969" marT="0" marB="0"/>
                </a:tc>
                <a:extLst>
                  <a:ext uri="{0D108BD9-81ED-4DB2-BD59-A6C34878D82A}">
                    <a16:rowId xmlns:a16="http://schemas.microsoft.com/office/drawing/2014/main" val="896302588"/>
                  </a:ext>
                </a:extLst>
              </a:tr>
            </a:tbl>
          </a:graphicData>
        </a:graphic>
      </p:graphicFrame>
      <p:sp>
        <p:nvSpPr>
          <p:cNvPr id="3" name="Title 2">
            <a:extLst>
              <a:ext uri="{FF2B5EF4-FFF2-40B4-BE49-F238E27FC236}">
                <a16:creationId xmlns:a16="http://schemas.microsoft.com/office/drawing/2014/main" id="{61AED7CF-A868-A7CB-FD05-8769AAC160AC}"/>
              </a:ext>
            </a:extLst>
          </p:cNvPr>
          <p:cNvSpPr>
            <a:spLocks noGrp="1"/>
          </p:cNvSpPr>
          <p:nvPr>
            <p:ph type="title"/>
          </p:nvPr>
        </p:nvSpPr>
        <p:spPr/>
        <p:txBody>
          <a:bodyPr/>
          <a:lstStyle/>
          <a:p>
            <a:r>
              <a:rPr lang="en-US" dirty="0"/>
              <a:t>Determining Where to Find Information: Rogue Wireless Access Point</a:t>
            </a:r>
          </a:p>
        </p:txBody>
      </p:sp>
    </p:spTree>
    <p:extLst>
      <p:ext uri="{BB962C8B-B14F-4D97-AF65-F5344CB8AC3E}">
        <p14:creationId xmlns:p14="http://schemas.microsoft.com/office/powerpoint/2010/main" val="966191904"/>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9995190-0247-C469-026B-C923C5C47FA6}"/>
              </a:ext>
            </a:extLst>
          </p:cNvPr>
          <p:cNvSpPr>
            <a:spLocks noGrp="1"/>
          </p:cNvSpPr>
          <p:nvPr>
            <p:ph type="title"/>
          </p:nvPr>
        </p:nvSpPr>
        <p:spPr/>
        <p:txBody>
          <a:bodyPr/>
          <a:lstStyle/>
          <a:p>
            <a:r>
              <a:rPr lang="en-US" dirty="0"/>
              <a:t>Balancing Priorities</a:t>
            </a:r>
          </a:p>
        </p:txBody>
      </p:sp>
      <p:sp>
        <p:nvSpPr>
          <p:cNvPr id="2" name="Content Placeholder 1">
            <a:extLst>
              <a:ext uri="{FF2B5EF4-FFF2-40B4-BE49-F238E27FC236}">
                <a16:creationId xmlns:a16="http://schemas.microsoft.com/office/drawing/2014/main" id="{AAA662F4-65EF-944F-A066-1F68F03A8F69}"/>
              </a:ext>
            </a:extLst>
          </p:cNvPr>
          <p:cNvSpPr>
            <a:spLocks noGrp="1"/>
          </p:cNvSpPr>
          <p:nvPr>
            <p:ph idx="11"/>
          </p:nvPr>
        </p:nvSpPr>
        <p:spPr>
          <a:xfrm>
            <a:off x="522000" y="1511999"/>
            <a:ext cx="3960000" cy="4428425"/>
          </a:xfrm>
        </p:spPr>
        <p:txBody>
          <a:bodyPr/>
          <a:lstStyle/>
          <a:p>
            <a:r>
              <a:rPr lang="en-US" dirty="0"/>
              <a:t>Consider the following priorities in advance of an event:</a:t>
            </a:r>
          </a:p>
          <a:p>
            <a:pPr marL="285750" indent="-285750">
              <a:buFont typeface="Arial" panose="020B0604020202020204" pitchFamily="34" charset="0"/>
              <a:buChar char="•"/>
            </a:pPr>
            <a:r>
              <a:rPr lang="en-US" b="1" dirty="0"/>
              <a:t>Value</a:t>
            </a:r>
            <a:r>
              <a:rPr lang="en-US" dirty="0"/>
              <a:t>: What information is most important?</a:t>
            </a:r>
          </a:p>
          <a:p>
            <a:pPr marL="285750" indent="-285750">
              <a:buFont typeface="Arial" panose="020B0604020202020204" pitchFamily="34" charset="0"/>
              <a:buChar char="•"/>
            </a:pPr>
            <a:r>
              <a:rPr lang="en-US" b="1" dirty="0"/>
              <a:t>Effort</a:t>
            </a:r>
            <a:r>
              <a:rPr lang="en-US" dirty="0"/>
              <a:t>: What information is easily accessible?</a:t>
            </a:r>
          </a:p>
          <a:p>
            <a:pPr marL="285750" indent="-285750">
              <a:buFont typeface="Arial" panose="020B0604020202020204" pitchFamily="34" charset="0"/>
              <a:buChar char="•"/>
            </a:pPr>
            <a:r>
              <a:rPr lang="en-US" b="1" dirty="0"/>
              <a:t>Volatility</a:t>
            </a:r>
            <a:r>
              <a:rPr lang="en-US" dirty="0"/>
              <a:t>: What information will disappear (e.g., in memory)?</a:t>
            </a:r>
          </a:p>
          <a:p>
            <a:endParaRPr lang="en-US" dirty="0"/>
          </a:p>
        </p:txBody>
      </p:sp>
      <p:graphicFrame>
        <p:nvGraphicFramePr>
          <p:cNvPr id="6" name="Content Placeholder 5">
            <a:extLst>
              <a:ext uri="{FF2B5EF4-FFF2-40B4-BE49-F238E27FC236}">
                <a16:creationId xmlns:a16="http://schemas.microsoft.com/office/drawing/2014/main" id="{513F7B6E-75AA-FCFC-6DC9-676EB50C0CD2}"/>
              </a:ext>
            </a:extLst>
          </p:cNvPr>
          <p:cNvGraphicFramePr>
            <a:graphicFrameLocks noGrp="1"/>
          </p:cNvGraphicFramePr>
          <p:nvPr>
            <p:ph idx="12"/>
            <p:extLst>
              <p:ext uri="{D42A27DB-BD31-4B8C-83A1-F6EECF244321}">
                <p14:modId xmlns:p14="http://schemas.microsoft.com/office/powerpoint/2010/main" val="2156942463"/>
              </p:ext>
            </p:extLst>
          </p:nvPr>
        </p:nvGraphicFramePr>
        <p:xfrm>
          <a:off x="4679950" y="1511300"/>
          <a:ext cx="3960813" cy="3670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9450197"/>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9995190-0247-C469-026B-C923C5C47FA6}"/>
              </a:ext>
            </a:extLst>
          </p:cNvPr>
          <p:cNvSpPr>
            <a:spLocks noGrp="1"/>
          </p:cNvSpPr>
          <p:nvPr>
            <p:ph type="title"/>
          </p:nvPr>
        </p:nvSpPr>
        <p:spPr/>
        <p:txBody>
          <a:bodyPr/>
          <a:lstStyle/>
          <a:p>
            <a:r>
              <a:rPr lang="en-US" dirty="0"/>
              <a:t>Technical Perspective: Methods to Collect Evidence</a:t>
            </a:r>
          </a:p>
        </p:txBody>
      </p:sp>
      <p:sp>
        <p:nvSpPr>
          <p:cNvPr id="2" name="Content Placeholder 1">
            <a:extLst>
              <a:ext uri="{FF2B5EF4-FFF2-40B4-BE49-F238E27FC236}">
                <a16:creationId xmlns:a16="http://schemas.microsoft.com/office/drawing/2014/main" id="{AAA662F4-65EF-944F-A066-1F68F03A8F69}"/>
              </a:ext>
            </a:extLst>
          </p:cNvPr>
          <p:cNvSpPr>
            <a:spLocks noGrp="1"/>
          </p:cNvSpPr>
          <p:nvPr>
            <p:ph idx="11"/>
          </p:nvPr>
        </p:nvSpPr>
        <p:spPr>
          <a:xfrm>
            <a:off x="522000" y="1511999"/>
            <a:ext cx="3960000" cy="4428425"/>
          </a:xfrm>
        </p:spPr>
        <p:txBody>
          <a:bodyPr/>
          <a:lstStyle/>
          <a:p>
            <a:r>
              <a:rPr lang="en-US" dirty="0"/>
              <a:t>Three important methods to collect artifacts, include:</a:t>
            </a:r>
          </a:p>
          <a:p>
            <a:pPr marL="285750" indent="-285750">
              <a:buFont typeface="Arial" panose="020B0604020202020204" pitchFamily="34" charset="0"/>
              <a:buChar char="•"/>
            </a:pPr>
            <a:r>
              <a:rPr lang="en-US" dirty="0"/>
              <a:t>Collecting volatile information: the current picture of what is happening;</a:t>
            </a:r>
          </a:p>
          <a:p>
            <a:pPr marL="285750" indent="-285750">
              <a:buFont typeface="Arial" panose="020B0604020202020204" pitchFamily="34" charset="0"/>
              <a:buChar char="•"/>
            </a:pPr>
            <a:r>
              <a:rPr lang="en-US" dirty="0"/>
              <a:t>Collecting and analyzing logs</a:t>
            </a:r>
          </a:p>
          <a:p>
            <a:pPr marL="285750" indent="-285750">
              <a:buFont typeface="Arial" panose="020B0604020202020204" pitchFamily="34" charset="0"/>
              <a:buChar char="•"/>
            </a:pPr>
            <a:r>
              <a:rPr lang="en-US" dirty="0"/>
              <a:t>Copying and analyzing disk images</a:t>
            </a:r>
          </a:p>
          <a:p>
            <a:endParaRPr lang="en-US" dirty="0"/>
          </a:p>
        </p:txBody>
      </p:sp>
      <p:graphicFrame>
        <p:nvGraphicFramePr>
          <p:cNvPr id="6" name="Content Placeholder 5">
            <a:extLst>
              <a:ext uri="{FF2B5EF4-FFF2-40B4-BE49-F238E27FC236}">
                <a16:creationId xmlns:a16="http://schemas.microsoft.com/office/drawing/2014/main" id="{513F7B6E-75AA-FCFC-6DC9-676EB50C0CD2}"/>
              </a:ext>
            </a:extLst>
          </p:cNvPr>
          <p:cNvGraphicFramePr>
            <a:graphicFrameLocks noGrp="1"/>
          </p:cNvGraphicFramePr>
          <p:nvPr>
            <p:ph idx="12"/>
          </p:nvPr>
        </p:nvGraphicFramePr>
        <p:xfrm>
          <a:off x="4679950" y="1511300"/>
          <a:ext cx="3960813" cy="3670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6842146"/>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4">
            <a:extLst>
              <a:ext uri="{FF2B5EF4-FFF2-40B4-BE49-F238E27FC236}">
                <a16:creationId xmlns:a16="http://schemas.microsoft.com/office/drawing/2014/main" id="{D8327DAD-CBB7-4341-8EE7-036EA3F630E8}"/>
              </a:ext>
            </a:extLst>
          </p:cNvPr>
          <p:cNvSpPr>
            <a:spLocks noGrp="1" noChangeArrowheads="1"/>
          </p:cNvSpPr>
          <p:nvPr>
            <p:ph type="title"/>
          </p:nvPr>
        </p:nvSpPr>
        <p:spPr>
          <a:xfrm>
            <a:off x="381000" y="609600"/>
            <a:ext cx="8229600" cy="498475"/>
          </a:xfrm>
        </p:spPr>
        <p:txBody>
          <a:bodyPr/>
          <a:lstStyle/>
          <a:p>
            <a:pPr algn="ctr" eaLnBrk="1" hangingPunct="1"/>
            <a:r>
              <a:rPr lang="en-US" altLang="en-US" sz="3600">
                <a:ea typeface="Calibri" panose="020F0502020204030204" pitchFamily="34" charset="0"/>
                <a:cs typeface="Lucida Sans" panose="020B0602030504020204" pitchFamily="34" charset="0"/>
              </a:rPr>
              <a:t>Computer Crime Investigation</a:t>
            </a:r>
          </a:p>
        </p:txBody>
      </p:sp>
      <p:sp>
        <p:nvSpPr>
          <p:cNvPr id="88067" name="Footer Placeholder 2">
            <a:extLst>
              <a:ext uri="{FF2B5EF4-FFF2-40B4-BE49-F238E27FC236}">
                <a16:creationId xmlns:a16="http://schemas.microsoft.com/office/drawing/2014/main" id="{100855A6-BAC4-49C1-884E-E76D1868DF15}"/>
              </a:ext>
            </a:extLst>
          </p:cNvPr>
          <p:cNvSpPr>
            <a:spLocks noGrp="1"/>
          </p:cNvSpPr>
          <p:nvPr>
            <p:ph type="ftr" sz="quarter" idx="10"/>
          </p:nvPr>
        </p:nvSpPr>
        <p:spPr bwMode="auto">
          <a:xfrm>
            <a:off x="3886200" y="64928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1200">
                <a:latin typeface="Arial Black" panose="020B0A04020102020204" pitchFamily="34" charset="0"/>
              </a:rPr>
              <a:t> </a:t>
            </a:r>
          </a:p>
        </p:txBody>
      </p:sp>
      <p:sp>
        <p:nvSpPr>
          <p:cNvPr id="43012" name="AutoShape 5">
            <a:extLst>
              <a:ext uri="{FF2B5EF4-FFF2-40B4-BE49-F238E27FC236}">
                <a16:creationId xmlns:a16="http://schemas.microsoft.com/office/drawing/2014/main" id="{BAA5C296-19FC-483F-8BCD-5FEA6D4D597D}"/>
              </a:ext>
            </a:extLst>
          </p:cNvPr>
          <p:cNvSpPr>
            <a:spLocks noChangeArrowheads="1"/>
          </p:cNvSpPr>
          <p:nvPr/>
        </p:nvSpPr>
        <p:spPr bwMode="auto">
          <a:xfrm>
            <a:off x="838200" y="1828800"/>
            <a:ext cx="1295400" cy="838200"/>
          </a:xfrm>
          <a:prstGeom prst="roundRect">
            <a:avLst>
              <a:gd name="adj" fmla="val 16667"/>
            </a:avLst>
          </a:prstGeom>
          <a:solidFill>
            <a:schemeClr val="accent1"/>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itchFamily="34" charset="0"/>
              </a:defRPr>
            </a:lvl4pPr>
            <a:lvl5pPr marL="2057400" indent="-228600">
              <a:spcBef>
                <a:spcPct val="20000"/>
              </a:spcBef>
              <a:buClr>
                <a:schemeClr val="bg2"/>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9pPr>
          </a:lstStyle>
          <a:p>
            <a:pPr algn="ctr">
              <a:spcBef>
                <a:spcPct val="0"/>
              </a:spcBef>
              <a:buClrTx/>
              <a:buSzTx/>
              <a:buFontTx/>
              <a:buNone/>
              <a:defRPr/>
            </a:pPr>
            <a:r>
              <a:rPr lang="en-US" altLang="en-US" sz="1800" dirty="0">
                <a:solidFill>
                  <a:schemeClr val="tx1">
                    <a:lumMod val="10000"/>
                    <a:lumOff val="90000"/>
                  </a:schemeClr>
                </a:solidFill>
                <a:latin typeface="Calibri" pitchFamily="34" charset="0"/>
              </a:rPr>
              <a:t>Call Incident</a:t>
            </a:r>
          </a:p>
          <a:p>
            <a:pPr algn="ctr">
              <a:spcBef>
                <a:spcPct val="0"/>
              </a:spcBef>
              <a:buClrTx/>
              <a:buSzTx/>
              <a:buFontTx/>
              <a:buNone/>
              <a:defRPr/>
            </a:pPr>
            <a:r>
              <a:rPr lang="en-US" altLang="en-US" sz="1800" dirty="0">
                <a:solidFill>
                  <a:schemeClr val="tx1">
                    <a:lumMod val="10000"/>
                    <a:lumOff val="90000"/>
                  </a:schemeClr>
                </a:solidFill>
                <a:latin typeface="Calibri" pitchFamily="34" charset="0"/>
              </a:rPr>
              <a:t>Response</a:t>
            </a:r>
          </a:p>
        </p:txBody>
      </p:sp>
      <p:sp>
        <p:nvSpPr>
          <p:cNvPr id="43013" name="AutoShape 6">
            <a:extLst>
              <a:ext uri="{FF2B5EF4-FFF2-40B4-BE49-F238E27FC236}">
                <a16:creationId xmlns:a16="http://schemas.microsoft.com/office/drawing/2014/main" id="{A27DC275-6E3C-40E9-8E92-4B2595F3688E}"/>
              </a:ext>
            </a:extLst>
          </p:cNvPr>
          <p:cNvSpPr>
            <a:spLocks noChangeArrowheads="1"/>
          </p:cNvSpPr>
          <p:nvPr/>
        </p:nvSpPr>
        <p:spPr bwMode="auto">
          <a:xfrm>
            <a:off x="533400" y="3048000"/>
            <a:ext cx="1905000" cy="1066800"/>
          </a:xfrm>
          <a:prstGeom prst="roundRect">
            <a:avLst>
              <a:gd name="adj" fmla="val 16667"/>
            </a:avLst>
          </a:prstGeom>
          <a:solidFill>
            <a:schemeClr val="accent1"/>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itchFamily="34" charset="0"/>
              </a:defRPr>
            </a:lvl4pPr>
            <a:lvl5pPr marL="2057400" indent="-228600">
              <a:spcBef>
                <a:spcPct val="20000"/>
              </a:spcBef>
              <a:buClr>
                <a:schemeClr val="bg2"/>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9pPr>
          </a:lstStyle>
          <a:p>
            <a:pPr algn="ctr">
              <a:spcBef>
                <a:spcPct val="0"/>
              </a:spcBef>
              <a:buClrTx/>
              <a:buSzTx/>
              <a:buFontTx/>
              <a:buNone/>
              <a:defRPr/>
            </a:pPr>
            <a:r>
              <a:rPr lang="en-US" altLang="en-US" sz="1800" dirty="0">
                <a:solidFill>
                  <a:schemeClr val="tx1">
                    <a:lumMod val="10000"/>
                    <a:lumOff val="90000"/>
                  </a:schemeClr>
                </a:solidFill>
                <a:latin typeface="Calibri" pitchFamily="34" charset="0"/>
              </a:rPr>
              <a:t>Copy memory,</a:t>
            </a:r>
          </a:p>
          <a:p>
            <a:pPr algn="ctr">
              <a:spcBef>
                <a:spcPct val="0"/>
              </a:spcBef>
              <a:buClrTx/>
              <a:buSzTx/>
              <a:buFontTx/>
              <a:buNone/>
              <a:defRPr/>
            </a:pPr>
            <a:r>
              <a:rPr lang="en-US" altLang="en-US" sz="1800" dirty="0">
                <a:solidFill>
                  <a:schemeClr val="tx1">
                    <a:lumMod val="10000"/>
                    <a:lumOff val="90000"/>
                  </a:schemeClr>
                </a:solidFill>
                <a:latin typeface="Calibri" pitchFamily="34" charset="0"/>
              </a:rPr>
              <a:t>processes</a:t>
            </a:r>
          </a:p>
          <a:p>
            <a:pPr algn="ctr">
              <a:spcBef>
                <a:spcPct val="0"/>
              </a:spcBef>
              <a:buClrTx/>
              <a:buSzTx/>
              <a:buFontTx/>
              <a:buNone/>
              <a:defRPr/>
            </a:pPr>
            <a:r>
              <a:rPr lang="en-US" altLang="en-US" sz="1800" dirty="0">
                <a:solidFill>
                  <a:schemeClr val="tx1">
                    <a:lumMod val="10000"/>
                    <a:lumOff val="90000"/>
                  </a:schemeClr>
                </a:solidFill>
                <a:latin typeface="Calibri" pitchFamily="34" charset="0"/>
              </a:rPr>
              <a:t>files, connections</a:t>
            </a:r>
          </a:p>
          <a:p>
            <a:pPr algn="ctr">
              <a:spcBef>
                <a:spcPct val="0"/>
              </a:spcBef>
              <a:buClrTx/>
              <a:buSzTx/>
              <a:buFontTx/>
              <a:buNone/>
              <a:defRPr/>
            </a:pPr>
            <a:r>
              <a:rPr lang="en-US" altLang="en-US" sz="1800" dirty="0">
                <a:solidFill>
                  <a:schemeClr val="tx1">
                    <a:lumMod val="10000"/>
                    <a:lumOff val="90000"/>
                  </a:schemeClr>
                </a:solidFill>
                <a:latin typeface="Calibri" pitchFamily="34" charset="0"/>
              </a:rPr>
              <a:t>In progress</a:t>
            </a:r>
          </a:p>
        </p:txBody>
      </p:sp>
      <p:sp>
        <p:nvSpPr>
          <p:cNvPr id="43014" name="AutoShape 7">
            <a:extLst>
              <a:ext uri="{FF2B5EF4-FFF2-40B4-BE49-F238E27FC236}">
                <a16:creationId xmlns:a16="http://schemas.microsoft.com/office/drawing/2014/main" id="{49CE7314-145B-4B0F-BAB5-DBC73DF751B5}"/>
              </a:ext>
            </a:extLst>
          </p:cNvPr>
          <p:cNvSpPr>
            <a:spLocks noChangeArrowheads="1"/>
          </p:cNvSpPr>
          <p:nvPr/>
        </p:nvSpPr>
        <p:spPr bwMode="auto">
          <a:xfrm>
            <a:off x="609600" y="4419600"/>
            <a:ext cx="1752600" cy="914400"/>
          </a:xfrm>
          <a:prstGeom prst="roundRect">
            <a:avLst>
              <a:gd name="adj" fmla="val 16667"/>
            </a:avLst>
          </a:prstGeom>
          <a:solidFill>
            <a:schemeClr val="accent1"/>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itchFamily="34" charset="0"/>
              </a:defRPr>
            </a:lvl4pPr>
            <a:lvl5pPr marL="2057400" indent="-228600">
              <a:spcBef>
                <a:spcPct val="20000"/>
              </a:spcBef>
              <a:buClr>
                <a:schemeClr val="bg2"/>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9pPr>
          </a:lstStyle>
          <a:p>
            <a:pPr algn="ctr">
              <a:spcBef>
                <a:spcPct val="0"/>
              </a:spcBef>
              <a:buClrTx/>
              <a:buSzTx/>
              <a:buFontTx/>
              <a:buNone/>
              <a:defRPr/>
            </a:pPr>
            <a:r>
              <a:rPr lang="en-US" altLang="en-US" sz="1800" dirty="0">
                <a:solidFill>
                  <a:schemeClr val="tx1">
                    <a:lumMod val="10000"/>
                    <a:lumOff val="90000"/>
                  </a:schemeClr>
                </a:solidFill>
                <a:latin typeface="Calibri" pitchFamily="34" charset="0"/>
              </a:rPr>
              <a:t>Power</a:t>
            </a:r>
          </a:p>
          <a:p>
            <a:pPr algn="ctr">
              <a:spcBef>
                <a:spcPct val="0"/>
              </a:spcBef>
              <a:buClrTx/>
              <a:buSzTx/>
              <a:buFontTx/>
              <a:buNone/>
              <a:defRPr/>
            </a:pPr>
            <a:r>
              <a:rPr lang="en-US" altLang="en-US" sz="1800" dirty="0">
                <a:solidFill>
                  <a:schemeClr val="tx1">
                    <a:lumMod val="10000"/>
                    <a:lumOff val="90000"/>
                  </a:schemeClr>
                </a:solidFill>
                <a:latin typeface="Calibri" pitchFamily="34" charset="0"/>
              </a:rPr>
              <a:t>down</a:t>
            </a:r>
          </a:p>
        </p:txBody>
      </p:sp>
      <p:sp>
        <p:nvSpPr>
          <p:cNvPr id="43015" name="AutoShape 8">
            <a:extLst>
              <a:ext uri="{FF2B5EF4-FFF2-40B4-BE49-F238E27FC236}">
                <a16:creationId xmlns:a16="http://schemas.microsoft.com/office/drawing/2014/main" id="{7EC8720C-D071-408C-B278-3AB4591CD6E7}"/>
              </a:ext>
            </a:extLst>
          </p:cNvPr>
          <p:cNvSpPr>
            <a:spLocks noChangeArrowheads="1"/>
          </p:cNvSpPr>
          <p:nvPr/>
        </p:nvSpPr>
        <p:spPr bwMode="auto">
          <a:xfrm>
            <a:off x="3429000" y="1752600"/>
            <a:ext cx="1447800" cy="838200"/>
          </a:xfrm>
          <a:prstGeom prst="roundRect">
            <a:avLst>
              <a:gd name="adj" fmla="val 16667"/>
            </a:avLst>
          </a:prstGeom>
          <a:solidFill>
            <a:schemeClr val="accent1"/>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itchFamily="34" charset="0"/>
              </a:defRPr>
            </a:lvl4pPr>
            <a:lvl5pPr marL="2057400" indent="-228600">
              <a:spcBef>
                <a:spcPct val="20000"/>
              </a:spcBef>
              <a:buClr>
                <a:schemeClr val="bg2"/>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9pPr>
          </a:lstStyle>
          <a:p>
            <a:pPr algn="ctr">
              <a:spcBef>
                <a:spcPct val="0"/>
              </a:spcBef>
              <a:buClrTx/>
              <a:buSzTx/>
              <a:buFontTx/>
              <a:buNone/>
              <a:defRPr/>
            </a:pPr>
            <a:r>
              <a:rPr lang="en-US" altLang="en-US" sz="1800" dirty="0">
                <a:solidFill>
                  <a:schemeClr val="tx1">
                    <a:lumMod val="10000"/>
                    <a:lumOff val="90000"/>
                  </a:schemeClr>
                </a:solidFill>
                <a:latin typeface="Calibri" pitchFamily="34" charset="0"/>
              </a:rPr>
              <a:t>Analyze </a:t>
            </a:r>
          </a:p>
          <a:p>
            <a:pPr algn="ctr">
              <a:spcBef>
                <a:spcPct val="0"/>
              </a:spcBef>
              <a:buClrTx/>
              <a:buSzTx/>
              <a:buFontTx/>
              <a:buNone/>
              <a:defRPr/>
            </a:pPr>
            <a:r>
              <a:rPr lang="en-US" altLang="en-US" sz="1800" b="1" dirty="0">
                <a:solidFill>
                  <a:schemeClr val="tx1">
                    <a:lumMod val="10000"/>
                    <a:lumOff val="90000"/>
                  </a:schemeClr>
                </a:solidFill>
                <a:latin typeface="Calibri" pitchFamily="34" charset="0"/>
              </a:rPr>
              <a:t>copied</a:t>
            </a:r>
          </a:p>
          <a:p>
            <a:pPr algn="ctr">
              <a:spcBef>
                <a:spcPct val="0"/>
              </a:spcBef>
              <a:buClrTx/>
              <a:buSzTx/>
              <a:buFontTx/>
              <a:buNone/>
              <a:defRPr/>
            </a:pPr>
            <a:r>
              <a:rPr lang="en-US" altLang="en-US" sz="1800" dirty="0">
                <a:solidFill>
                  <a:schemeClr val="tx1">
                    <a:lumMod val="10000"/>
                    <a:lumOff val="90000"/>
                  </a:schemeClr>
                </a:solidFill>
                <a:latin typeface="Calibri" pitchFamily="34" charset="0"/>
              </a:rPr>
              <a:t>images</a:t>
            </a:r>
          </a:p>
        </p:txBody>
      </p:sp>
      <p:sp>
        <p:nvSpPr>
          <p:cNvPr id="43016" name="AutoShape 9">
            <a:extLst>
              <a:ext uri="{FF2B5EF4-FFF2-40B4-BE49-F238E27FC236}">
                <a16:creationId xmlns:a16="http://schemas.microsoft.com/office/drawing/2014/main" id="{FCD7D14E-4609-4586-BF30-B7011DAC1E42}"/>
              </a:ext>
            </a:extLst>
          </p:cNvPr>
          <p:cNvSpPr>
            <a:spLocks noChangeArrowheads="1"/>
          </p:cNvSpPr>
          <p:nvPr/>
        </p:nvSpPr>
        <p:spPr bwMode="auto">
          <a:xfrm>
            <a:off x="3352800" y="4114800"/>
            <a:ext cx="1752600" cy="1219200"/>
          </a:xfrm>
          <a:prstGeom prst="roundRect">
            <a:avLst>
              <a:gd name="adj" fmla="val 16667"/>
            </a:avLst>
          </a:prstGeom>
          <a:solidFill>
            <a:schemeClr val="accent1"/>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itchFamily="34" charset="0"/>
              </a:defRPr>
            </a:lvl4pPr>
            <a:lvl5pPr marL="2057400" indent="-228600">
              <a:spcBef>
                <a:spcPct val="20000"/>
              </a:spcBef>
              <a:buClr>
                <a:schemeClr val="bg2"/>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9pPr>
          </a:lstStyle>
          <a:p>
            <a:pPr algn="ctr">
              <a:spcBef>
                <a:spcPct val="0"/>
              </a:spcBef>
              <a:buClrTx/>
              <a:buSzTx/>
              <a:buFontTx/>
              <a:buNone/>
              <a:defRPr/>
            </a:pPr>
            <a:r>
              <a:rPr lang="en-US" altLang="en-US" sz="1800" dirty="0">
                <a:solidFill>
                  <a:schemeClr val="tx1">
                    <a:lumMod val="10000"/>
                    <a:lumOff val="90000"/>
                  </a:schemeClr>
                </a:solidFill>
                <a:latin typeface="Calibri" pitchFamily="34" charset="0"/>
              </a:rPr>
              <a:t>Preserve</a:t>
            </a:r>
          </a:p>
          <a:p>
            <a:pPr algn="ctr">
              <a:spcBef>
                <a:spcPct val="0"/>
              </a:spcBef>
              <a:buClrTx/>
              <a:buSzTx/>
              <a:buFontTx/>
              <a:buNone/>
              <a:defRPr/>
            </a:pPr>
            <a:r>
              <a:rPr lang="en-US" altLang="en-US" sz="1800" dirty="0">
                <a:solidFill>
                  <a:schemeClr val="tx1">
                    <a:lumMod val="10000"/>
                    <a:lumOff val="90000"/>
                  </a:schemeClr>
                </a:solidFill>
                <a:latin typeface="Calibri" pitchFamily="34" charset="0"/>
              </a:rPr>
              <a:t>original system</a:t>
            </a:r>
          </a:p>
          <a:p>
            <a:pPr algn="ctr">
              <a:spcBef>
                <a:spcPct val="0"/>
              </a:spcBef>
              <a:buClrTx/>
              <a:buSzTx/>
              <a:buFontTx/>
              <a:buNone/>
              <a:defRPr/>
            </a:pPr>
            <a:r>
              <a:rPr lang="en-US" altLang="en-US" sz="1800" dirty="0">
                <a:solidFill>
                  <a:schemeClr val="tx1">
                    <a:lumMod val="10000"/>
                    <a:lumOff val="90000"/>
                  </a:schemeClr>
                </a:solidFill>
                <a:latin typeface="Calibri" pitchFamily="34" charset="0"/>
              </a:rPr>
              <a:t>In locked storage</a:t>
            </a:r>
          </a:p>
          <a:p>
            <a:pPr algn="ctr">
              <a:spcBef>
                <a:spcPct val="0"/>
              </a:spcBef>
              <a:buClrTx/>
              <a:buSzTx/>
              <a:buFontTx/>
              <a:buNone/>
              <a:defRPr/>
            </a:pPr>
            <a:r>
              <a:rPr lang="en-US" altLang="en-US" sz="1800" dirty="0">
                <a:solidFill>
                  <a:schemeClr val="tx1">
                    <a:lumMod val="10000"/>
                    <a:lumOff val="90000"/>
                  </a:schemeClr>
                </a:solidFill>
                <a:latin typeface="Calibri" pitchFamily="34" charset="0"/>
              </a:rPr>
              <a:t>w. min. access</a:t>
            </a:r>
          </a:p>
        </p:txBody>
      </p:sp>
      <p:sp>
        <p:nvSpPr>
          <p:cNvPr id="43017" name="AutoShape 10">
            <a:extLst>
              <a:ext uri="{FF2B5EF4-FFF2-40B4-BE49-F238E27FC236}">
                <a16:creationId xmlns:a16="http://schemas.microsoft.com/office/drawing/2014/main" id="{F5C859E6-0045-4EA0-9F86-28807AF01F5C}"/>
              </a:ext>
            </a:extLst>
          </p:cNvPr>
          <p:cNvSpPr>
            <a:spLocks noChangeArrowheads="1"/>
          </p:cNvSpPr>
          <p:nvPr/>
        </p:nvSpPr>
        <p:spPr bwMode="auto">
          <a:xfrm>
            <a:off x="3352800" y="2971800"/>
            <a:ext cx="1981200" cy="914400"/>
          </a:xfrm>
          <a:prstGeom prst="roundRect">
            <a:avLst>
              <a:gd name="adj" fmla="val 16667"/>
            </a:avLst>
          </a:prstGeom>
          <a:solidFill>
            <a:schemeClr val="accent1"/>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itchFamily="34" charset="0"/>
              </a:defRPr>
            </a:lvl4pPr>
            <a:lvl5pPr marL="2057400" indent="-228600">
              <a:spcBef>
                <a:spcPct val="20000"/>
              </a:spcBef>
              <a:buClr>
                <a:schemeClr val="bg2"/>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9pPr>
          </a:lstStyle>
          <a:p>
            <a:pPr algn="ctr">
              <a:spcBef>
                <a:spcPct val="0"/>
              </a:spcBef>
              <a:buClrTx/>
              <a:buSzTx/>
              <a:buFontTx/>
              <a:buNone/>
              <a:defRPr/>
            </a:pPr>
            <a:r>
              <a:rPr lang="en-US" altLang="en-US" sz="1800" dirty="0">
                <a:solidFill>
                  <a:schemeClr val="tx1">
                    <a:lumMod val="10000"/>
                    <a:lumOff val="90000"/>
                  </a:schemeClr>
                </a:solidFill>
                <a:latin typeface="Calibri" pitchFamily="34" charset="0"/>
              </a:rPr>
              <a:t>Take photos of</a:t>
            </a:r>
          </a:p>
          <a:p>
            <a:pPr algn="ctr">
              <a:spcBef>
                <a:spcPct val="0"/>
              </a:spcBef>
              <a:buClrTx/>
              <a:buSzTx/>
              <a:buFontTx/>
              <a:buNone/>
              <a:defRPr/>
            </a:pPr>
            <a:r>
              <a:rPr lang="en-US" altLang="en-US" sz="1800" dirty="0">
                <a:solidFill>
                  <a:schemeClr val="tx1">
                    <a:lumMod val="10000"/>
                    <a:lumOff val="90000"/>
                  </a:schemeClr>
                </a:solidFill>
                <a:latin typeface="Calibri" pitchFamily="34" charset="0"/>
              </a:rPr>
              <a:t>surrounding area</a:t>
            </a:r>
          </a:p>
        </p:txBody>
      </p:sp>
      <p:cxnSp>
        <p:nvCxnSpPr>
          <p:cNvPr id="88074" name="AutoShape 13">
            <a:extLst>
              <a:ext uri="{FF2B5EF4-FFF2-40B4-BE49-F238E27FC236}">
                <a16:creationId xmlns:a16="http://schemas.microsoft.com/office/drawing/2014/main" id="{0B8DFF1B-E4CD-4CE7-9A32-3CBABB7C71E9}"/>
              </a:ext>
            </a:extLst>
          </p:cNvPr>
          <p:cNvCxnSpPr>
            <a:cxnSpLocks noChangeShapeType="1"/>
            <a:stCxn id="43012" idx="2"/>
            <a:endCxn id="43013" idx="0"/>
          </p:cNvCxnSpPr>
          <p:nvPr/>
        </p:nvCxnSpPr>
        <p:spPr bwMode="auto">
          <a:xfrm>
            <a:off x="1485900" y="2667000"/>
            <a:ext cx="0" cy="3810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8075" name="AutoShape 14">
            <a:extLst>
              <a:ext uri="{FF2B5EF4-FFF2-40B4-BE49-F238E27FC236}">
                <a16:creationId xmlns:a16="http://schemas.microsoft.com/office/drawing/2014/main" id="{C499D0B4-D809-4199-8933-A1883C4F4CAE}"/>
              </a:ext>
            </a:extLst>
          </p:cNvPr>
          <p:cNvCxnSpPr>
            <a:cxnSpLocks noChangeShapeType="1"/>
            <a:stCxn id="43013" idx="2"/>
            <a:endCxn id="43014" idx="0"/>
          </p:cNvCxnSpPr>
          <p:nvPr/>
        </p:nvCxnSpPr>
        <p:spPr bwMode="auto">
          <a:xfrm>
            <a:off x="1485900" y="4114800"/>
            <a:ext cx="0" cy="3048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8076" name="AutoShape 15">
            <a:extLst>
              <a:ext uri="{FF2B5EF4-FFF2-40B4-BE49-F238E27FC236}">
                <a16:creationId xmlns:a16="http://schemas.microsoft.com/office/drawing/2014/main" id="{32D06C69-6CF0-4BDD-A65E-5D56C3968F20}"/>
              </a:ext>
            </a:extLst>
          </p:cNvPr>
          <p:cNvCxnSpPr>
            <a:cxnSpLocks noChangeShapeType="1"/>
            <a:stCxn id="43028" idx="2"/>
          </p:cNvCxnSpPr>
          <p:nvPr/>
        </p:nvCxnSpPr>
        <p:spPr bwMode="auto">
          <a:xfrm rot="5400000" flipH="1" flipV="1">
            <a:off x="1828800" y="5410200"/>
            <a:ext cx="609600" cy="1524000"/>
          </a:xfrm>
          <a:prstGeom prst="bentConnector4">
            <a:avLst>
              <a:gd name="adj1" fmla="val -37500"/>
              <a:gd name="adj2" fmla="val 725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88077" name="AutoShape 16">
            <a:extLst>
              <a:ext uri="{FF2B5EF4-FFF2-40B4-BE49-F238E27FC236}">
                <a16:creationId xmlns:a16="http://schemas.microsoft.com/office/drawing/2014/main" id="{718987A6-28BC-4CAE-803B-AD51EE64640B}"/>
              </a:ext>
            </a:extLst>
          </p:cNvPr>
          <p:cNvCxnSpPr>
            <a:cxnSpLocks noChangeShapeType="1"/>
            <a:endCxn id="43015" idx="1"/>
          </p:cNvCxnSpPr>
          <p:nvPr/>
        </p:nvCxnSpPr>
        <p:spPr bwMode="auto">
          <a:xfrm flipV="1">
            <a:off x="2895600" y="2171700"/>
            <a:ext cx="533400" cy="381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8078" name="AutoShape 17">
            <a:extLst>
              <a:ext uri="{FF2B5EF4-FFF2-40B4-BE49-F238E27FC236}">
                <a16:creationId xmlns:a16="http://schemas.microsoft.com/office/drawing/2014/main" id="{D5A9A5EE-284C-488D-B46C-436F5973544F}"/>
              </a:ext>
            </a:extLst>
          </p:cNvPr>
          <p:cNvCxnSpPr>
            <a:cxnSpLocks noChangeShapeType="1"/>
          </p:cNvCxnSpPr>
          <p:nvPr/>
        </p:nvCxnSpPr>
        <p:spPr bwMode="auto">
          <a:xfrm rot="5400000">
            <a:off x="495300" y="4000500"/>
            <a:ext cx="4800600" cy="0"/>
          </a:xfrm>
          <a:prstGeom prst="straightConnector1">
            <a:avLst/>
          </a:prstGeom>
          <a:noFill/>
          <a:ln w="44450">
            <a:solidFill>
              <a:schemeClr val="tx1"/>
            </a:solidFill>
            <a:round/>
            <a:headEnd/>
            <a:tailEnd/>
          </a:ln>
          <a:extLst>
            <a:ext uri="{909E8E84-426E-40DD-AFC4-6F175D3DCCD1}">
              <a14:hiddenFill xmlns:a14="http://schemas.microsoft.com/office/drawing/2010/main">
                <a:noFill/>
              </a14:hiddenFill>
            </a:ext>
          </a:extLst>
        </p:spPr>
      </p:cxnSp>
      <p:cxnSp>
        <p:nvCxnSpPr>
          <p:cNvPr id="88079" name="AutoShape 18">
            <a:extLst>
              <a:ext uri="{FF2B5EF4-FFF2-40B4-BE49-F238E27FC236}">
                <a16:creationId xmlns:a16="http://schemas.microsoft.com/office/drawing/2014/main" id="{C69A30ED-3062-4801-B9B2-E5B704FAAA60}"/>
              </a:ext>
            </a:extLst>
          </p:cNvPr>
          <p:cNvCxnSpPr>
            <a:cxnSpLocks noChangeShapeType="1"/>
            <a:endCxn id="43017" idx="1"/>
          </p:cNvCxnSpPr>
          <p:nvPr/>
        </p:nvCxnSpPr>
        <p:spPr bwMode="auto">
          <a:xfrm>
            <a:off x="2895600" y="3429000"/>
            <a:ext cx="45720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8080" name="AutoShape 19">
            <a:extLst>
              <a:ext uri="{FF2B5EF4-FFF2-40B4-BE49-F238E27FC236}">
                <a16:creationId xmlns:a16="http://schemas.microsoft.com/office/drawing/2014/main" id="{13A45A76-D4F1-4868-B7D2-CD3D21A81539}"/>
              </a:ext>
            </a:extLst>
          </p:cNvPr>
          <p:cNvCxnSpPr>
            <a:cxnSpLocks noChangeShapeType="1"/>
            <a:endCxn id="43016" idx="1"/>
          </p:cNvCxnSpPr>
          <p:nvPr/>
        </p:nvCxnSpPr>
        <p:spPr bwMode="auto">
          <a:xfrm>
            <a:off x="2895600" y="4724400"/>
            <a:ext cx="45720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88081" name="AutoShape 20">
            <a:extLst>
              <a:ext uri="{FF2B5EF4-FFF2-40B4-BE49-F238E27FC236}">
                <a16:creationId xmlns:a16="http://schemas.microsoft.com/office/drawing/2014/main" id="{A3059185-4EED-4952-9452-4E7E493EE075}"/>
              </a:ext>
            </a:extLst>
          </p:cNvPr>
          <p:cNvSpPr>
            <a:spLocks noChangeArrowheads="1"/>
          </p:cNvSpPr>
          <p:nvPr/>
        </p:nvSpPr>
        <p:spPr bwMode="auto">
          <a:xfrm>
            <a:off x="1371600" y="1143000"/>
            <a:ext cx="457200" cy="457200"/>
          </a:xfrm>
          <a:prstGeom prst="irregularSeal1">
            <a:avLst/>
          </a:prstGeom>
          <a:solidFill>
            <a:srgbClr val="FF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Calibri" panose="020F0502020204030204" pitchFamily="34" charset="0"/>
            </a:endParaRPr>
          </a:p>
        </p:txBody>
      </p:sp>
      <p:sp>
        <p:nvSpPr>
          <p:cNvPr id="88082" name="Line 21">
            <a:extLst>
              <a:ext uri="{FF2B5EF4-FFF2-40B4-BE49-F238E27FC236}">
                <a16:creationId xmlns:a16="http://schemas.microsoft.com/office/drawing/2014/main" id="{0E1787EE-6CF2-4F2F-AF3A-F2730EEC4CD7}"/>
              </a:ext>
            </a:extLst>
          </p:cNvPr>
          <p:cNvSpPr>
            <a:spLocks noChangeShapeType="1"/>
          </p:cNvSpPr>
          <p:nvPr/>
        </p:nvSpPr>
        <p:spPr bwMode="auto">
          <a:xfrm>
            <a:off x="1524000" y="15240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8083" name="Text Box 22">
            <a:extLst>
              <a:ext uri="{FF2B5EF4-FFF2-40B4-BE49-F238E27FC236}">
                <a16:creationId xmlns:a16="http://schemas.microsoft.com/office/drawing/2014/main" id="{EAC163D0-8311-444B-9CE0-D1D87A1234EC}"/>
              </a:ext>
            </a:extLst>
          </p:cNvPr>
          <p:cNvSpPr txBox="1">
            <a:spLocks noChangeArrowheads="1"/>
          </p:cNvSpPr>
          <p:nvPr/>
        </p:nvSpPr>
        <p:spPr bwMode="auto">
          <a:xfrm>
            <a:off x="5562600" y="2286000"/>
            <a:ext cx="3087688" cy="344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a:latin typeface="Calibri" panose="020F0502020204030204" pitchFamily="34" charset="0"/>
              </a:rPr>
              <a:t>Evidence must be unaltered</a:t>
            </a:r>
          </a:p>
          <a:p>
            <a:r>
              <a:rPr lang="en-US" altLang="en-US" sz="2000">
                <a:latin typeface="Calibri" panose="020F0502020204030204" pitchFamily="34" charset="0"/>
              </a:rPr>
              <a:t>Chain of custody</a:t>
            </a:r>
          </a:p>
          <a:p>
            <a:r>
              <a:rPr lang="en-US" altLang="en-US" sz="2000">
                <a:latin typeface="Calibri" panose="020F0502020204030204" pitchFamily="34" charset="0"/>
              </a:rPr>
              <a:t>   professionally maintained</a:t>
            </a:r>
          </a:p>
          <a:p>
            <a:endParaRPr lang="en-US" altLang="en-US" sz="2000">
              <a:latin typeface="Calibri" panose="020F0502020204030204" pitchFamily="34" charset="0"/>
            </a:endParaRPr>
          </a:p>
          <a:p>
            <a:r>
              <a:rPr lang="en-US" altLang="en-US" sz="2000">
                <a:latin typeface="Calibri" panose="020F0502020204030204" pitchFamily="34" charset="0"/>
              </a:rPr>
              <a:t>Four considerations:</a:t>
            </a:r>
          </a:p>
          <a:p>
            <a:r>
              <a:rPr lang="en-US" altLang="en-US" sz="2000" b="1">
                <a:latin typeface="Calibri" panose="020F0502020204030204" pitchFamily="34" charset="0"/>
              </a:rPr>
              <a:t>Identify </a:t>
            </a:r>
            <a:r>
              <a:rPr lang="en-US" altLang="en-US" sz="2000">
                <a:latin typeface="Calibri" panose="020F0502020204030204" pitchFamily="34" charset="0"/>
              </a:rPr>
              <a:t>evidence</a:t>
            </a:r>
          </a:p>
          <a:p>
            <a:r>
              <a:rPr lang="en-US" altLang="en-US" sz="2000" b="1">
                <a:latin typeface="Calibri" panose="020F0502020204030204" pitchFamily="34" charset="0"/>
              </a:rPr>
              <a:t>Preserve</a:t>
            </a:r>
            <a:r>
              <a:rPr lang="en-US" altLang="en-US" sz="2000">
                <a:latin typeface="Calibri" panose="020F0502020204030204" pitchFamily="34" charset="0"/>
              </a:rPr>
              <a:t> evidence</a:t>
            </a:r>
          </a:p>
          <a:p>
            <a:r>
              <a:rPr lang="en-US" altLang="en-US" sz="2000" b="1">
                <a:latin typeface="Calibri" panose="020F0502020204030204" pitchFamily="34" charset="0"/>
              </a:rPr>
              <a:t>Analyze</a:t>
            </a:r>
            <a:r>
              <a:rPr lang="en-US" altLang="en-US" sz="2000">
                <a:latin typeface="Calibri" panose="020F0502020204030204" pitchFamily="34" charset="0"/>
              </a:rPr>
              <a:t> copy of evidence</a:t>
            </a:r>
          </a:p>
          <a:p>
            <a:r>
              <a:rPr lang="en-US" altLang="en-US" sz="2000" b="1">
                <a:latin typeface="Calibri" panose="020F0502020204030204" pitchFamily="34" charset="0"/>
              </a:rPr>
              <a:t>Present</a:t>
            </a:r>
            <a:r>
              <a:rPr lang="en-US" altLang="en-US" sz="2000">
                <a:latin typeface="Calibri" panose="020F0502020204030204" pitchFamily="34" charset="0"/>
              </a:rPr>
              <a:t> evidence</a:t>
            </a:r>
          </a:p>
          <a:p>
            <a:endParaRPr lang="en-US" altLang="en-US" sz="2000">
              <a:latin typeface="Calibri" panose="020F0502020204030204" pitchFamily="34" charset="0"/>
            </a:endParaRPr>
          </a:p>
          <a:p>
            <a:endParaRPr lang="en-US" altLang="en-US">
              <a:latin typeface="Calibri" panose="020F0502020204030204" pitchFamily="34" charset="0"/>
            </a:endParaRPr>
          </a:p>
        </p:txBody>
      </p:sp>
      <p:sp>
        <p:nvSpPr>
          <p:cNvPr id="43028" name="AutoShape 23">
            <a:extLst>
              <a:ext uri="{FF2B5EF4-FFF2-40B4-BE49-F238E27FC236}">
                <a16:creationId xmlns:a16="http://schemas.microsoft.com/office/drawing/2014/main" id="{75C97B72-E38A-49A1-B21E-FAC0B853D3E0}"/>
              </a:ext>
            </a:extLst>
          </p:cNvPr>
          <p:cNvSpPr>
            <a:spLocks noChangeArrowheads="1"/>
          </p:cNvSpPr>
          <p:nvPr/>
        </p:nvSpPr>
        <p:spPr bwMode="auto">
          <a:xfrm>
            <a:off x="685800" y="5638800"/>
            <a:ext cx="1371600" cy="838200"/>
          </a:xfrm>
          <a:prstGeom prst="roundRect">
            <a:avLst>
              <a:gd name="adj" fmla="val 16667"/>
            </a:avLst>
          </a:prstGeom>
          <a:solidFill>
            <a:schemeClr val="accent1"/>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itchFamily="34" charset="0"/>
              </a:defRPr>
            </a:lvl4pPr>
            <a:lvl5pPr marL="2057400" indent="-228600">
              <a:spcBef>
                <a:spcPct val="20000"/>
              </a:spcBef>
              <a:buClr>
                <a:schemeClr val="bg2"/>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9pPr>
          </a:lstStyle>
          <a:p>
            <a:pPr algn="ctr">
              <a:spcBef>
                <a:spcPct val="0"/>
              </a:spcBef>
              <a:buClrTx/>
              <a:buSzTx/>
              <a:buFontTx/>
              <a:buNone/>
              <a:defRPr/>
            </a:pPr>
            <a:r>
              <a:rPr lang="en-US" altLang="en-US" sz="1800" dirty="0">
                <a:solidFill>
                  <a:schemeClr val="tx1">
                    <a:lumMod val="10000"/>
                    <a:lumOff val="90000"/>
                  </a:schemeClr>
                </a:solidFill>
                <a:latin typeface="Calibri" pitchFamily="34" charset="0"/>
              </a:rPr>
              <a:t>Copy disk</a:t>
            </a:r>
          </a:p>
        </p:txBody>
      </p:sp>
      <p:sp>
        <p:nvSpPr>
          <p:cNvPr id="88085" name="Line 25">
            <a:extLst>
              <a:ext uri="{FF2B5EF4-FFF2-40B4-BE49-F238E27FC236}">
                <a16:creationId xmlns:a16="http://schemas.microsoft.com/office/drawing/2014/main" id="{C529982D-CB67-4813-98D1-E1550B1F17D6}"/>
              </a:ext>
            </a:extLst>
          </p:cNvPr>
          <p:cNvSpPr>
            <a:spLocks noChangeShapeType="1"/>
          </p:cNvSpPr>
          <p:nvPr/>
        </p:nvSpPr>
        <p:spPr bwMode="auto">
          <a:xfrm>
            <a:off x="1371600" y="53340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spd="slow"/>
</p:sld>
</file>

<file path=ppt/theme/theme1.xml><?xml version="1.0" encoding="utf-8"?>
<a:theme xmlns:a="http://schemas.openxmlformats.org/drawingml/2006/main" name="Springer_2012">
  <a:themeElements>
    <a:clrScheme name="Benutzerdefiniert 5">
      <a:dk1>
        <a:srgbClr val="002143"/>
      </a:dk1>
      <a:lt1>
        <a:srgbClr val="FFFFFF"/>
      </a:lt1>
      <a:dk2>
        <a:srgbClr val="5F5F5F"/>
      </a:dk2>
      <a:lt2>
        <a:srgbClr val="EDEDED"/>
      </a:lt2>
      <a:accent1>
        <a:srgbClr val="00468A"/>
      </a:accent1>
      <a:accent2>
        <a:srgbClr val="0176C3"/>
      </a:accent2>
      <a:accent3>
        <a:srgbClr val="B3DCF5"/>
      </a:accent3>
      <a:accent4>
        <a:srgbClr val="8C8C8C"/>
      </a:accent4>
      <a:accent5>
        <a:srgbClr val="CCCCCC"/>
      </a:accent5>
      <a:accent6>
        <a:srgbClr val="EE7D11"/>
      </a:accent6>
      <a:hlink>
        <a:srgbClr val="0176C3"/>
      </a:hlink>
      <a:folHlink>
        <a:srgbClr val="999999"/>
      </a:folHlink>
    </a:clrScheme>
    <a:fontScheme name="Springer_201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lnDef>
    <a:txDef>
      <a:spPr>
        <a:noFill/>
      </a:spPr>
      <a:bodyPr wrap="square" lIns="0" tIns="0" rIns="0" bIns="0" rtlCol="0">
        <a:noAutofit/>
      </a:bodyPr>
      <a:lstStyle>
        <a:defPPr algn="l">
          <a:lnSpc>
            <a:spcPts val="2200"/>
          </a:lnSpc>
          <a:spcBef>
            <a:spcPts val="900"/>
          </a:spcBef>
          <a:buClr>
            <a:schemeClr val="accent2"/>
          </a:buClr>
          <a:buSzPct val="100000"/>
          <a:defRPr sz="1800" dirty="0" err="1" smtClean="0">
            <a:latin typeface="+mn-lt"/>
          </a:defRPr>
        </a:defPPr>
      </a:lstStyle>
    </a:txDef>
  </a:objectDefaults>
  <a:extraClrSchemeLst>
    <a:extraClrScheme>
      <a:clrScheme name="SPRINGER_ssbm_E 1">
        <a:dk1>
          <a:srgbClr val="000000"/>
        </a:dk1>
        <a:lt1>
          <a:srgbClr val="FFFFFF"/>
        </a:lt1>
        <a:dk2>
          <a:srgbClr val="002143"/>
        </a:dk2>
        <a:lt2>
          <a:srgbClr val="CCCCD2"/>
        </a:lt2>
        <a:accent1>
          <a:srgbClr val="FF9A6E"/>
        </a:accent1>
        <a:accent2>
          <a:srgbClr val="F76013"/>
        </a:accent2>
        <a:accent3>
          <a:srgbClr val="FFFFFF"/>
        </a:accent3>
        <a:accent4>
          <a:srgbClr val="000000"/>
        </a:accent4>
        <a:accent5>
          <a:srgbClr val="FFCABA"/>
        </a:accent5>
        <a:accent6>
          <a:srgbClr val="E05610"/>
        </a:accent6>
        <a:hlink>
          <a:srgbClr val="FFCAB0"/>
        </a:hlink>
        <a:folHlink>
          <a:srgbClr val="A5A5A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springerPPT</Template>
  <TotalTime>19526</TotalTime>
  <Words>4679</Words>
  <Application>Microsoft Office PowerPoint</Application>
  <PresentationFormat>On-screen Show (4:3)</PresentationFormat>
  <Paragraphs>655</Paragraphs>
  <Slides>50</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60" baseType="lpstr">
      <vt:lpstr>Arial</vt:lpstr>
      <vt:lpstr>Arial Black</vt:lpstr>
      <vt:lpstr>Calibri</vt:lpstr>
      <vt:lpstr>Gabriola</vt:lpstr>
      <vt:lpstr>Symbol</vt:lpstr>
      <vt:lpstr>Times</vt:lpstr>
      <vt:lpstr>Times New Roman</vt:lpstr>
      <vt:lpstr>Wingdings</vt:lpstr>
      <vt:lpstr>Springer_2012</vt:lpstr>
      <vt:lpstr>Visio</vt:lpstr>
      <vt:lpstr>Preparing for Forensic Analysis</vt:lpstr>
      <vt:lpstr>Objectives</vt:lpstr>
      <vt:lpstr>Computer Forensics</vt:lpstr>
      <vt:lpstr>Aspects in Forensic Analysis</vt:lpstr>
      <vt:lpstr>Establishing High-level Forensic Questions</vt:lpstr>
      <vt:lpstr>Determining Where to Find Information: Rogue Wireless Access Point</vt:lpstr>
      <vt:lpstr>Balancing Priorities</vt:lpstr>
      <vt:lpstr>Technical Perspective: Methods to Collect Evidence</vt:lpstr>
      <vt:lpstr>Computer Crime Investigation</vt:lpstr>
      <vt:lpstr>Aspects in Forensic Analysis</vt:lpstr>
      <vt:lpstr>Network Forensics: Where to Find Forensic Information</vt:lpstr>
      <vt:lpstr>Collecting Important Technical Information</vt:lpstr>
      <vt:lpstr>Collecting Volatile Information</vt:lpstr>
      <vt:lpstr>Linux Commands</vt:lpstr>
      <vt:lpstr>Collecting Initial Information</vt:lpstr>
      <vt:lpstr>Windows Log Priorities</vt:lpstr>
      <vt:lpstr>Important Windows Logs and their Sources (Example)</vt:lpstr>
      <vt:lpstr>Windows Event View for Logs</vt:lpstr>
      <vt:lpstr>UNIX, Linux Logging Systems</vt:lpstr>
      <vt:lpstr>Where to Find Files in UNIX, Linux, Mac</vt:lpstr>
      <vt:lpstr>Creating a Forensic Copy</vt:lpstr>
      <vt:lpstr>Forensic Tools</vt:lpstr>
      <vt:lpstr>Forensic Software Tools</vt:lpstr>
      <vt:lpstr>Example Required Skills &amp; Training</vt:lpstr>
      <vt:lpstr>Aspects in Forensic Analysis</vt:lpstr>
      <vt:lpstr>Computer Forensics</vt:lpstr>
      <vt:lpstr>Chain of Custody</vt:lpstr>
      <vt:lpstr>Chain of Custody Requirements</vt:lpstr>
      <vt:lpstr>Chain of Custody</vt:lpstr>
      <vt:lpstr>The Investigation Report</vt:lpstr>
      <vt:lpstr>Digital Evidence</vt:lpstr>
      <vt:lpstr>Advanced: Judicial Procedure</vt:lpstr>
      <vt:lpstr>The Investigation (U.S.)</vt:lpstr>
      <vt:lpstr>Preparing for Court</vt:lpstr>
      <vt:lpstr>A Judicial Procedure</vt:lpstr>
      <vt:lpstr>E-Discovery</vt:lpstr>
      <vt:lpstr>Discovery Stage</vt:lpstr>
      <vt:lpstr>Witnesses</vt:lpstr>
      <vt:lpstr>The Trial</vt:lpstr>
      <vt:lpstr>Matching Question: Where to find information…?</vt:lpstr>
      <vt:lpstr>Matching Question: Where to find information…?</vt:lpstr>
      <vt:lpstr>Question</vt:lpstr>
      <vt:lpstr>Question</vt:lpstr>
      <vt:lpstr>Question</vt:lpstr>
      <vt:lpstr>Summary</vt:lpstr>
      <vt:lpstr>Health First Case Study</vt:lpstr>
      <vt:lpstr>Problem Statement</vt:lpstr>
      <vt:lpstr>Problem 1: What are the critical questions that should be asked?</vt:lpstr>
      <vt:lpstr>Problem 2: Where can we get additional information that will help?</vt:lpstr>
      <vt:lpstr>Network Forensics: Where to Find Forensic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Misty</dc:creator>
  <cp:lastModifiedBy>Susan Lincke</cp:lastModifiedBy>
  <cp:revision>230</cp:revision>
  <cp:lastPrinted>1601-01-01T00:00:00Z</cp:lastPrinted>
  <dcterms:created xsi:type="dcterms:W3CDTF">1601-01-01T00:00:00Z</dcterms:created>
  <dcterms:modified xsi:type="dcterms:W3CDTF">2023-12-22T23:31:32Z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