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3" r:id="rId1"/>
    <p:sldMasterId id="2147484080" r:id="rId2"/>
  </p:sldMasterIdLst>
  <p:notesMasterIdLst>
    <p:notesMasterId r:id="rId79"/>
  </p:notesMasterIdLst>
  <p:sldIdLst>
    <p:sldId id="256" r:id="rId3"/>
    <p:sldId id="310" r:id="rId4"/>
    <p:sldId id="261" r:id="rId5"/>
    <p:sldId id="266" r:id="rId6"/>
    <p:sldId id="264" r:id="rId7"/>
    <p:sldId id="314" r:id="rId8"/>
    <p:sldId id="459" r:id="rId9"/>
    <p:sldId id="260" r:id="rId10"/>
    <p:sldId id="257" r:id="rId11"/>
    <p:sldId id="265" r:id="rId12"/>
    <p:sldId id="259" r:id="rId13"/>
    <p:sldId id="263" r:id="rId14"/>
    <p:sldId id="312" r:id="rId15"/>
    <p:sldId id="267" r:id="rId16"/>
    <p:sldId id="276" r:id="rId17"/>
    <p:sldId id="467" r:id="rId18"/>
    <p:sldId id="468" r:id="rId19"/>
    <p:sldId id="306" r:id="rId20"/>
    <p:sldId id="461" r:id="rId21"/>
    <p:sldId id="462" r:id="rId22"/>
    <p:sldId id="297" r:id="rId23"/>
    <p:sldId id="460" r:id="rId24"/>
    <p:sldId id="319" r:id="rId25"/>
    <p:sldId id="289" r:id="rId26"/>
    <p:sldId id="280" r:id="rId27"/>
    <p:sldId id="317" r:id="rId28"/>
    <p:sldId id="268" r:id="rId29"/>
    <p:sldId id="288" r:id="rId30"/>
    <p:sldId id="258" r:id="rId31"/>
    <p:sldId id="277" r:id="rId32"/>
    <p:sldId id="278" r:id="rId33"/>
    <p:sldId id="463" r:id="rId34"/>
    <p:sldId id="284" r:id="rId35"/>
    <p:sldId id="281" r:id="rId36"/>
    <p:sldId id="283" r:id="rId37"/>
    <p:sldId id="282" r:id="rId38"/>
    <p:sldId id="286" r:id="rId39"/>
    <p:sldId id="269" r:id="rId40"/>
    <p:sldId id="279" r:id="rId41"/>
    <p:sldId id="464" r:id="rId42"/>
    <p:sldId id="316" r:id="rId43"/>
    <p:sldId id="291" r:id="rId44"/>
    <p:sldId id="270" r:id="rId45"/>
    <p:sldId id="465" r:id="rId46"/>
    <p:sldId id="466" r:id="rId47"/>
    <p:sldId id="469" r:id="rId48"/>
    <p:sldId id="275" r:id="rId49"/>
    <p:sldId id="285" r:id="rId50"/>
    <p:sldId id="292" r:id="rId51"/>
    <p:sldId id="293" r:id="rId52"/>
    <p:sldId id="308" r:id="rId53"/>
    <p:sldId id="309" r:id="rId54"/>
    <p:sldId id="287" r:id="rId55"/>
    <p:sldId id="290" r:id="rId56"/>
    <p:sldId id="294" r:id="rId57"/>
    <p:sldId id="295" r:id="rId58"/>
    <p:sldId id="296" r:id="rId59"/>
    <p:sldId id="300" r:id="rId60"/>
    <p:sldId id="301" r:id="rId61"/>
    <p:sldId id="302" r:id="rId62"/>
    <p:sldId id="303" r:id="rId63"/>
    <p:sldId id="304" r:id="rId64"/>
    <p:sldId id="318" r:id="rId65"/>
    <p:sldId id="446" r:id="rId66"/>
    <p:sldId id="456" r:id="rId67"/>
    <p:sldId id="450" r:id="rId68"/>
    <p:sldId id="447" r:id="rId69"/>
    <p:sldId id="470" r:id="rId70"/>
    <p:sldId id="471" r:id="rId71"/>
    <p:sldId id="448" r:id="rId72"/>
    <p:sldId id="449" r:id="rId73"/>
    <p:sldId id="458" r:id="rId74"/>
    <p:sldId id="452" r:id="rId75"/>
    <p:sldId id="453" r:id="rId76"/>
    <p:sldId id="454" r:id="rId77"/>
    <p:sldId id="455" r:id="rId7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FFFF"/>
    <a:srgbClr val="DCEFF0"/>
    <a:srgbClr val="F6FD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2888" autoAdjust="0"/>
  </p:normalViewPr>
  <p:slideViewPr>
    <p:cSldViewPr>
      <p:cViewPr varScale="1">
        <p:scale>
          <a:sx n="52" d="100"/>
          <a:sy n="52" d="100"/>
        </p:scale>
        <p:origin x="1258" y="2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59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591BEF-F96B-4735-BE97-BAE01A955CDB}" type="doc">
      <dgm:prSet loTypeId="urn:microsoft.com/office/officeart/2005/8/layout/process2" loCatId="process" qsTypeId="urn:microsoft.com/office/officeart/2005/8/quickstyle/simple1" qsCatId="simple" csTypeId="urn:microsoft.com/office/officeart/2005/8/colors/accent1_2" csCatId="accent1" phldr="1"/>
      <dgm:spPr/>
    </dgm:pt>
    <dgm:pt modelId="{B084BC83-73B0-4B28-8A02-D681D7BEE6C6}">
      <dgm:prSet phldrT="[Text]"/>
      <dgm:spPr/>
      <dgm:t>
        <a:bodyPr/>
        <a:lstStyle/>
        <a:p>
          <a:r>
            <a:rPr lang="en-US" dirty="0"/>
            <a:t>Plan audit and gather info</a:t>
          </a:r>
        </a:p>
      </dgm:t>
    </dgm:pt>
    <dgm:pt modelId="{570419B3-59D2-49B8-9361-D32B36FECE6A}" type="parTrans" cxnId="{9EDF3B44-EE20-4C13-AB20-F4B0AF19A193}">
      <dgm:prSet/>
      <dgm:spPr/>
      <dgm:t>
        <a:bodyPr/>
        <a:lstStyle/>
        <a:p>
          <a:endParaRPr lang="en-US"/>
        </a:p>
      </dgm:t>
    </dgm:pt>
    <dgm:pt modelId="{A2CAE741-314C-4D5D-A0FF-110CE4DB078D}" type="sibTrans" cxnId="{9EDF3B44-EE20-4C13-AB20-F4B0AF19A193}">
      <dgm:prSet/>
      <dgm:spPr/>
      <dgm:t>
        <a:bodyPr/>
        <a:lstStyle/>
        <a:p>
          <a:endParaRPr lang="en-US"/>
        </a:p>
      </dgm:t>
    </dgm:pt>
    <dgm:pt modelId="{3E6C291F-665E-44AC-9A2B-09292A28C91B}">
      <dgm:prSet phldrT="[Text]"/>
      <dgm:spPr/>
      <dgm:t>
        <a:bodyPr/>
        <a:lstStyle/>
        <a:p>
          <a:r>
            <a:rPr lang="en-US" dirty="0"/>
            <a:t>Review internal control</a:t>
          </a:r>
        </a:p>
      </dgm:t>
    </dgm:pt>
    <dgm:pt modelId="{96DEAD75-C483-461D-91D5-339BBBC7CB8C}" type="parTrans" cxnId="{1CCF2760-1245-49C7-B695-7D94AFE8E1E6}">
      <dgm:prSet/>
      <dgm:spPr/>
      <dgm:t>
        <a:bodyPr/>
        <a:lstStyle/>
        <a:p>
          <a:endParaRPr lang="en-US"/>
        </a:p>
      </dgm:t>
    </dgm:pt>
    <dgm:pt modelId="{78B206A7-6972-4683-91AB-5B2C18E09887}" type="sibTrans" cxnId="{1CCF2760-1245-49C7-B695-7D94AFE8E1E6}">
      <dgm:prSet/>
      <dgm:spPr/>
      <dgm:t>
        <a:bodyPr/>
        <a:lstStyle/>
        <a:p>
          <a:endParaRPr lang="en-US"/>
        </a:p>
      </dgm:t>
    </dgm:pt>
    <dgm:pt modelId="{F52A1613-A101-4ABF-AA2C-D61255651C11}">
      <dgm:prSet phldrT="[Text]"/>
      <dgm:spPr/>
      <dgm:t>
        <a:bodyPr/>
        <a:lstStyle/>
        <a:p>
          <a:r>
            <a:rPr lang="en-US" dirty="0"/>
            <a:t>Perform compliance &amp; substantive test</a:t>
          </a:r>
        </a:p>
      </dgm:t>
    </dgm:pt>
    <dgm:pt modelId="{05AFBCB9-D10C-4ECC-8026-499D8F91F0A9}" type="parTrans" cxnId="{4C72D29F-94D7-451E-96A8-B4E60CD3FE2E}">
      <dgm:prSet/>
      <dgm:spPr/>
      <dgm:t>
        <a:bodyPr/>
        <a:lstStyle/>
        <a:p>
          <a:endParaRPr lang="en-US"/>
        </a:p>
      </dgm:t>
    </dgm:pt>
    <dgm:pt modelId="{937E272E-6936-4629-A27F-21AECC9BB454}" type="sibTrans" cxnId="{4C72D29F-94D7-451E-96A8-B4E60CD3FE2E}">
      <dgm:prSet/>
      <dgm:spPr/>
      <dgm:t>
        <a:bodyPr/>
        <a:lstStyle/>
        <a:p>
          <a:endParaRPr lang="en-US"/>
        </a:p>
      </dgm:t>
    </dgm:pt>
    <dgm:pt modelId="{0565963A-5AEE-4BDE-87EF-A9BD94CC9124}">
      <dgm:prSet phldrT="[Text]"/>
      <dgm:spPr/>
      <dgm:t>
        <a:bodyPr/>
        <a:lstStyle/>
        <a:p>
          <a:r>
            <a:rPr lang="en-US" dirty="0"/>
            <a:t>Prepare &amp; present report</a:t>
          </a:r>
        </a:p>
      </dgm:t>
    </dgm:pt>
    <dgm:pt modelId="{B3A156D0-C60B-46DB-B88C-98E709DE2CDE}" type="parTrans" cxnId="{64D43347-8D57-4DB2-9BB2-44A46EFA0415}">
      <dgm:prSet/>
      <dgm:spPr/>
      <dgm:t>
        <a:bodyPr/>
        <a:lstStyle/>
        <a:p>
          <a:endParaRPr lang="en-US"/>
        </a:p>
      </dgm:t>
    </dgm:pt>
    <dgm:pt modelId="{D6395D9A-A56C-4633-8ACF-9C6137A89302}" type="sibTrans" cxnId="{64D43347-8D57-4DB2-9BB2-44A46EFA0415}">
      <dgm:prSet/>
      <dgm:spPr/>
      <dgm:t>
        <a:bodyPr/>
        <a:lstStyle/>
        <a:p>
          <a:endParaRPr lang="en-US"/>
        </a:p>
      </dgm:t>
    </dgm:pt>
    <dgm:pt modelId="{F5019A65-EF3C-4440-A350-2132F2C38E88}" type="pres">
      <dgm:prSet presAssocID="{5D591BEF-F96B-4735-BE97-BAE01A955CDB}" presName="linearFlow" presStyleCnt="0">
        <dgm:presLayoutVars>
          <dgm:resizeHandles val="exact"/>
        </dgm:presLayoutVars>
      </dgm:prSet>
      <dgm:spPr/>
    </dgm:pt>
    <dgm:pt modelId="{62575172-13C7-4421-ADCD-78A88F9DC48F}" type="pres">
      <dgm:prSet presAssocID="{B084BC83-73B0-4B28-8A02-D681D7BEE6C6}" presName="node" presStyleLbl="node1" presStyleIdx="0" presStyleCnt="4">
        <dgm:presLayoutVars>
          <dgm:bulletEnabled val="1"/>
        </dgm:presLayoutVars>
      </dgm:prSet>
      <dgm:spPr/>
    </dgm:pt>
    <dgm:pt modelId="{94FA5ECA-C214-4A3E-AEC3-25BD35442149}" type="pres">
      <dgm:prSet presAssocID="{A2CAE741-314C-4D5D-A0FF-110CE4DB078D}" presName="sibTrans" presStyleLbl="sibTrans2D1" presStyleIdx="0" presStyleCnt="3"/>
      <dgm:spPr/>
    </dgm:pt>
    <dgm:pt modelId="{F4E5FFA8-67A2-4773-A4A5-7C48AF85D5D5}" type="pres">
      <dgm:prSet presAssocID="{A2CAE741-314C-4D5D-A0FF-110CE4DB078D}" presName="connectorText" presStyleLbl="sibTrans2D1" presStyleIdx="0" presStyleCnt="3"/>
      <dgm:spPr/>
    </dgm:pt>
    <dgm:pt modelId="{BFA9B168-06BF-481A-9C2C-D4C56087B901}" type="pres">
      <dgm:prSet presAssocID="{3E6C291F-665E-44AC-9A2B-09292A28C91B}" presName="node" presStyleLbl="node1" presStyleIdx="1" presStyleCnt="4">
        <dgm:presLayoutVars>
          <dgm:bulletEnabled val="1"/>
        </dgm:presLayoutVars>
      </dgm:prSet>
      <dgm:spPr/>
    </dgm:pt>
    <dgm:pt modelId="{536476AF-2402-4D87-A92A-D07243E3EE91}" type="pres">
      <dgm:prSet presAssocID="{78B206A7-6972-4683-91AB-5B2C18E09887}" presName="sibTrans" presStyleLbl="sibTrans2D1" presStyleIdx="1" presStyleCnt="3"/>
      <dgm:spPr/>
    </dgm:pt>
    <dgm:pt modelId="{51DE2759-9BF6-4A9B-8E54-A840C097E8D6}" type="pres">
      <dgm:prSet presAssocID="{78B206A7-6972-4683-91AB-5B2C18E09887}" presName="connectorText" presStyleLbl="sibTrans2D1" presStyleIdx="1" presStyleCnt="3"/>
      <dgm:spPr/>
    </dgm:pt>
    <dgm:pt modelId="{478F57E2-0F31-4391-804D-AC756AAEBD1A}" type="pres">
      <dgm:prSet presAssocID="{F52A1613-A101-4ABF-AA2C-D61255651C11}" presName="node" presStyleLbl="node1" presStyleIdx="2" presStyleCnt="4">
        <dgm:presLayoutVars>
          <dgm:bulletEnabled val="1"/>
        </dgm:presLayoutVars>
      </dgm:prSet>
      <dgm:spPr/>
    </dgm:pt>
    <dgm:pt modelId="{29DAE3F8-75F3-4038-9AB6-F70D2A42E528}" type="pres">
      <dgm:prSet presAssocID="{937E272E-6936-4629-A27F-21AECC9BB454}" presName="sibTrans" presStyleLbl="sibTrans2D1" presStyleIdx="2" presStyleCnt="3"/>
      <dgm:spPr/>
    </dgm:pt>
    <dgm:pt modelId="{966D616F-13B4-4A01-97C1-01196B2490D0}" type="pres">
      <dgm:prSet presAssocID="{937E272E-6936-4629-A27F-21AECC9BB454}" presName="connectorText" presStyleLbl="sibTrans2D1" presStyleIdx="2" presStyleCnt="3"/>
      <dgm:spPr/>
    </dgm:pt>
    <dgm:pt modelId="{F3F7B5D2-BF6D-474A-92C5-DA4E82FBCB2C}" type="pres">
      <dgm:prSet presAssocID="{0565963A-5AEE-4BDE-87EF-A9BD94CC9124}" presName="node" presStyleLbl="node1" presStyleIdx="3" presStyleCnt="4">
        <dgm:presLayoutVars>
          <dgm:bulletEnabled val="1"/>
        </dgm:presLayoutVars>
      </dgm:prSet>
      <dgm:spPr/>
    </dgm:pt>
  </dgm:ptLst>
  <dgm:cxnLst>
    <dgm:cxn modelId="{447FBC0B-1794-4D95-9E22-ACD6DACCAA58}" type="presOf" srcId="{5D591BEF-F96B-4735-BE97-BAE01A955CDB}" destId="{F5019A65-EF3C-4440-A350-2132F2C38E88}" srcOrd="0" destOrd="0" presId="urn:microsoft.com/office/officeart/2005/8/layout/process2"/>
    <dgm:cxn modelId="{A95D671D-D579-40BA-AA95-88B617777C12}" type="presOf" srcId="{78B206A7-6972-4683-91AB-5B2C18E09887}" destId="{51DE2759-9BF6-4A9B-8E54-A840C097E8D6}" srcOrd="1" destOrd="0" presId="urn:microsoft.com/office/officeart/2005/8/layout/process2"/>
    <dgm:cxn modelId="{1CCF2760-1245-49C7-B695-7D94AFE8E1E6}" srcId="{5D591BEF-F96B-4735-BE97-BAE01A955CDB}" destId="{3E6C291F-665E-44AC-9A2B-09292A28C91B}" srcOrd="1" destOrd="0" parTransId="{96DEAD75-C483-461D-91D5-339BBBC7CB8C}" sibTransId="{78B206A7-6972-4683-91AB-5B2C18E09887}"/>
    <dgm:cxn modelId="{9EDF3B44-EE20-4C13-AB20-F4B0AF19A193}" srcId="{5D591BEF-F96B-4735-BE97-BAE01A955CDB}" destId="{B084BC83-73B0-4B28-8A02-D681D7BEE6C6}" srcOrd="0" destOrd="0" parTransId="{570419B3-59D2-49B8-9361-D32B36FECE6A}" sibTransId="{A2CAE741-314C-4D5D-A0FF-110CE4DB078D}"/>
    <dgm:cxn modelId="{64D43347-8D57-4DB2-9BB2-44A46EFA0415}" srcId="{5D591BEF-F96B-4735-BE97-BAE01A955CDB}" destId="{0565963A-5AEE-4BDE-87EF-A9BD94CC9124}" srcOrd="3" destOrd="0" parTransId="{B3A156D0-C60B-46DB-B88C-98E709DE2CDE}" sibTransId="{D6395D9A-A56C-4633-8ACF-9C6137A89302}"/>
    <dgm:cxn modelId="{C266A44B-A176-4B4C-979C-D196E705494E}" type="presOf" srcId="{0565963A-5AEE-4BDE-87EF-A9BD94CC9124}" destId="{F3F7B5D2-BF6D-474A-92C5-DA4E82FBCB2C}" srcOrd="0" destOrd="0" presId="urn:microsoft.com/office/officeart/2005/8/layout/process2"/>
    <dgm:cxn modelId="{EE00D17B-51C6-4515-9749-268564F58932}" type="presOf" srcId="{937E272E-6936-4629-A27F-21AECC9BB454}" destId="{966D616F-13B4-4A01-97C1-01196B2490D0}" srcOrd="1" destOrd="0" presId="urn:microsoft.com/office/officeart/2005/8/layout/process2"/>
    <dgm:cxn modelId="{32518D82-126E-4CFB-ACF5-AB94B10385B1}" type="presOf" srcId="{937E272E-6936-4629-A27F-21AECC9BB454}" destId="{29DAE3F8-75F3-4038-9AB6-F70D2A42E528}" srcOrd="0" destOrd="0" presId="urn:microsoft.com/office/officeart/2005/8/layout/process2"/>
    <dgm:cxn modelId="{4C72D29F-94D7-451E-96A8-B4E60CD3FE2E}" srcId="{5D591BEF-F96B-4735-BE97-BAE01A955CDB}" destId="{F52A1613-A101-4ABF-AA2C-D61255651C11}" srcOrd="2" destOrd="0" parTransId="{05AFBCB9-D10C-4ECC-8026-499D8F91F0A9}" sibTransId="{937E272E-6936-4629-A27F-21AECC9BB454}"/>
    <dgm:cxn modelId="{E002B1CE-2E38-49B6-87D0-CC7F1FFB142B}" type="presOf" srcId="{A2CAE741-314C-4D5D-A0FF-110CE4DB078D}" destId="{F4E5FFA8-67A2-4773-A4A5-7C48AF85D5D5}" srcOrd="1" destOrd="0" presId="urn:microsoft.com/office/officeart/2005/8/layout/process2"/>
    <dgm:cxn modelId="{CB4B38E0-A30A-4DDB-BFF2-A2F70235ED39}" type="presOf" srcId="{78B206A7-6972-4683-91AB-5B2C18E09887}" destId="{536476AF-2402-4D87-A92A-D07243E3EE91}" srcOrd="0" destOrd="0" presId="urn:microsoft.com/office/officeart/2005/8/layout/process2"/>
    <dgm:cxn modelId="{6D2D19F2-52C5-480A-B4D1-2EA5DF470975}" type="presOf" srcId="{F52A1613-A101-4ABF-AA2C-D61255651C11}" destId="{478F57E2-0F31-4391-804D-AC756AAEBD1A}" srcOrd="0" destOrd="0" presId="urn:microsoft.com/office/officeart/2005/8/layout/process2"/>
    <dgm:cxn modelId="{A2BB1CF7-B256-4305-89EF-1AF7AAECE63F}" type="presOf" srcId="{3E6C291F-665E-44AC-9A2B-09292A28C91B}" destId="{BFA9B168-06BF-481A-9C2C-D4C56087B901}" srcOrd="0" destOrd="0" presId="urn:microsoft.com/office/officeart/2005/8/layout/process2"/>
    <dgm:cxn modelId="{882910FA-2B23-4A6E-8780-7E85C8F17FBF}" type="presOf" srcId="{A2CAE741-314C-4D5D-A0FF-110CE4DB078D}" destId="{94FA5ECA-C214-4A3E-AEC3-25BD35442149}" srcOrd="0" destOrd="0" presId="urn:microsoft.com/office/officeart/2005/8/layout/process2"/>
    <dgm:cxn modelId="{AD6CF3FE-A9EB-476A-8E94-9C28B3A259C2}" type="presOf" srcId="{B084BC83-73B0-4B28-8A02-D681D7BEE6C6}" destId="{62575172-13C7-4421-ADCD-78A88F9DC48F}" srcOrd="0" destOrd="0" presId="urn:microsoft.com/office/officeart/2005/8/layout/process2"/>
    <dgm:cxn modelId="{80349A32-D072-46EE-AEEE-396A1589E32A}" type="presParOf" srcId="{F5019A65-EF3C-4440-A350-2132F2C38E88}" destId="{62575172-13C7-4421-ADCD-78A88F9DC48F}" srcOrd="0" destOrd="0" presId="urn:microsoft.com/office/officeart/2005/8/layout/process2"/>
    <dgm:cxn modelId="{401E351A-AE77-4DC7-80DD-AA3104EF9F05}" type="presParOf" srcId="{F5019A65-EF3C-4440-A350-2132F2C38E88}" destId="{94FA5ECA-C214-4A3E-AEC3-25BD35442149}" srcOrd="1" destOrd="0" presId="urn:microsoft.com/office/officeart/2005/8/layout/process2"/>
    <dgm:cxn modelId="{2AE7EBB9-681D-487A-A0FC-27D7AB99DFC1}" type="presParOf" srcId="{94FA5ECA-C214-4A3E-AEC3-25BD35442149}" destId="{F4E5FFA8-67A2-4773-A4A5-7C48AF85D5D5}" srcOrd="0" destOrd="0" presId="urn:microsoft.com/office/officeart/2005/8/layout/process2"/>
    <dgm:cxn modelId="{AB8D7E0B-4E56-4ECE-80BE-BC205DB2C81B}" type="presParOf" srcId="{F5019A65-EF3C-4440-A350-2132F2C38E88}" destId="{BFA9B168-06BF-481A-9C2C-D4C56087B901}" srcOrd="2" destOrd="0" presId="urn:microsoft.com/office/officeart/2005/8/layout/process2"/>
    <dgm:cxn modelId="{50500738-D063-4913-A3DE-38C0572595F5}" type="presParOf" srcId="{F5019A65-EF3C-4440-A350-2132F2C38E88}" destId="{536476AF-2402-4D87-A92A-D07243E3EE91}" srcOrd="3" destOrd="0" presId="urn:microsoft.com/office/officeart/2005/8/layout/process2"/>
    <dgm:cxn modelId="{6A297A56-2042-467E-AB1F-EAB9F4E60D75}" type="presParOf" srcId="{536476AF-2402-4D87-A92A-D07243E3EE91}" destId="{51DE2759-9BF6-4A9B-8E54-A840C097E8D6}" srcOrd="0" destOrd="0" presId="urn:microsoft.com/office/officeart/2005/8/layout/process2"/>
    <dgm:cxn modelId="{BD4AFE1F-0CDA-47E3-8822-10247E3E62CC}" type="presParOf" srcId="{F5019A65-EF3C-4440-A350-2132F2C38E88}" destId="{478F57E2-0F31-4391-804D-AC756AAEBD1A}" srcOrd="4" destOrd="0" presId="urn:microsoft.com/office/officeart/2005/8/layout/process2"/>
    <dgm:cxn modelId="{BA47F810-80F9-455A-A3F2-8B67FC99E164}" type="presParOf" srcId="{F5019A65-EF3C-4440-A350-2132F2C38E88}" destId="{29DAE3F8-75F3-4038-9AB6-F70D2A42E528}" srcOrd="5" destOrd="0" presId="urn:microsoft.com/office/officeart/2005/8/layout/process2"/>
    <dgm:cxn modelId="{A29F3099-91B4-4E5C-A158-A86ADA2CD71D}" type="presParOf" srcId="{29DAE3F8-75F3-4038-9AB6-F70D2A42E528}" destId="{966D616F-13B4-4A01-97C1-01196B2490D0}" srcOrd="0" destOrd="0" presId="urn:microsoft.com/office/officeart/2005/8/layout/process2"/>
    <dgm:cxn modelId="{106CBC24-0CDD-4FA1-8F29-3FCEE26CEBA4}" type="presParOf" srcId="{F5019A65-EF3C-4440-A350-2132F2C38E88}" destId="{F3F7B5D2-BF6D-474A-92C5-DA4E82FBCB2C}"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D591BEF-F96B-4735-BE97-BAE01A955CDB}" type="doc">
      <dgm:prSet loTypeId="urn:microsoft.com/office/officeart/2005/8/layout/process2" loCatId="process" qsTypeId="urn:microsoft.com/office/officeart/2005/8/quickstyle/simple1" qsCatId="simple" csTypeId="urn:microsoft.com/office/officeart/2005/8/colors/accent1_2" csCatId="accent1" phldr="1"/>
      <dgm:spPr/>
    </dgm:pt>
    <dgm:pt modelId="{B084BC83-73B0-4B28-8A02-D681D7BEE6C6}">
      <dgm:prSet phldrT="[Text]"/>
      <dgm:spPr/>
      <dgm:t>
        <a:bodyPr/>
        <a:lstStyle/>
        <a:p>
          <a:r>
            <a:rPr lang="en-US" dirty="0"/>
            <a:t>Plan audit and gather info</a:t>
          </a:r>
        </a:p>
      </dgm:t>
    </dgm:pt>
    <dgm:pt modelId="{570419B3-59D2-49B8-9361-D32B36FECE6A}" type="parTrans" cxnId="{9EDF3B44-EE20-4C13-AB20-F4B0AF19A193}">
      <dgm:prSet/>
      <dgm:spPr/>
      <dgm:t>
        <a:bodyPr/>
        <a:lstStyle/>
        <a:p>
          <a:endParaRPr lang="en-US"/>
        </a:p>
      </dgm:t>
    </dgm:pt>
    <dgm:pt modelId="{A2CAE741-314C-4D5D-A0FF-110CE4DB078D}" type="sibTrans" cxnId="{9EDF3B44-EE20-4C13-AB20-F4B0AF19A193}">
      <dgm:prSet/>
      <dgm:spPr/>
      <dgm:t>
        <a:bodyPr/>
        <a:lstStyle/>
        <a:p>
          <a:endParaRPr lang="en-US"/>
        </a:p>
      </dgm:t>
    </dgm:pt>
    <dgm:pt modelId="{3E6C291F-665E-44AC-9A2B-09292A28C91B}">
      <dgm:prSet phldrT="[Text]"/>
      <dgm:spPr/>
      <dgm:t>
        <a:bodyPr/>
        <a:lstStyle/>
        <a:p>
          <a:r>
            <a:rPr lang="en-US" dirty="0"/>
            <a:t>Review internal control</a:t>
          </a:r>
        </a:p>
      </dgm:t>
    </dgm:pt>
    <dgm:pt modelId="{96DEAD75-C483-461D-91D5-339BBBC7CB8C}" type="parTrans" cxnId="{1CCF2760-1245-49C7-B695-7D94AFE8E1E6}">
      <dgm:prSet/>
      <dgm:spPr/>
      <dgm:t>
        <a:bodyPr/>
        <a:lstStyle/>
        <a:p>
          <a:endParaRPr lang="en-US"/>
        </a:p>
      </dgm:t>
    </dgm:pt>
    <dgm:pt modelId="{78B206A7-6972-4683-91AB-5B2C18E09887}" type="sibTrans" cxnId="{1CCF2760-1245-49C7-B695-7D94AFE8E1E6}">
      <dgm:prSet/>
      <dgm:spPr/>
      <dgm:t>
        <a:bodyPr/>
        <a:lstStyle/>
        <a:p>
          <a:endParaRPr lang="en-US"/>
        </a:p>
      </dgm:t>
    </dgm:pt>
    <dgm:pt modelId="{F52A1613-A101-4ABF-AA2C-D61255651C11}">
      <dgm:prSet phldrT="[Text]"/>
      <dgm:spPr/>
      <dgm:t>
        <a:bodyPr/>
        <a:lstStyle/>
        <a:p>
          <a:r>
            <a:rPr lang="en-US" dirty="0"/>
            <a:t>Perform compliance &amp; substantive test</a:t>
          </a:r>
        </a:p>
      </dgm:t>
    </dgm:pt>
    <dgm:pt modelId="{05AFBCB9-D10C-4ECC-8026-499D8F91F0A9}" type="parTrans" cxnId="{4C72D29F-94D7-451E-96A8-B4E60CD3FE2E}">
      <dgm:prSet/>
      <dgm:spPr/>
      <dgm:t>
        <a:bodyPr/>
        <a:lstStyle/>
        <a:p>
          <a:endParaRPr lang="en-US"/>
        </a:p>
      </dgm:t>
    </dgm:pt>
    <dgm:pt modelId="{937E272E-6936-4629-A27F-21AECC9BB454}" type="sibTrans" cxnId="{4C72D29F-94D7-451E-96A8-B4E60CD3FE2E}">
      <dgm:prSet/>
      <dgm:spPr/>
      <dgm:t>
        <a:bodyPr/>
        <a:lstStyle/>
        <a:p>
          <a:endParaRPr lang="en-US"/>
        </a:p>
      </dgm:t>
    </dgm:pt>
    <dgm:pt modelId="{0565963A-5AEE-4BDE-87EF-A9BD94CC9124}">
      <dgm:prSet phldrT="[Text]"/>
      <dgm:spPr/>
      <dgm:t>
        <a:bodyPr/>
        <a:lstStyle/>
        <a:p>
          <a:r>
            <a:rPr lang="en-US" dirty="0"/>
            <a:t>Prepare &amp; present report</a:t>
          </a:r>
        </a:p>
      </dgm:t>
    </dgm:pt>
    <dgm:pt modelId="{B3A156D0-C60B-46DB-B88C-98E709DE2CDE}" type="parTrans" cxnId="{64D43347-8D57-4DB2-9BB2-44A46EFA0415}">
      <dgm:prSet/>
      <dgm:spPr/>
      <dgm:t>
        <a:bodyPr/>
        <a:lstStyle/>
        <a:p>
          <a:endParaRPr lang="en-US"/>
        </a:p>
      </dgm:t>
    </dgm:pt>
    <dgm:pt modelId="{D6395D9A-A56C-4633-8ACF-9C6137A89302}" type="sibTrans" cxnId="{64D43347-8D57-4DB2-9BB2-44A46EFA0415}">
      <dgm:prSet/>
      <dgm:spPr/>
      <dgm:t>
        <a:bodyPr/>
        <a:lstStyle/>
        <a:p>
          <a:endParaRPr lang="en-US"/>
        </a:p>
      </dgm:t>
    </dgm:pt>
    <dgm:pt modelId="{F5019A65-EF3C-4440-A350-2132F2C38E88}" type="pres">
      <dgm:prSet presAssocID="{5D591BEF-F96B-4735-BE97-BAE01A955CDB}" presName="linearFlow" presStyleCnt="0">
        <dgm:presLayoutVars>
          <dgm:resizeHandles val="exact"/>
        </dgm:presLayoutVars>
      </dgm:prSet>
      <dgm:spPr/>
    </dgm:pt>
    <dgm:pt modelId="{62575172-13C7-4421-ADCD-78A88F9DC48F}" type="pres">
      <dgm:prSet presAssocID="{B084BC83-73B0-4B28-8A02-D681D7BEE6C6}" presName="node" presStyleLbl="node1" presStyleIdx="0" presStyleCnt="4">
        <dgm:presLayoutVars>
          <dgm:bulletEnabled val="1"/>
        </dgm:presLayoutVars>
      </dgm:prSet>
      <dgm:spPr/>
    </dgm:pt>
    <dgm:pt modelId="{94FA5ECA-C214-4A3E-AEC3-25BD35442149}" type="pres">
      <dgm:prSet presAssocID="{A2CAE741-314C-4D5D-A0FF-110CE4DB078D}" presName="sibTrans" presStyleLbl="sibTrans2D1" presStyleIdx="0" presStyleCnt="3"/>
      <dgm:spPr/>
    </dgm:pt>
    <dgm:pt modelId="{F4E5FFA8-67A2-4773-A4A5-7C48AF85D5D5}" type="pres">
      <dgm:prSet presAssocID="{A2CAE741-314C-4D5D-A0FF-110CE4DB078D}" presName="connectorText" presStyleLbl="sibTrans2D1" presStyleIdx="0" presStyleCnt="3"/>
      <dgm:spPr/>
    </dgm:pt>
    <dgm:pt modelId="{BFA9B168-06BF-481A-9C2C-D4C56087B901}" type="pres">
      <dgm:prSet presAssocID="{3E6C291F-665E-44AC-9A2B-09292A28C91B}" presName="node" presStyleLbl="node1" presStyleIdx="1" presStyleCnt="4">
        <dgm:presLayoutVars>
          <dgm:bulletEnabled val="1"/>
        </dgm:presLayoutVars>
      </dgm:prSet>
      <dgm:spPr/>
    </dgm:pt>
    <dgm:pt modelId="{536476AF-2402-4D87-A92A-D07243E3EE91}" type="pres">
      <dgm:prSet presAssocID="{78B206A7-6972-4683-91AB-5B2C18E09887}" presName="sibTrans" presStyleLbl="sibTrans2D1" presStyleIdx="1" presStyleCnt="3"/>
      <dgm:spPr/>
    </dgm:pt>
    <dgm:pt modelId="{51DE2759-9BF6-4A9B-8E54-A840C097E8D6}" type="pres">
      <dgm:prSet presAssocID="{78B206A7-6972-4683-91AB-5B2C18E09887}" presName="connectorText" presStyleLbl="sibTrans2D1" presStyleIdx="1" presStyleCnt="3"/>
      <dgm:spPr/>
    </dgm:pt>
    <dgm:pt modelId="{478F57E2-0F31-4391-804D-AC756AAEBD1A}" type="pres">
      <dgm:prSet presAssocID="{F52A1613-A101-4ABF-AA2C-D61255651C11}" presName="node" presStyleLbl="node1" presStyleIdx="2" presStyleCnt="4">
        <dgm:presLayoutVars>
          <dgm:bulletEnabled val="1"/>
        </dgm:presLayoutVars>
      </dgm:prSet>
      <dgm:spPr/>
    </dgm:pt>
    <dgm:pt modelId="{29DAE3F8-75F3-4038-9AB6-F70D2A42E528}" type="pres">
      <dgm:prSet presAssocID="{937E272E-6936-4629-A27F-21AECC9BB454}" presName="sibTrans" presStyleLbl="sibTrans2D1" presStyleIdx="2" presStyleCnt="3"/>
      <dgm:spPr/>
    </dgm:pt>
    <dgm:pt modelId="{966D616F-13B4-4A01-97C1-01196B2490D0}" type="pres">
      <dgm:prSet presAssocID="{937E272E-6936-4629-A27F-21AECC9BB454}" presName="connectorText" presStyleLbl="sibTrans2D1" presStyleIdx="2" presStyleCnt="3"/>
      <dgm:spPr/>
    </dgm:pt>
    <dgm:pt modelId="{F3F7B5D2-BF6D-474A-92C5-DA4E82FBCB2C}" type="pres">
      <dgm:prSet presAssocID="{0565963A-5AEE-4BDE-87EF-A9BD94CC9124}" presName="node" presStyleLbl="node1" presStyleIdx="3" presStyleCnt="4">
        <dgm:presLayoutVars>
          <dgm:bulletEnabled val="1"/>
        </dgm:presLayoutVars>
      </dgm:prSet>
      <dgm:spPr/>
    </dgm:pt>
  </dgm:ptLst>
  <dgm:cxnLst>
    <dgm:cxn modelId="{447FBC0B-1794-4D95-9E22-ACD6DACCAA58}" type="presOf" srcId="{5D591BEF-F96B-4735-BE97-BAE01A955CDB}" destId="{F5019A65-EF3C-4440-A350-2132F2C38E88}" srcOrd="0" destOrd="0" presId="urn:microsoft.com/office/officeart/2005/8/layout/process2"/>
    <dgm:cxn modelId="{A95D671D-D579-40BA-AA95-88B617777C12}" type="presOf" srcId="{78B206A7-6972-4683-91AB-5B2C18E09887}" destId="{51DE2759-9BF6-4A9B-8E54-A840C097E8D6}" srcOrd="1" destOrd="0" presId="urn:microsoft.com/office/officeart/2005/8/layout/process2"/>
    <dgm:cxn modelId="{1CCF2760-1245-49C7-B695-7D94AFE8E1E6}" srcId="{5D591BEF-F96B-4735-BE97-BAE01A955CDB}" destId="{3E6C291F-665E-44AC-9A2B-09292A28C91B}" srcOrd="1" destOrd="0" parTransId="{96DEAD75-C483-461D-91D5-339BBBC7CB8C}" sibTransId="{78B206A7-6972-4683-91AB-5B2C18E09887}"/>
    <dgm:cxn modelId="{9EDF3B44-EE20-4C13-AB20-F4B0AF19A193}" srcId="{5D591BEF-F96B-4735-BE97-BAE01A955CDB}" destId="{B084BC83-73B0-4B28-8A02-D681D7BEE6C6}" srcOrd="0" destOrd="0" parTransId="{570419B3-59D2-49B8-9361-D32B36FECE6A}" sibTransId="{A2CAE741-314C-4D5D-A0FF-110CE4DB078D}"/>
    <dgm:cxn modelId="{64D43347-8D57-4DB2-9BB2-44A46EFA0415}" srcId="{5D591BEF-F96B-4735-BE97-BAE01A955CDB}" destId="{0565963A-5AEE-4BDE-87EF-A9BD94CC9124}" srcOrd="3" destOrd="0" parTransId="{B3A156D0-C60B-46DB-B88C-98E709DE2CDE}" sibTransId="{D6395D9A-A56C-4633-8ACF-9C6137A89302}"/>
    <dgm:cxn modelId="{C266A44B-A176-4B4C-979C-D196E705494E}" type="presOf" srcId="{0565963A-5AEE-4BDE-87EF-A9BD94CC9124}" destId="{F3F7B5D2-BF6D-474A-92C5-DA4E82FBCB2C}" srcOrd="0" destOrd="0" presId="urn:microsoft.com/office/officeart/2005/8/layout/process2"/>
    <dgm:cxn modelId="{EE00D17B-51C6-4515-9749-268564F58932}" type="presOf" srcId="{937E272E-6936-4629-A27F-21AECC9BB454}" destId="{966D616F-13B4-4A01-97C1-01196B2490D0}" srcOrd="1" destOrd="0" presId="urn:microsoft.com/office/officeart/2005/8/layout/process2"/>
    <dgm:cxn modelId="{32518D82-126E-4CFB-ACF5-AB94B10385B1}" type="presOf" srcId="{937E272E-6936-4629-A27F-21AECC9BB454}" destId="{29DAE3F8-75F3-4038-9AB6-F70D2A42E528}" srcOrd="0" destOrd="0" presId="urn:microsoft.com/office/officeart/2005/8/layout/process2"/>
    <dgm:cxn modelId="{4C72D29F-94D7-451E-96A8-B4E60CD3FE2E}" srcId="{5D591BEF-F96B-4735-BE97-BAE01A955CDB}" destId="{F52A1613-A101-4ABF-AA2C-D61255651C11}" srcOrd="2" destOrd="0" parTransId="{05AFBCB9-D10C-4ECC-8026-499D8F91F0A9}" sibTransId="{937E272E-6936-4629-A27F-21AECC9BB454}"/>
    <dgm:cxn modelId="{E002B1CE-2E38-49B6-87D0-CC7F1FFB142B}" type="presOf" srcId="{A2CAE741-314C-4D5D-A0FF-110CE4DB078D}" destId="{F4E5FFA8-67A2-4773-A4A5-7C48AF85D5D5}" srcOrd="1" destOrd="0" presId="urn:microsoft.com/office/officeart/2005/8/layout/process2"/>
    <dgm:cxn modelId="{CB4B38E0-A30A-4DDB-BFF2-A2F70235ED39}" type="presOf" srcId="{78B206A7-6972-4683-91AB-5B2C18E09887}" destId="{536476AF-2402-4D87-A92A-D07243E3EE91}" srcOrd="0" destOrd="0" presId="urn:microsoft.com/office/officeart/2005/8/layout/process2"/>
    <dgm:cxn modelId="{6D2D19F2-52C5-480A-B4D1-2EA5DF470975}" type="presOf" srcId="{F52A1613-A101-4ABF-AA2C-D61255651C11}" destId="{478F57E2-0F31-4391-804D-AC756AAEBD1A}" srcOrd="0" destOrd="0" presId="urn:microsoft.com/office/officeart/2005/8/layout/process2"/>
    <dgm:cxn modelId="{A2BB1CF7-B256-4305-89EF-1AF7AAECE63F}" type="presOf" srcId="{3E6C291F-665E-44AC-9A2B-09292A28C91B}" destId="{BFA9B168-06BF-481A-9C2C-D4C56087B901}" srcOrd="0" destOrd="0" presId="urn:microsoft.com/office/officeart/2005/8/layout/process2"/>
    <dgm:cxn modelId="{882910FA-2B23-4A6E-8780-7E85C8F17FBF}" type="presOf" srcId="{A2CAE741-314C-4D5D-A0FF-110CE4DB078D}" destId="{94FA5ECA-C214-4A3E-AEC3-25BD35442149}" srcOrd="0" destOrd="0" presId="urn:microsoft.com/office/officeart/2005/8/layout/process2"/>
    <dgm:cxn modelId="{AD6CF3FE-A9EB-476A-8E94-9C28B3A259C2}" type="presOf" srcId="{B084BC83-73B0-4B28-8A02-D681D7BEE6C6}" destId="{62575172-13C7-4421-ADCD-78A88F9DC48F}" srcOrd="0" destOrd="0" presId="urn:microsoft.com/office/officeart/2005/8/layout/process2"/>
    <dgm:cxn modelId="{80349A32-D072-46EE-AEEE-396A1589E32A}" type="presParOf" srcId="{F5019A65-EF3C-4440-A350-2132F2C38E88}" destId="{62575172-13C7-4421-ADCD-78A88F9DC48F}" srcOrd="0" destOrd="0" presId="urn:microsoft.com/office/officeart/2005/8/layout/process2"/>
    <dgm:cxn modelId="{401E351A-AE77-4DC7-80DD-AA3104EF9F05}" type="presParOf" srcId="{F5019A65-EF3C-4440-A350-2132F2C38E88}" destId="{94FA5ECA-C214-4A3E-AEC3-25BD35442149}" srcOrd="1" destOrd="0" presId="urn:microsoft.com/office/officeart/2005/8/layout/process2"/>
    <dgm:cxn modelId="{2AE7EBB9-681D-487A-A0FC-27D7AB99DFC1}" type="presParOf" srcId="{94FA5ECA-C214-4A3E-AEC3-25BD35442149}" destId="{F4E5FFA8-67A2-4773-A4A5-7C48AF85D5D5}" srcOrd="0" destOrd="0" presId="urn:microsoft.com/office/officeart/2005/8/layout/process2"/>
    <dgm:cxn modelId="{AB8D7E0B-4E56-4ECE-80BE-BC205DB2C81B}" type="presParOf" srcId="{F5019A65-EF3C-4440-A350-2132F2C38E88}" destId="{BFA9B168-06BF-481A-9C2C-D4C56087B901}" srcOrd="2" destOrd="0" presId="urn:microsoft.com/office/officeart/2005/8/layout/process2"/>
    <dgm:cxn modelId="{50500738-D063-4913-A3DE-38C0572595F5}" type="presParOf" srcId="{F5019A65-EF3C-4440-A350-2132F2C38E88}" destId="{536476AF-2402-4D87-A92A-D07243E3EE91}" srcOrd="3" destOrd="0" presId="urn:microsoft.com/office/officeart/2005/8/layout/process2"/>
    <dgm:cxn modelId="{6A297A56-2042-467E-AB1F-EAB9F4E60D75}" type="presParOf" srcId="{536476AF-2402-4D87-A92A-D07243E3EE91}" destId="{51DE2759-9BF6-4A9B-8E54-A840C097E8D6}" srcOrd="0" destOrd="0" presId="urn:microsoft.com/office/officeart/2005/8/layout/process2"/>
    <dgm:cxn modelId="{BD4AFE1F-0CDA-47E3-8822-10247E3E62CC}" type="presParOf" srcId="{F5019A65-EF3C-4440-A350-2132F2C38E88}" destId="{478F57E2-0F31-4391-804D-AC756AAEBD1A}" srcOrd="4" destOrd="0" presId="urn:microsoft.com/office/officeart/2005/8/layout/process2"/>
    <dgm:cxn modelId="{BA47F810-80F9-455A-A3F2-8B67FC99E164}" type="presParOf" srcId="{F5019A65-EF3C-4440-A350-2132F2C38E88}" destId="{29DAE3F8-75F3-4038-9AB6-F70D2A42E528}" srcOrd="5" destOrd="0" presId="urn:microsoft.com/office/officeart/2005/8/layout/process2"/>
    <dgm:cxn modelId="{A29F3099-91B4-4E5C-A158-A86ADA2CD71D}" type="presParOf" srcId="{29DAE3F8-75F3-4038-9AB6-F70D2A42E528}" destId="{966D616F-13B4-4A01-97C1-01196B2490D0}" srcOrd="0" destOrd="0" presId="urn:microsoft.com/office/officeart/2005/8/layout/process2"/>
    <dgm:cxn modelId="{106CBC24-0CDD-4FA1-8F29-3FCEE26CEBA4}" type="presParOf" srcId="{F5019A65-EF3C-4440-A350-2132F2C38E88}" destId="{F3F7B5D2-BF6D-474A-92C5-DA4E82FBCB2C}"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591BEF-F96B-4735-BE97-BAE01A955CDB}" type="doc">
      <dgm:prSet loTypeId="urn:microsoft.com/office/officeart/2005/8/layout/process2" loCatId="process" qsTypeId="urn:microsoft.com/office/officeart/2005/8/quickstyle/simple1" qsCatId="simple" csTypeId="urn:microsoft.com/office/officeart/2005/8/colors/accent1_2" csCatId="accent1" phldr="1"/>
      <dgm:spPr/>
    </dgm:pt>
    <dgm:pt modelId="{B084BC83-73B0-4B28-8A02-D681D7BEE6C6}">
      <dgm:prSet phldrT="[Text]"/>
      <dgm:spPr>
        <a:solidFill>
          <a:srgbClr val="C00000"/>
        </a:solidFill>
      </dgm:spPr>
      <dgm:t>
        <a:bodyPr/>
        <a:lstStyle/>
        <a:p>
          <a:r>
            <a:rPr lang="en-US" dirty="0"/>
            <a:t>Plan audit and gather info</a:t>
          </a:r>
        </a:p>
      </dgm:t>
    </dgm:pt>
    <dgm:pt modelId="{570419B3-59D2-49B8-9361-D32B36FECE6A}" type="parTrans" cxnId="{9EDF3B44-EE20-4C13-AB20-F4B0AF19A193}">
      <dgm:prSet/>
      <dgm:spPr/>
      <dgm:t>
        <a:bodyPr/>
        <a:lstStyle/>
        <a:p>
          <a:endParaRPr lang="en-US"/>
        </a:p>
      </dgm:t>
    </dgm:pt>
    <dgm:pt modelId="{A2CAE741-314C-4D5D-A0FF-110CE4DB078D}" type="sibTrans" cxnId="{9EDF3B44-EE20-4C13-AB20-F4B0AF19A193}">
      <dgm:prSet/>
      <dgm:spPr/>
      <dgm:t>
        <a:bodyPr/>
        <a:lstStyle/>
        <a:p>
          <a:endParaRPr lang="en-US"/>
        </a:p>
      </dgm:t>
    </dgm:pt>
    <dgm:pt modelId="{3E6C291F-665E-44AC-9A2B-09292A28C91B}">
      <dgm:prSet phldrT="[Text]"/>
      <dgm:spPr/>
      <dgm:t>
        <a:bodyPr/>
        <a:lstStyle/>
        <a:p>
          <a:r>
            <a:rPr lang="en-US" dirty="0"/>
            <a:t>Review internal control</a:t>
          </a:r>
        </a:p>
      </dgm:t>
    </dgm:pt>
    <dgm:pt modelId="{96DEAD75-C483-461D-91D5-339BBBC7CB8C}" type="parTrans" cxnId="{1CCF2760-1245-49C7-B695-7D94AFE8E1E6}">
      <dgm:prSet/>
      <dgm:spPr/>
      <dgm:t>
        <a:bodyPr/>
        <a:lstStyle/>
        <a:p>
          <a:endParaRPr lang="en-US"/>
        </a:p>
      </dgm:t>
    </dgm:pt>
    <dgm:pt modelId="{78B206A7-6972-4683-91AB-5B2C18E09887}" type="sibTrans" cxnId="{1CCF2760-1245-49C7-B695-7D94AFE8E1E6}">
      <dgm:prSet/>
      <dgm:spPr/>
      <dgm:t>
        <a:bodyPr/>
        <a:lstStyle/>
        <a:p>
          <a:endParaRPr lang="en-US"/>
        </a:p>
      </dgm:t>
    </dgm:pt>
    <dgm:pt modelId="{F52A1613-A101-4ABF-AA2C-D61255651C11}">
      <dgm:prSet phldrT="[Text]"/>
      <dgm:spPr/>
      <dgm:t>
        <a:bodyPr/>
        <a:lstStyle/>
        <a:p>
          <a:r>
            <a:rPr lang="en-US" dirty="0"/>
            <a:t>Perform compliance &amp; substantive test</a:t>
          </a:r>
        </a:p>
      </dgm:t>
    </dgm:pt>
    <dgm:pt modelId="{05AFBCB9-D10C-4ECC-8026-499D8F91F0A9}" type="parTrans" cxnId="{4C72D29F-94D7-451E-96A8-B4E60CD3FE2E}">
      <dgm:prSet/>
      <dgm:spPr/>
      <dgm:t>
        <a:bodyPr/>
        <a:lstStyle/>
        <a:p>
          <a:endParaRPr lang="en-US"/>
        </a:p>
      </dgm:t>
    </dgm:pt>
    <dgm:pt modelId="{937E272E-6936-4629-A27F-21AECC9BB454}" type="sibTrans" cxnId="{4C72D29F-94D7-451E-96A8-B4E60CD3FE2E}">
      <dgm:prSet/>
      <dgm:spPr/>
      <dgm:t>
        <a:bodyPr/>
        <a:lstStyle/>
        <a:p>
          <a:endParaRPr lang="en-US"/>
        </a:p>
      </dgm:t>
    </dgm:pt>
    <dgm:pt modelId="{0565963A-5AEE-4BDE-87EF-A9BD94CC9124}">
      <dgm:prSet phldrT="[Text]"/>
      <dgm:spPr/>
      <dgm:t>
        <a:bodyPr/>
        <a:lstStyle/>
        <a:p>
          <a:r>
            <a:rPr lang="en-US" dirty="0"/>
            <a:t>Prepare &amp; present report</a:t>
          </a:r>
        </a:p>
      </dgm:t>
    </dgm:pt>
    <dgm:pt modelId="{B3A156D0-C60B-46DB-B88C-98E709DE2CDE}" type="parTrans" cxnId="{64D43347-8D57-4DB2-9BB2-44A46EFA0415}">
      <dgm:prSet/>
      <dgm:spPr/>
      <dgm:t>
        <a:bodyPr/>
        <a:lstStyle/>
        <a:p>
          <a:endParaRPr lang="en-US"/>
        </a:p>
      </dgm:t>
    </dgm:pt>
    <dgm:pt modelId="{D6395D9A-A56C-4633-8ACF-9C6137A89302}" type="sibTrans" cxnId="{64D43347-8D57-4DB2-9BB2-44A46EFA0415}">
      <dgm:prSet/>
      <dgm:spPr/>
      <dgm:t>
        <a:bodyPr/>
        <a:lstStyle/>
        <a:p>
          <a:endParaRPr lang="en-US"/>
        </a:p>
      </dgm:t>
    </dgm:pt>
    <dgm:pt modelId="{F5019A65-EF3C-4440-A350-2132F2C38E88}" type="pres">
      <dgm:prSet presAssocID="{5D591BEF-F96B-4735-BE97-BAE01A955CDB}" presName="linearFlow" presStyleCnt="0">
        <dgm:presLayoutVars>
          <dgm:resizeHandles val="exact"/>
        </dgm:presLayoutVars>
      </dgm:prSet>
      <dgm:spPr/>
    </dgm:pt>
    <dgm:pt modelId="{62575172-13C7-4421-ADCD-78A88F9DC48F}" type="pres">
      <dgm:prSet presAssocID="{B084BC83-73B0-4B28-8A02-D681D7BEE6C6}" presName="node" presStyleLbl="node1" presStyleIdx="0" presStyleCnt="4">
        <dgm:presLayoutVars>
          <dgm:bulletEnabled val="1"/>
        </dgm:presLayoutVars>
      </dgm:prSet>
      <dgm:spPr/>
    </dgm:pt>
    <dgm:pt modelId="{94FA5ECA-C214-4A3E-AEC3-25BD35442149}" type="pres">
      <dgm:prSet presAssocID="{A2CAE741-314C-4D5D-A0FF-110CE4DB078D}" presName="sibTrans" presStyleLbl="sibTrans2D1" presStyleIdx="0" presStyleCnt="3"/>
      <dgm:spPr/>
    </dgm:pt>
    <dgm:pt modelId="{F4E5FFA8-67A2-4773-A4A5-7C48AF85D5D5}" type="pres">
      <dgm:prSet presAssocID="{A2CAE741-314C-4D5D-A0FF-110CE4DB078D}" presName="connectorText" presStyleLbl="sibTrans2D1" presStyleIdx="0" presStyleCnt="3"/>
      <dgm:spPr/>
    </dgm:pt>
    <dgm:pt modelId="{BFA9B168-06BF-481A-9C2C-D4C56087B901}" type="pres">
      <dgm:prSet presAssocID="{3E6C291F-665E-44AC-9A2B-09292A28C91B}" presName="node" presStyleLbl="node1" presStyleIdx="1" presStyleCnt="4">
        <dgm:presLayoutVars>
          <dgm:bulletEnabled val="1"/>
        </dgm:presLayoutVars>
      </dgm:prSet>
      <dgm:spPr/>
    </dgm:pt>
    <dgm:pt modelId="{536476AF-2402-4D87-A92A-D07243E3EE91}" type="pres">
      <dgm:prSet presAssocID="{78B206A7-6972-4683-91AB-5B2C18E09887}" presName="sibTrans" presStyleLbl="sibTrans2D1" presStyleIdx="1" presStyleCnt="3"/>
      <dgm:spPr/>
    </dgm:pt>
    <dgm:pt modelId="{51DE2759-9BF6-4A9B-8E54-A840C097E8D6}" type="pres">
      <dgm:prSet presAssocID="{78B206A7-6972-4683-91AB-5B2C18E09887}" presName="connectorText" presStyleLbl="sibTrans2D1" presStyleIdx="1" presStyleCnt="3"/>
      <dgm:spPr/>
    </dgm:pt>
    <dgm:pt modelId="{478F57E2-0F31-4391-804D-AC756AAEBD1A}" type="pres">
      <dgm:prSet presAssocID="{F52A1613-A101-4ABF-AA2C-D61255651C11}" presName="node" presStyleLbl="node1" presStyleIdx="2" presStyleCnt="4">
        <dgm:presLayoutVars>
          <dgm:bulletEnabled val="1"/>
        </dgm:presLayoutVars>
      </dgm:prSet>
      <dgm:spPr/>
    </dgm:pt>
    <dgm:pt modelId="{29DAE3F8-75F3-4038-9AB6-F70D2A42E528}" type="pres">
      <dgm:prSet presAssocID="{937E272E-6936-4629-A27F-21AECC9BB454}" presName="sibTrans" presStyleLbl="sibTrans2D1" presStyleIdx="2" presStyleCnt="3"/>
      <dgm:spPr/>
    </dgm:pt>
    <dgm:pt modelId="{966D616F-13B4-4A01-97C1-01196B2490D0}" type="pres">
      <dgm:prSet presAssocID="{937E272E-6936-4629-A27F-21AECC9BB454}" presName="connectorText" presStyleLbl="sibTrans2D1" presStyleIdx="2" presStyleCnt="3"/>
      <dgm:spPr/>
    </dgm:pt>
    <dgm:pt modelId="{F3F7B5D2-BF6D-474A-92C5-DA4E82FBCB2C}" type="pres">
      <dgm:prSet presAssocID="{0565963A-5AEE-4BDE-87EF-A9BD94CC9124}" presName="node" presStyleLbl="node1" presStyleIdx="3" presStyleCnt="4">
        <dgm:presLayoutVars>
          <dgm:bulletEnabled val="1"/>
        </dgm:presLayoutVars>
      </dgm:prSet>
      <dgm:spPr/>
    </dgm:pt>
  </dgm:ptLst>
  <dgm:cxnLst>
    <dgm:cxn modelId="{447FBC0B-1794-4D95-9E22-ACD6DACCAA58}" type="presOf" srcId="{5D591BEF-F96B-4735-BE97-BAE01A955CDB}" destId="{F5019A65-EF3C-4440-A350-2132F2C38E88}" srcOrd="0" destOrd="0" presId="urn:microsoft.com/office/officeart/2005/8/layout/process2"/>
    <dgm:cxn modelId="{A95D671D-D579-40BA-AA95-88B617777C12}" type="presOf" srcId="{78B206A7-6972-4683-91AB-5B2C18E09887}" destId="{51DE2759-9BF6-4A9B-8E54-A840C097E8D6}" srcOrd="1" destOrd="0" presId="urn:microsoft.com/office/officeart/2005/8/layout/process2"/>
    <dgm:cxn modelId="{1CCF2760-1245-49C7-B695-7D94AFE8E1E6}" srcId="{5D591BEF-F96B-4735-BE97-BAE01A955CDB}" destId="{3E6C291F-665E-44AC-9A2B-09292A28C91B}" srcOrd="1" destOrd="0" parTransId="{96DEAD75-C483-461D-91D5-339BBBC7CB8C}" sibTransId="{78B206A7-6972-4683-91AB-5B2C18E09887}"/>
    <dgm:cxn modelId="{9EDF3B44-EE20-4C13-AB20-F4B0AF19A193}" srcId="{5D591BEF-F96B-4735-BE97-BAE01A955CDB}" destId="{B084BC83-73B0-4B28-8A02-D681D7BEE6C6}" srcOrd="0" destOrd="0" parTransId="{570419B3-59D2-49B8-9361-D32B36FECE6A}" sibTransId="{A2CAE741-314C-4D5D-A0FF-110CE4DB078D}"/>
    <dgm:cxn modelId="{64D43347-8D57-4DB2-9BB2-44A46EFA0415}" srcId="{5D591BEF-F96B-4735-BE97-BAE01A955CDB}" destId="{0565963A-5AEE-4BDE-87EF-A9BD94CC9124}" srcOrd="3" destOrd="0" parTransId="{B3A156D0-C60B-46DB-B88C-98E709DE2CDE}" sibTransId="{D6395D9A-A56C-4633-8ACF-9C6137A89302}"/>
    <dgm:cxn modelId="{C266A44B-A176-4B4C-979C-D196E705494E}" type="presOf" srcId="{0565963A-5AEE-4BDE-87EF-A9BD94CC9124}" destId="{F3F7B5D2-BF6D-474A-92C5-DA4E82FBCB2C}" srcOrd="0" destOrd="0" presId="urn:microsoft.com/office/officeart/2005/8/layout/process2"/>
    <dgm:cxn modelId="{EE00D17B-51C6-4515-9749-268564F58932}" type="presOf" srcId="{937E272E-6936-4629-A27F-21AECC9BB454}" destId="{966D616F-13B4-4A01-97C1-01196B2490D0}" srcOrd="1" destOrd="0" presId="urn:microsoft.com/office/officeart/2005/8/layout/process2"/>
    <dgm:cxn modelId="{32518D82-126E-4CFB-ACF5-AB94B10385B1}" type="presOf" srcId="{937E272E-6936-4629-A27F-21AECC9BB454}" destId="{29DAE3F8-75F3-4038-9AB6-F70D2A42E528}" srcOrd="0" destOrd="0" presId="urn:microsoft.com/office/officeart/2005/8/layout/process2"/>
    <dgm:cxn modelId="{4C72D29F-94D7-451E-96A8-B4E60CD3FE2E}" srcId="{5D591BEF-F96B-4735-BE97-BAE01A955CDB}" destId="{F52A1613-A101-4ABF-AA2C-D61255651C11}" srcOrd="2" destOrd="0" parTransId="{05AFBCB9-D10C-4ECC-8026-499D8F91F0A9}" sibTransId="{937E272E-6936-4629-A27F-21AECC9BB454}"/>
    <dgm:cxn modelId="{E002B1CE-2E38-49B6-87D0-CC7F1FFB142B}" type="presOf" srcId="{A2CAE741-314C-4D5D-A0FF-110CE4DB078D}" destId="{F4E5FFA8-67A2-4773-A4A5-7C48AF85D5D5}" srcOrd="1" destOrd="0" presId="urn:microsoft.com/office/officeart/2005/8/layout/process2"/>
    <dgm:cxn modelId="{CB4B38E0-A30A-4DDB-BFF2-A2F70235ED39}" type="presOf" srcId="{78B206A7-6972-4683-91AB-5B2C18E09887}" destId="{536476AF-2402-4D87-A92A-D07243E3EE91}" srcOrd="0" destOrd="0" presId="urn:microsoft.com/office/officeart/2005/8/layout/process2"/>
    <dgm:cxn modelId="{6D2D19F2-52C5-480A-B4D1-2EA5DF470975}" type="presOf" srcId="{F52A1613-A101-4ABF-AA2C-D61255651C11}" destId="{478F57E2-0F31-4391-804D-AC756AAEBD1A}" srcOrd="0" destOrd="0" presId="urn:microsoft.com/office/officeart/2005/8/layout/process2"/>
    <dgm:cxn modelId="{A2BB1CF7-B256-4305-89EF-1AF7AAECE63F}" type="presOf" srcId="{3E6C291F-665E-44AC-9A2B-09292A28C91B}" destId="{BFA9B168-06BF-481A-9C2C-D4C56087B901}" srcOrd="0" destOrd="0" presId="urn:microsoft.com/office/officeart/2005/8/layout/process2"/>
    <dgm:cxn modelId="{882910FA-2B23-4A6E-8780-7E85C8F17FBF}" type="presOf" srcId="{A2CAE741-314C-4D5D-A0FF-110CE4DB078D}" destId="{94FA5ECA-C214-4A3E-AEC3-25BD35442149}" srcOrd="0" destOrd="0" presId="urn:microsoft.com/office/officeart/2005/8/layout/process2"/>
    <dgm:cxn modelId="{AD6CF3FE-A9EB-476A-8E94-9C28B3A259C2}" type="presOf" srcId="{B084BC83-73B0-4B28-8A02-D681D7BEE6C6}" destId="{62575172-13C7-4421-ADCD-78A88F9DC48F}" srcOrd="0" destOrd="0" presId="urn:microsoft.com/office/officeart/2005/8/layout/process2"/>
    <dgm:cxn modelId="{80349A32-D072-46EE-AEEE-396A1589E32A}" type="presParOf" srcId="{F5019A65-EF3C-4440-A350-2132F2C38E88}" destId="{62575172-13C7-4421-ADCD-78A88F9DC48F}" srcOrd="0" destOrd="0" presId="urn:microsoft.com/office/officeart/2005/8/layout/process2"/>
    <dgm:cxn modelId="{401E351A-AE77-4DC7-80DD-AA3104EF9F05}" type="presParOf" srcId="{F5019A65-EF3C-4440-A350-2132F2C38E88}" destId="{94FA5ECA-C214-4A3E-AEC3-25BD35442149}" srcOrd="1" destOrd="0" presId="urn:microsoft.com/office/officeart/2005/8/layout/process2"/>
    <dgm:cxn modelId="{2AE7EBB9-681D-487A-A0FC-27D7AB99DFC1}" type="presParOf" srcId="{94FA5ECA-C214-4A3E-AEC3-25BD35442149}" destId="{F4E5FFA8-67A2-4773-A4A5-7C48AF85D5D5}" srcOrd="0" destOrd="0" presId="urn:microsoft.com/office/officeart/2005/8/layout/process2"/>
    <dgm:cxn modelId="{AB8D7E0B-4E56-4ECE-80BE-BC205DB2C81B}" type="presParOf" srcId="{F5019A65-EF3C-4440-A350-2132F2C38E88}" destId="{BFA9B168-06BF-481A-9C2C-D4C56087B901}" srcOrd="2" destOrd="0" presId="urn:microsoft.com/office/officeart/2005/8/layout/process2"/>
    <dgm:cxn modelId="{50500738-D063-4913-A3DE-38C0572595F5}" type="presParOf" srcId="{F5019A65-EF3C-4440-A350-2132F2C38E88}" destId="{536476AF-2402-4D87-A92A-D07243E3EE91}" srcOrd="3" destOrd="0" presId="urn:microsoft.com/office/officeart/2005/8/layout/process2"/>
    <dgm:cxn modelId="{6A297A56-2042-467E-AB1F-EAB9F4E60D75}" type="presParOf" srcId="{536476AF-2402-4D87-A92A-D07243E3EE91}" destId="{51DE2759-9BF6-4A9B-8E54-A840C097E8D6}" srcOrd="0" destOrd="0" presId="urn:microsoft.com/office/officeart/2005/8/layout/process2"/>
    <dgm:cxn modelId="{BD4AFE1F-0CDA-47E3-8822-10247E3E62CC}" type="presParOf" srcId="{F5019A65-EF3C-4440-A350-2132F2C38E88}" destId="{478F57E2-0F31-4391-804D-AC756AAEBD1A}" srcOrd="4" destOrd="0" presId="urn:microsoft.com/office/officeart/2005/8/layout/process2"/>
    <dgm:cxn modelId="{BA47F810-80F9-455A-A3F2-8B67FC99E164}" type="presParOf" srcId="{F5019A65-EF3C-4440-A350-2132F2C38E88}" destId="{29DAE3F8-75F3-4038-9AB6-F70D2A42E528}" srcOrd="5" destOrd="0" presId="urn:microsoft.com/office/officeart/2005/8/layout/process2"/>
    <dgm:cxn modelId="{A29F3099-91B4-4E5C-A158-A86ADA2CD71D}" type="presParOf" srcId="{29DAE3F8-75F3-4038-9AB6-F70D2A42E528}" destId="{966D616F-13B4-4A01-97C1-01196B2490D0}" srcOrd="0" destOrd="0" presId="urn:microsoft.com/office/officeart/2005/8/layout/process2"/>
    <dgm:cxn modelId="{106CBC24-0CDD-4FA1-8F29-3FCEE26CEBA4}" type="presParOf" srcId="{F5019A65-EF3C-4440-A350-2132F2C38E88}" destId="{F3F7B5D2-BF6D-474A-92C5-DA4E82FBCB2C}"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591BEF-F96B-4735-BE97-BAE01A955CDB}" type="doc">
      <dgm:prSet loTypeId="urn:microsoft.com/office/officeart/2005/8/layout/process2" loCatId="process" qsTypeId="urn:microsoft.com/office/officeart/2005/8/quickstyle/simple1" qsCatId="simple" csTypeId="urn:microsoft.com/office/officeart/2005/8/colors/accent1_2" csCatId="accent1" phldr="1"/>
      <dgm:spPr/>
    </dgm:pt>
    <dgm:pt modelId="{B084BC83-73B0-4B28-8A02-D681D7BEE6C6}">
      <dgm:prSet phldrT="[Text]"/>
      <dgm:spPr>
        <a:solidFill>
          <a:srgbClr val="C00000"/>
        </a:solidFill>
      </dgm:spPr>
      <dgm:t>
        <a:bodyPr/>
        <a:lstStyle/>
        <a:p>
          <a:r>
            <a:rPr lang="en-US" dirty="0"/>
            <a:t>Plan audit and gather info</a:t>
          </a:r>
        </a:p>
      </dgm:t>
    </dgm:pt>
    <dgm:pt modelId="{570419B3-59D2-49B8-9361-D32B36FECE6A}" type="parTrans" cxnId="{9EDF3B44-EE20-4C13-AB20-F4B0AF19A193}">
      <dgm:prSet/>
      <dgm:spPr/>
      <dgm:t>
        <a:bodyPr/>
        <a:lstStyle/>
        <a:p>
          <a:endParaRPr lang="en-US"/>
        </a:p>
      </dgm:t>
    </dgm:pt>
    <dgm:pt modelId="{A2CAE741-314C-4D5D-A0FF-110CE4DB078D}" type="sibTrans" cxnId="{9EDF3B44-EE20-4C13-AB20-F4B0AF19A193}">
      <dgm:prSet/>
      <dgm:spPr/>
      <dgm:t>
        <a:bodyPr/>
        <a:lstStyle/>
        <a:p>
          <a:endParaRPr lang="en-US"/>
        </a:p>
      </dgm:t>
    </dgm:pt>
    <dgm:pt modelId="{3E6C291F-665E-44AC-9A2B-09292A28C91B}">
      <dgm:prSet phldrT="[Text]"/>
      <dgm:spPr/>
      <dgm:t>
        <a:bodyPr/>
        <a:lstStyle/>
        <a:p>
          <a:r>
            <a:rPr lang="en-US" dirty="0"/>
            <a:t>Review internal control</a:t>
          </a:r>
        </a:p>
      </dgm:t>
    </dgm:pt>
    <dgm:pt modelId="{96DEAD75-C483-461D-91D5-339BBBC7CB8C}" type="parTrans" cxnId="{1CCF2760-1245-49C7-B695-7D94AFE8E1E6}">
      <dgm:prSet/>
      <dgm:spPr/>
      <dgm:t>
        <a:bodyPr/>
        <a:lstStyle/>
        <a:p>
          <a:endParaRPr lang="en-US"/>
        </a:p>
      </dgm:t>
    </dgm:pt>
    <dgm:pt modelId="{78B206A7-6972-4683-91AB-5B2C18E09887}" type="sibTrans" cxnId="{1CCF2760-1245-49C7-B695-7D94AFE8E1E6}">
      <dgm:prSet/>
      <dgm:spPr/>
      <dgm:t>
        <a:bodyPr/>
        <a:lstStyle/>
        <a:p>
          <a:endParaRPr lang="en-US"/>
        </a:p>
      </dgm:t>
    </dgm:pt>
    <dgm:pt modelId="{F52A1613-A101-4ABF-AA2C-D61255651C11}">
      <dgm:prSet phldrT="[Text]"/>
      <dgm:spPr/>
      <dgm:t>
        <a:bodyPr/>
        <a:lstStyle/>
        <a:p>
          <a:r>
            <a:rPr lang="en-US" dirty="0"/>
            <a:t>Perform compliance &amp; substantive test</a:t>
          </a:r>
        </a:p>
      </dgm:t>
    </dgm:pt>
    <dgm:pt modelId="{05AFBCB9-D10C-4ECC-8026-499D8F91F0A9}" type="parTrans" cxnId="{4C72D29F-94D7-451E-96A8-B4E60CD3FE2E}">
      <dgm:prSet/>
      <dgm:spPr/>
      <dgm:t>
        <a:bodyPr/>
        <a:lstStyle/>
        <a:p>
          <a:endParaRPr lang="en-US"/>
        </a:p>
      </dgm:t>
    </dgm:pt>
    <dgm:pt modelId="{937E272E-6936-4629-A27F-21AECC9BB454}" type="sibTrans" cxnId="{4C72D29F-94D7-451E-96A8-B4E60CD3FE2E}">
      <dgm:prSet/>
      <dgm:spPr/>
      <dgm:t>
        <a:bodyPr/>
        <a:lstStyle/>
        <a:p>
          <a:endParaRPr lang="en-US"/>
        </a:p>
      </dgm:t>
    </dgm:pt>
    <dgm:pt modelId="{0565963A-5AEE-4BDE-87EF-A9BD94CC9124}">
      <dgm:prSet phldrT="[Text]"/>
      <dgm:spPr/>
      <dgm:t>
        <a:bodyPr/>
        <a:lstStyle/>
        <a:p>
          <a:r>
            <a:rPr lang="en-US" dirty="0"/>
            <a:t>Prepare &amp; present report</a:t>
          </a:r>
        </a:p>
      </dgm:t>
    </dgm:pt>
    <dgm:pt modelId="{B3A156D0-C60B-46DB-B88C-98E709DE2CDE}" type="parTrans" cxnId="{64D43347-8D57-4DB2-9BB2-44A46EFA0415}">
      <dgm:prSet/>
      <dgm:spPr/>
      <dgm:t>
        <a:bodyPr/>
        <a:lstStyle/>
        <a:p>
          <a:endParaRPr lang="en-US"/>
        </a:p>
      </dgm:t>
    </dgm:pt>
    <dgm:pt modelId="{D6395D9A-A56C-4633-8ACF-9C6137A89302}" type="sibTrans" cxnId="{64D43347-8D57-4DB2-9BB2-44A46EFA0415}">
      <dgm:prSet/>
      <dgm:spPr/>
      <dgm:t>
        <a:bodyPr/>
        <a:lstStyle/>
        <a:p>
          <a:endParaRPr lang="en-US"/>
        </a:p>
      </dgm:t>
    </dgm:pt>
    <dgm:pt modelId="{F5019A65-EF3C-4440-A350-2132F2C38E88}" type="pres">
      <dgm:prSet presAssocID="{5D591BEF-F96B-4735-BE97-BAE01A955CDB}" presName="linearFlow" presStyleCnt="0">
        <dgm:presLayoutVars>
          <dgm:resizeHandles val="exact"/>
        </dgm:presLayoutVars>
      </dgm:prSet>
      <dgm:spPr/>
    </dgm:pt>
    <dgm:pt modelId="{62575172-13C7-4421-ADCD-78A88F9DC48F}" type="pres">
      <dgm:prSet presAssocID="{B084BC83-73B0-4B28-8A02-D681D7BEE6C6}" presName="node" presStyleLbl="node1" presStyleIdx="0" presStyleCnt="4">
        <dgm:presLayoutVars>
          <dgm:bulletEnabled val="1"/>
        </dgm:presLayoutVars>
      </dgm:prSet>
      <dgm:spPr/>
    </dgm:pt>
    <dgm:pt modelId="{94FA5ECA-C214-4A3E-AEC3-25BD35442149}" type="pres">
      <dgm:prSet presAssocID="{A2CAE741-314C-4D5D-A0FF-110CE4DB078D}" presName="sibTrans" presStyleLbl="sibTrans2D1" presStyleIdx="0" presStyleCnt="3"/>
      <dgm:spPr/>
    </dgm:pt>
    <dgm:pt modelId="{F4E5FFA8-67A2-4773-A4A5-7C48AF85D5D5}" type="pres">
      <dgm:prSet presAssocID="{A2CAE741-314C-4D5D-A0FF-110CE4DB078D}" presName="connectorText" presStyleLbl="sibTrans2D1" presStyleIdx="0" presStyleCnt="3"/>
      <dgm:spPr/>
    </dgm:pt>
    <dgm:pt modelId="{BFA9B168-06BF-481A-9C2C-D4C56087B901}" type="pres">
      <dgm:prSet presAssocID="{3E6C291F-665E-44AC-9A2B-09292A28C91B}" presName="node" presStyleLbl="node1" presStyleIdx="1" presStyleCnt="4">
        <dgm:presLayoutVars>
          <dgm:bulletEnabled val="1"/>
        </dgm:presLayoutVars>
      </dgm:prSet>
      <dgm:spPr/>
    </dgm:pt>
    <dgm:pt modelId="{536476AF-2402-4D87-A92A-D07243E3EE91}" type="pres">
      <dgm:prSet presAssocID="{78B206A7-6972-4683-91AB-5B2C18E09887}" presName="sibTrans" presStyleLbl="sibTrans2D1" presStyleIdx="1" presStyleCnt="3"/>
      <dgm:spPr/>
    </dgm:pt>
    <dgm:pt modelId="{51DE2759-9BF6-4A9B-8E54-A840C097E8D6}" type="pres">
      <dgm:prSet presAssocID="{78B206A7-6972-4683-91AB-5B2C18E09887}" presName="connectorText" presStyleLbl="sibTrans2D1" presStyleIdx="1" presStyleCnt="3"/>
      <dgm:spPr/>
    </dgm:pt>
    <dgm:pt modelId="{478F57E2-0F31-4391-804D-AC756AAEBD1A}" type="pres">
      <dgm:prSet presAssocID="{F52A1613-A101-4ABF-AA2C-D61255651C11}" presName="node" presStyleLbl="node1" presStyleIdx="2" presStyleCnt="4">
        <dgm:presLayoutVars>
          <dgm:bulletEnabled val="1"/>
        </dgm:presLayoutVars>
      </dgm:prSet>
      <dgm:spPr/>
    </dgm:pt>
    <dgm:pt modelId="{29DAE3F8-75F3-4038-9AB6-F70D2A42E528}" type="pres">
      <dgm:prSet presAssocID="{937E272E-6936-4629-A27F-21AECC9BB454}" presName="sibTrans" presStyleLbl="sibTrans2D1" presStyleIdx="2" presStyleCnt="3"/>
      <dgm:spPr/>
    </dgm:pt>
    <dgm:pt modelId="{966D616F-13B4-4A01-97C1-01196B2490D0}" type="pres">
      <dgm:prSet presAssocID="{937E272E-6936-4629-A27F-21AECC9BB454}" presName="connectorText" presStyleLbl="sibTrans2D1" presStyleIdx="2" presStyleCnt="3"/>
      <dgm:spPr/>
    </dgm:pt>
    <dgm:pt modelId="{F3F7B5D2-BF6D-474A-92C5-DA4E82FBCB2C}" type="pres">
      <dgm:prSet presAssocID="{0565963A-5AEE-4BDE-87EF-A9BD94CC9124}" presName="node" presStyleLbl="node1" presStyleIdx="3" presStyleCnt="4">
        <dgm:presLayoutVars>
          <dgm:bulletEnabled val="1"/>
        </dgm:presLayoutVars>
      </dgm:prSet>
      <dgm:spPr/>
    </dgm:pt>
  </dgm:ptLst>
  <dgm:cxnLst>
    <dgm:cxn modelId="{447FBC0B-1794-4D95-9E22-ACD6DACCAA58}" type="presOf" srcId="{5D591BEF-F96B-4735-BE97-BAE01A955CDB}" destId="{F5019A65-EF3C-4440-A350-2132F2C38E88}" srcOrd="0" destOrd="0" presId="urn:microsoft.com/office/officeart/2005/8/layout/process2"/>
    <dgm:cxn modelId="{A95D671D-D579-40BA-AA95-88B617777C12}" type="presOf" srcId="{78B206A7-6972-4683-91AB-5B2C18E09887}" destId="{51DE2759-9BF6-4A9B-8E54-A840C097E8D6}" srcOrd="1" destOrd="0" presId="urn:microsoft.com/office/officeart/2005/8/layout/process2"/>
    <dgm:cxn modelId="{1CCF2760-1245-49C7-B695-7D94AFE8E1E6}" srcId="{5D591BEF-F96B-4735-BE97-BAE01A955CDB}" destId="{3E6C291F-665E-44AC-9A2B-09292A28C91B}" srcOrd="1" destOrd="0" parTransId="{96DEAD75-C483-461D-91D5-339BBBC7CB8C}" sibTransId="{78B206A7-6972-4683-91AB-5B2C18E09887}"/>
    <dgm:cxn modelId="{9EDF3B44-EE20-4C13-AB20-F4B0AF19A193}" srcId="{5D591BEF-F96B-4735-BE97-BAE01A955CDB}" destId="{B084BC83-73B0-4B28-8A02-D681D7BEE6C6}" srcOrd="0" destOrd="0" parTransId="{570419B3-59D2-49B8-9361-D32B36FECE6A}" sibTransId="{A2CAE741-314C-4D5D-A0FF-110CE4DB078D}"/>
    <dgm:cxn modelId="{64D43347-8D57-4DB2-9BB2-44A46EFA0415}" srcId="{5D591BEF-F96B-4735-BE97-BAE01A955CDB}" destId="{0565963A-5AEE-4BDE-87EF-A9BD94CC9124}" srcOrd="3" destOrd="0" parTransId="{B3A156D0-C60B-46DB-B88C-98E709DE2CDE}" sibTransId="{D6395D9A-A56C-4633-8ACF-9C6137A89302}"/>
    <dgm:cxn modelId="{C266A44B-A176-4B4C-979C-D196E705494E}" type="presOf" srcId="{0565963A-5AEE-4BDE-87EF-A9BD94CC9124}" destId="{F3F7B5D2-BF6D-474A-92C5-DA4E82FBCB2C}" srcOrd="0" destOrd="0" presId="urn:microsoft.com/office/officeart/2005/8/layout/process2"/>
    <dgm:cxn modelId="{EE00D17B-51C6-4515-9749-268564F58932}" type="presOf" srcId="{937E272E-6936-4629-A27F-21AECC9BB454}" destId="{966D616F-13B4-4A01-97C1-01196B2490D0}" srcOrd="1" destOrd="0" presId="urn:microsoft.com/office/officeart/2005/8/layout/process2"/>
    <dgm:cxn modelId="{32518D82-126E-4CFB-ACF5-AB94B10385B1}" type="presOf" srcId="{937E272E-6936-4629-A27F-21AECC9BB454}" destId="{29DAE3F8-75F3-4038-9AB6-F70D2A42E528}" srcOrd="0" destOrd="0" presId="urn:microsoft.com/office/officeart/2005/8/layout/process2"/>
    <dgm:cxn modelId="{4C72D29F-94D7-451E-96A8-B4E60CD3FE2E}" srcId="{5D591BEF-F96B-4735-BE97-BAE01A955CDB}" destId="{F52A1613-A101-4ABF-AA2C-D61255651C11}" srcOrd="2" destOrd="0" parTransId="{05AFBCB9-D10C-4ECC-8026-499D8F91F0A9}" sibTransId="{937E272E-6936-4629-A27F-21AECC9BB454}"/>
    <dgm:cxn modelId="{E002B1CE-2E38-49B6-87D0-CC7F1FFB142B}" type="presOf" srcId="{A2CAE741-314C-4D5D-A0FF-110CE4DB078D}" destId="{F4E5FFA8-67A2-4773-A4A5-7C48AF85D5D5}" srcOrd="1" destOrd="0" presId="urn:microsoft.com/office/officeart/2005/8/layout/process2"/>
    <dgm:cxn modelId="{CB4B38E0-A30A-4DDB-BFF2-A2F70235ED39}" type="presOf" srcId="{78B206A7-6972-4683-91AB-5B2C18E09887}" destId="{536476AF-2402-4D87-A92A-D07243E3EE91}" srcOrd="0" destOrd="0" presId="urn:microsoft.com/office/officeart/2005/8/layout/process2"/>
    <dgm:cxn modelId="{6D2D19F2-52C5-480A-B4D1-2EA5DF470975}" type="presOf" srcId="{F52A1613-A101-4ABF-AA2C-D61255651C11}" destId="{478F57E2-0F31-4391-804D-AC756AAEBD1A}" srcOrd="0" destOrd="0" presId="urn:microsoft.com/office/officeart/2005/8/layout/process2"/>
    <dgm:cxn modelId="{A2BB1CF7-B256-4305-89EF-1AF7AAECE63F}" type="presOf" srcId="{3E6C291F-665E-44AC-9A2B-09292A28C91B}" destId="{BFA9B168-06BF-481A-9C2C-D4C56087B901}" srcOrd="0" destOrd="0" presId="urn:microsoft.com/office/officeart/2005/8/layout/process2"/>
    <dgm:cxn modelId="{882910FA-2B23-4A6E-8780-7E85C8F17FBF}" type="presOf" srcId="{A2CAE741-314C-4D5D-A0FF-110CE4DB078D}" destId="{94FA5ECA-C214-4A3E-AEC3-25BD35442149}" srcOrd="0" destOrd="0" presId="urn:microsoft.com/office/officeart/2005/8/layout/process2"/>
    <dgm:cxn modelId="{AD6CF3FE-A9EB-476A-8E94-9C28B3A259C2}" type="presOf" srcId="{B084BC83-73B0-4B28-8A02-D681D7BEE6C6}" destId="{62575172-13C7-4421-ADCD-78A88F9DC48F}" srcOrd="0" destOrd="0" presId="urn:microsoft.com/office/officeart/2005/8/layout/process2"/>
    <dgm:cxn modelId="{80349A32-D072-46EE-AEEE-396A1589E32A}" type="presParOf" srcId="{F5019A65-EF3C-4440-A350-2132F2C38E88}" destId="{62575172-13C7-4421-ADCD-78A88F9DC48F}" srcOrd="0" destOrd="0" presId="urn:microsoft.com/office/officeart/2005/8/layout/process2"/>
    <dgm:cxn modelId="{401E351A-AE77-4DC7-80DD-AA3104EF9F05}" type="presParOf" srcId="{F5019A65-EF3C-4440-A350-2132F2C38E88}" destId="{94FA5ECA-C214-4A3E-AEC3-25BD35442149}" srcOrd="1" destOrd="0" presId="urn:microsoft.com/office/officeart/2005/8/layout/process2"/>
    <dgm:cxn modelId="{2AE7EBB9-681D-487A-A0FC-27D7AB99DFC1}" type="presParOf" srcId="{94FA5ECA-C214-4A3E-AEC3-25BD35442149}" destId="{F4E5FFA8-67A2-4773-A4A5-7C48AF85D5D5}" srcOrd="0" destOrd="0" presId="urn:microsoft.com/office/officeart/2005/8/layout/process2"/>
    <dgm:cxn modelId="{AB8D7E0B-4E56-4ECE-80BE-BC205DB2C81B}" type="presParOf" srcId="{F5019A65-EF3C-4440-A350-2132F2C38E88}" destId="{BFA9B168-06BF-481A-9C2C-D4C56087B901}" srcOrd="2" destOrd="0" presId="urn:microsoft.com/office/officeart/2005/8/layout/process2"/>
    <dgm:cxn modelId="{50500738-D063-4913-A3DE-38C0572595F5}" type="presParOf" srcId="{F5019A65-EF3C-4440-A350-2132F2C38E88}" destId="{536476AF-2402-4D87-A92A-D07243E3EE91}" srcOrd="3" destOrd="0" presId="urn:microsoft.com/office/officeart/2005/8/layout/process2"/>
    <dgm:cxn modelId="{6A297A56-2042-467E-AB1F-EAB9F4E60D75}" type="presParOf" srcId="{536476AF-2402-4D87-A92A-D07243E3EE91}" destId="{51DE2759-9BF6-4A9B-8E54-A840C097E8D6}" srcOrd="0" destOrd="0" presId="urn:microsoft.com/office/officeart/2005/8/layout/process2"/>
    <dgm:cxn modelId="{BD4AFE1F-0CDA-47E3-8822-10247E3E62CC}" type="presParOf" srcId="{F5019A65-EF3C-4440-A350-2132F2C38E88}" destId="{478F57E2-0F31-4391-804D-AC756AAEBD1A}" srcOrd="4" destOrd="0" presId="urn:microsoft.com/office/officeart/2005/8/layout/process2"/>
    <dgm:cxn modelId="{BA47F810-80F9-455A-A3F2-8B67FC99E164}" type="presParOf" srcId="{F5019A65-EF3C-4440-A350-2132F2C38E88}" destId="{29DAE3F8-75F3-4038-9AB6-F70D2A42E528}" srcOrd="5" destOrd="0" presId="urn:microsoft.com/office/officeart/2005/8/layout/process2"/>
    <dgm:cxn modelId="{A29F3099-91B4-4E5C-A158-A86ADA2CD71D}" type="presParOf" srcId="{29DAE3F8-75F3-4038-9AB6-F70D2A42E528}" destId="{966D616F-13B4-4A01-97C1-01196B2490D0}" srcOrd="0" destOrd="0" presId="urn:microsoft.com/office/officeart/2005/8/layout/process2"/>
    <dgm:cxn modelId="{106CBC24-0CDD-4FA1-8F29-3FCEE26CEBA4}" type="presParOf" srcId="{F5019A65-EF3C-4440-A350-2132F2C38E88}" destId="{F3F7B5D2-BF6D-474A-92C5-DA4E82FBCB2C}"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D591BEF-F96B-4735-BE97-BAE01A955CDB}" type="doc">
      <dgm:prSet loTypeId="urn:microsoft.com/office/officeart/2005/8/layout/vProcess5" loCatId="process" qsTypeId="urn:microsoft.com/office/officeart/2005/8/quickstyle/simple1" qsCatId="simple" csTypeId="urn:microsoft.com/office/officeart/2005/8/colors/accent1_2" csCatId="accent1" phldr="1"/>
      <dgm:spPr/>
    </dgm:pt>
    <dgm:pt modelId="{B084BC83-73B0-4B28-8A02-D681D7BEE6C6}">
      <dgm:prSet phldrT="[Text]"/>
      <dgm:spPr/>
      <dgm:t>
        <a:bodyPr/>
        <a:lstStyle/>
        <a:p>
          <a:r>
            <a:rPr lang="en-US" dirty="0"/>
            <a:t>Plan audit and gather info</a:t>
          </a:r>
        </a:p>
      </dgm:t>
    </dgm:pt>
    <dgm:pt modelId="{570419B3-59D2-49B8-9361-D32B36FECE6A}" type="parTrans" cxnId="{9EDF3B44-EE20-4C13-AB20-F4B0AF19A193}">
      <dgm:prSet/>
      <dgm:spPr/>
      <dgm:t>
        <a:bodyPr/>
        <a:lstStyle/>
        <a:p>
          <a:endParaRPr lang="en-US"/>
        </a:p>
      </dgm:t>
    </dgm:pt>
    <dgm:pt modelId="{A2CAE741-314C-4D5D-A0FF-110CE4DB078D}" type="sibTrans" cxnId="{9EDF3B44-EE20-4C13-AB20-F4B0AF19A193}">
      <dgm:prSet/>
      <dgm:spPr/>
      <dgm:t>
        <a:bodyPr/>
        <a:lstStyle/>
        <a:p>
          <a:endParaRPr lang="en-US"/>
        </a:p>
      </dgm:t>
    </dgm:pt>
    <dgm:pt modelId="{3E6C291F-665E-44AC-9A2B-09292A28C91B}">
      <dgm:prSet phldrT="[Text]"/>
      <dgm:spPr>
        <a:solidFill>
          <a:srgbClr val="C00000"/>
        </a:solidFill>
      </dgm:spPr>
      <dgm:t>
        <a:bodyPr/>
        <a:lstStyle/>
        <a:p>
          <a:r>
            <a:rPr lang="en-US" dirty="0"/>
            <a:t>Review internal control</a:t>
          </a:r>
        </a:p>
      </dgm:t>
    </dgm:pt>
    <dgm:pt modelId="{96DEAD75-C483-461D-91D5-339BBBC7CB8C}" type="parTrans" cxnId="{1CCF2760-1245-49C7-B695-7D94AFE8E1E6}">
      <dgm:prSet/>
      <dgm:spPr/>
      <dgm:t>
        <a:bodyPr/>
        <a:lstStyle/>
        <a:p>
          <a:endParaRPr lang="en-US"/>
        </a:p>
      </dgm:t>
    </dgm:pt>
    <dgm:pt modelId="{78B206A7-6972-4683-91AB-5B2C18E09887}" type="sibTrans" cxnId="{1CCF2760-1245-49C7-B695-7D94AFE8E1E6}">
      <dgm:prSet/>
      <dgm:spPr/>
      <dgm:t>
        <a:bodyPr/>
        <a:lstStyle/>
        <a:p>
          <a:endParaRPr lang="en-US"/>
        </a:p>
      </dgm:t>
    </dgm:pt>
    <dgm:pt modelId="{F52A1613-A101-4ABF-AA2C-D61255651C11}">
      <dgm:prSet phldrT="[Text]"/>
      <dgm:spPr/>
      <dgm:t>
        <a:bodyPr/>
        <a:lstStyle/>
        <a:p>
          <a:r>
            <a:rPr lang="en-US" dirty="0"/>
            <a:t>Perform compliance &amp; substantive test</a:t>
          </a:r>
        </a:p>
      </dgm:t>
    </dgm:pt>
    <dgm:pt modelId="{05AFBCB9-D10C-4ECC-8026-499D8F91F0A9}" type="parTrans" cxnId="{4C72D29F-94D7-451E-96A8-B4E60CD3FE2E}">
      <dgm:prSet/>
      <dgm:spPr/>
      <dgm:t>
        <a:bodyPr/>
        <a:lstStyle/>
        <a:p>
          <a:endParaRPr lang="en-US"/>
        </a:p>
      </dgm:t>
    </dgm:pt>
    <dgm:pt modelId="{937E272E-6936-4629-A27F-21AECC9BB454}" type="sibTrans" cxnId="{4C72D29F-94D7-451E-96A8-B4E60CD3FE2E}">
      <dgm:prSet/>
      <dgm:spPr/>
      <dgm:t>
        <a:bodyPr/>
        <a:lstStyle/>
        <a:p>
          <a:endParaRPr lang="en-US"/>
        </a:p>
      </dgm:t>
    </dgm:pt>
    <dgm:pt modelId="{0565963A-5AEE-4BDE-87EF-A9BD94CC9124}">
      <dgm:prSet phldrT="[Text]"/>
      <dgm:spPr/>
      <dgm:t>
        <a:bodyPr/>
        <a:lstStyle/>
        <a:p>
          <a:r>
            <a:rPr lang="en-US" dirty="0"/>
            <a:t>Prepare &amp; present report</a:t>
          </a:r>
        </a:p>
      </dgm:t>
    </dgm:pt>
    <dgm:pt modelId="{B3A156D0-C60B-46DB-B88C-98E709DE2CDE}" type="parTrans" cxnId="{64D43347-8D57-4DB2-9BB2-44A46EFA0415}">
      <dgm:prSet/>
      <dgm:spPr/>
      <dgm:t>
        <a:bodyPr/>
        <a:lstStyle/>
        <a:p>
          <a:endParaRPr lang="en-US"/>
        </a:p>
      </dgm:t>
    </dgm:pt>
    <dgm:pt modelId="{D6395D9A-A56C-4633-8ACF-9C6137A89302}" type="sibTrans" cxnId="{64D43347-8D57-4DB2-9BB2-44A46EFA0415}">
      <dgm:prSet/>
      <dgm:spPr/>
      <dgm:t>
        <a:bodyPr/>
        <a:lstStyle/>
        <a:p>
          <a:endParaRPr lang="en-US"/>
        </a:p>
      </dgm:t>
    </dgm:pt>
    <dgm:pt modelId="{60A033FB-82A6-4B49-A948-79744FF54347}" type="pres">
      <dgm:prSet presAssocID="{5D591BEF-F96B-4735-BE97-BAE01A955CDB}" presName="outerComposite" presStyleCnt="0">
        <dgm:presLayoutVars>
          <dgm:chMax val="5"/>
          <dgm:dir/>
          <dgm:resizeHandles val="exact"/>
        </dgm:presLayoutVars>
      </dgm:prSet>
      <dgm:spPr/>
    </dgm:pt>
    <dgm:pt modelId="{DB6607F1-5C1D-42A0-A9BE-C0351BB150AA}" type="pres">
      <dgm:prSet presAssocID="{5D591BEF-F96B-4735-BE97-BAE01A955CDB}" presName="dummyMaxCanvas" presStyleCnt="0">
        <dgm:presLayoutVars/>
      </dgm:prSet>
      <dgm:spPr/>
    </dgm:pt>
    <dgm:pt modelId="{046BF6FF-2F3F-4840-8918-5A72471AD303}" type="pres">
      <dgm:prSet presAssocID="{5D591BEF-F96B-4735-BE97-BAE01A955CDB}" presName="FourNodes_1" presStyleLbl="node1" presStyleIdx="0" presStyleCnt="4">
        <dgm:presLayoutVars>
          <dgm:bulletEnabled val="1"/>
        </dgm:presLayoutVars>
      </dgm:prSet>
      <dgm:spPr/>
    </dgm:pt>
    <dgm:pt modelId="{D0C436B5-2D7A-4500-B7A3-B51CFEC8F934}" type="pres">
      <dgm:prSet presAssocID="{5D591BEF-F96B-4735-BE97-BAE01A955CDB}" presName="FourNodes_2" presStyleLbl="node1" presStyleIdx="1" presStyleCnt="4">
        <dgm:presLayoutVars>
          <dgm:bulletEnabled val="1"/>
        </dgm:presLayoutVars>
      </dgm:prSet>
      <dgm:spPr/>
    </dgm:pt>
    <dgm:pt modelId="{9704F23E-B247-4670-BFDB-D7D40A9DE449}" type="pres">
      <dgm:prSet presAssocID="{5D591BEF-F96B-4735-BE97-BAE01A955CDB}" presName="FourNodes_3" presStyleLbl="node1" presStyleIdx="2" presStyleCnt="4">
        <dgm:presLayoutVars>
          <dgm:bulletEnabled val="1"/>
        </dgm:presLayoutVars>
      </dgm:prSet>
      <dgm:spPr/>
    </dgm:pt>
    <dgm:pt modelId="{D760618C-D548-4A92-93E4-6704E3412E2E}" type="pres">
      <dgm:prSet presAssocID="{5D591BEF-F96B-4735-BE97-BAE01A955CDB}" presName="FourNodes_4" presStyleLbl="node1" presStyleIdx="3" presStyleCnt="4">
        <dgm:presLayoutVars>
          <dgm:bulletEnabled val="1"/>
        </dgm:presLayoutVars>
      </dgm:prSet>
      <dgm:spPr/>
    </dgm:pt>
    <dgm:pt modelId="{10DAE737-5538-4D8E-B4F3-250E2993F4D8}" type="pres">
      <dgm:prSet presAssocID="{5D591BEF-F96B-4735-BE97-BAE01A955CDB}" presName="FourConn_1-2" presStyleLbl="fgAccFollowNode1" presStyleIdx="0" presStyleCnt="3">
        <dgm:presLayoutVars>
          <dgm:bulletEnabled val="1"/>
        </dgm:presLayoutVars>
      </dgm:prSet>
      <dgm:spPr/>
    </dgm:pt>
    <dgm:pt modelId="{D2314205-54FA-4835-A30C-99D211403E00}" type="pres">
      <dgm:prSet presAssocID="{5D591BEF-F96B-4735-BE97-BAE01A955CDB}" presName="FourConn_2-3" presStyleLbl="fgAccFollowNode1" presStyleIdx="1" presStyleCnt="3">
        <dgm:presLayoutVars>
          <dgm:bulletEnabled val="1"/>
        </dgm:presLayoutVars>
      </dgm:prSet>
      <dgm:spPr/>
    </dgm:pt>
    <dgm:pt modelId="{EF42C4A2-DDA8-434A-A00F-85EB7C60504F}" type="pres">
      <dgm:prSet presAssocID="{5D591BEF-F96B-4735-BE97-BAE01A955CDB}" presName="FourConn_3-4" presStyleLbl="fgAccFollowNode1" presStyleIdx="2" presStyleCnt="3">
        <dgm:presLayoutVars>
          <dgm:bulletEnabled val="1"/>
        </dgm:presLayoutVars>
      </dgm:prSet>
      <dgm:spPr/>
    </dgm:pt>
    <dgm:pt modelId="{EEAEF399-6006-4DFE-B4A8-EA3E205970E7}" type="pres">
      <dgm:prSet presAssocID="{5D591BEF-F96B-4735-BE97-BAE01A955CDB}" presName="FourNodes_1_text" presStyleLbl="node1" presStyleIdx="3" presStyleCnt="4">
        <dgm:presLayoutVars>
          <dgm:bulletEnabled val="1"/>
        </dgm:presLayoutVars>
      </dgm:prSet>
      <dgm:spPr/>
    </dgm:pt>
    <dgm:pt modelId="{66ADBBC3-C985-441B-8354-8FEEF7C7B5AD}" type="pres">
      <dgm:prSet presAssocID="{5D591BEF-F96B-4735-BE97-BAE01A955CDB}" presName="FourNodes_2_text" presStyleLbl="node1" presStyleIdx="3" presStyleCnt="4">
        <dgm:presLayoutVars>
          <dgm:bulletEnabled val="1"/>
        </dgm:presLayoutVars>
      </dgm:prSet>
      <dgm:spPr/>
    </dgm:pt>
    <dgm:pt modelId="{B4DF166A-2411-45CC-8014-C817BCCFCB1C}" type="pres">
      <dgm:prSet presAssocID="{5D591BEF-F96B-4735-BE97-BAE01A955CDB}" presName="FourNodes_3_text" presStyleLbl="node1" presStyleIdx="3" presStyleCnt="4">
        <dgm:presLayoutVars>
          <dgm:bulletEnabled val="1"/>
        </dgm:presLayoutVars>
      </dgm:prSet>
      <dgm:spPr/>
    </dgm:pt>
    <dgm:pt modelId="{19FFE2C2-0AF0-4321-BA60-1F62BC0297EC}" type="pres">
      <dgm:prSet presAssocID="{5D591BEF-F96B-4735-BE97-BAE01A955CDB}" presName="FourNodes_4_text" presStyleLbl="node1" presStyleIdx="3" presStyleCnt="4">
        <dgm:presLayoutVars>
          <dgm:bulletEnabled val="1"/>
        </dgm:presLayoutVars>
      </dgm:prSet>
      <dgm:spPr/>
    </dgm:pt>
  </dgm:ptLst>
  <dgm:cxnLst>
    <dgm:cxn modelId="{DCD00B14-A81A-4282-95A3-27F618403540}" type="presOf" srcId="{F52A1613-A101-4ABF-AA2C-D61255651C11}" destId="{B4DF166A-2411-45CC-8014-C817BCCFCB1C}" srcOrd="1" destOrd="0" presId="urn:microsoft.com/office/officeart/2005/8/layout/vProcess5"/>
    <dgm:cxn modelId="{66C9641B-1E23-4B0A-95C0-1D1A031CF23D}" type="presOf" srcId="{0565963A-5AEE-4BDE-87EF-A9BD94CC9124}" destId="{19FFE2C2-0AF0-4321-BA60-1F62BC0297EC}" srcOrd="1" destOrd="0" presId="urn:microsoft.com/office/officeart/2005/8/layout/vProcess5"/>
    <dgm:cxn modelId="{DC04921D-9980-431E-8DA5-1C32CE466DA5}" type="presOf" srcId="{A2CAE741-314C-4D5D-A0FF-110CE4DB078D}" destId="{10DAE737-5538-4D8E-B4F3-250E2993F4D8}" srcOrd="0" destOrd="0" presId="urn:microsoft.com/office/officeart/2005/8/layout/vProcess5"/>
    <dgm:cxn modelId="{133DB53D-A0B1-49BE-92ED-19AA59B9DF88}" type="presOf" srcId="{B084BC83-73B0-4B28-8A02-D681D7BEE6C6}" destId="{EEAEF399-6006-4DFE-B4A8-EA3E205970E7}" srcOrd="1" destOrd="0" presId="urn:microsoft.com/office/officeart/2005/8/layout/vProcess5"/>
    <dgm:cxn modelId="{1CCF2760-1245-49C7-B695-7D94AFE8E1E6}" srcId="{5D591BEF-F96B-4735-BE97-BAE01A955CDB}" destId="{3E6C291F-665E-44AC-9A2B-09292A28C91B}" srcOrd="1" destOrd="0" parTransId="{96DEAD75-C483-461D-91D5-339BBBC7CB8C}" sibTransId="{78B206A7-6972-4683-91AB-5B2C18E09887}"/>
    <dgm:cxn modelId="{9EDF3B44-EE20-4C13-AB20-F4B0AF19A193}" srcId="{5D591BEF-F96B-4735-BE97-BAE01A955CDB}" destId="{B084BC83-73B0-4B28-8A02-D681D7BEE6C6}" srcOrd="0" destOrd="0" parTransId="{570419B3-59D2-49B8-9361-D32B36FECE6A}" sibTransId="{A2CAE741-314C-4D5D-A0FF-110CE4DB078D}"/>
    <dgm:cxn modelId="{64D43347-8D57-4DB2-9BB2-44A46EFA0415}" srcId="{5D591BEF-F96B-4735-BE97-BAE01A955CDB}" destId="{0565963A-5AEE-4BDE-87EF-A9BD94CC9124}" srcOrd="3" destOrd="0" parTransId="{B3A156D0-C60B-46DB-B88C-98E709DE2CDE}" sibTransId="{D6395D9A-A56C-4633-8ACF-9C6137A89302}"/>
    <dgm:cxn modelId="{532B414A-0320-446C-92B2-42E5FED41A5B}" type="presOf" srcId="{3E6C291F-665E-44AC-9A2B-09292A28C91B}" destId="{66ADBBC3-C985-441B-8354-8FEEF7C7B5AD}" srcOrd="1" destOrd="0" presId="urn:microsoft.com/office/officeart/2005/8/layout/vProcess5"/>
    <dgm:cxn modelId="{13702C51-1D23-4128-9AE2-74F03BAEF0EC}" type="presOf" srcId="{78B206A7-6972-4683-91AB-5B2C18E09887}" destId="{D2314205-54FA-4835-A30C-99D211403E00}" srcOrd="0" destOrd="0" presId="urn:microsoft.com/office/officeart/2005/8/layout/vProcess5"/>
    <dgm:cxn modelId="{E3D07976-0718-4EF1-A7AC-50C63B736CFA}" type="presOf" srcId="{5D591BEF-F96B-4735-BE97-BAE01A955CDB}" destId="{60A033FB-82A6-4B49-A948-79744FF54347}" srcOrd="0" destOrd="0" presId="urn:microsoft.com/office/officeart/2005/8/layout/vProcess5"/>
    <dgm:cxn modelId="{41378388-DF43-448B-8E59-F5423F8A4497}" type="presOf" srcId="{F52A1613-A101-4ABF-AA2C-D61255651C11}" destId="{9704F23E-B247-4670-BFDB-D7D40A9DE449}" srcOrd="0" destOrd="0" presId="urn:microsoft.com/office/officeart/2005/8/layout/vProcess5"/>
    <dgm:cxn modelId="{06BAA08E-A086-4863-9844-34D74A165CF9}" type="presOf" srcId="{0565963A-5AEE-4BDE-87EF-A9BD94CC9124}" destId="{D760618C-D548-4A92-93E4-6704E3412E2E}" srcOrd="0" destOrd="0" presId="urn:microsoft.com/office/officeart/2005/8/layout/vProcess5"/>
    <dgm:cxn modelId="{4C72D29F-94D7-451E-96A8-B4E60CD3FE2E}" srcId="{5D591BEF-F96B-4735-BE97-BAE01A955CDB}" destId="{F52A1613-A101-4ABF-AA2C-D61255651C11}" srcOrd="2" destOrd="0" parTransId="{05AFBCB9-D10C-4ECC-8026-499D8F91F0A9}" sibTransId="{937E272E-6936-4629-A27F-21AECC9BB454}"/>
    <dgm:cxn modelId="{FBFE60A7-BDB2-45F7-8D51-996D6284E91E}" type="presOf" srcId="{B084BC83-73B0-4B28-8A02-D681D7BEE6C6}" destId="{046BF6FF-2F3F-4840-8918-5A72471AD303}" srcOrd="0" destOrd="0" presId="urn:microsoft.com/office/officeart/2005/8/layout/vProcess5"/>
    <dgm:cxn modelId="{9042E8C5-2067-432B-979F-23886F190197}" type="presOf" srcId="{937E272E-6936-4629-A27F-21AECC9BB454}" destId="{EF42C4A2-DDA8-434A-A00F-85EB7C60504F}" srcOrd="0" destOrd="0" presId="urn:microsoft.com/office/officeart/2005/8/layout/vProcess5"/>
    <dgm:cxn modelId="{C407CAC9-D6B6-4279-A293-B99D82811C2A}" type="presOf" srcId="{3E6C291F-665E-44AC-9A2B-09292A28C91B}" destId="{D0C436B5-2D7A-4500-B7A3-B51CFEC8F934}" srcOrd="0" destOrd="0" presId="urn:microsoft.com/office/officeart/2005/8/layout/vProcess5"/>
    <dgm:cxn modelId="{827B6214-0913-46DE-AFAD-4050B9262F2A}" type="presParOf" srcId="{60A033FB-82A6-4B49-A948-79744FF54347}" destId="{DB6607F1-5C1D-42A0-A9BE-C0351BB150AA}" srcOrd="0" destOrd="0" presId="urn:microsoft.com/office/officeart/2005/8/layout/vProcess5"/>
    <dgm:cxn modelId="{FACD22E7-739A-4219-B934-452945DF43D1}" type="presParOf" srcId="{60A033FB-82A6-4B49-A948-79744FF54347}" destId="{046BF6FF-2F3F-4840-8918-5A72471AD303}" srcOrd="1" destOrd="0" presId="urn:microsoft.com/office/officeart/2005/8/layout/vProcess5"/>
    <dgm:cxn modelId="{6EC7B6C7-19E6-4DD8-A200-C816673C0F00}" type="presParOf" srcId="{60A033FB-82A6-4B49-A948-79744FF54347}" destId="{D0C436B5-2D7A-4500-B7A3-B51CFEC8F934}" srcOrd="2" destOrd="0" presId="urn:microsoft.com/office/officeart/2005/8/layout/vProcess5"/>
    <dgm:cxn modelId="{896E7E56-666E-4B5D-8D59-86C6F8EEF896}" type="presParOf" srcId="{60A033FB-82A6-4B49-A948-79744FF54347}" destId="{9704F23E-B247-4670-BFDB-D7D40A9DE449}" srcOrd="3" destOrd="0" presId="urn:microsoft.com/office/officeart/2005/8/layout/vProcess5"/>
    <dgm:cxn modelId="{B48B5300-1D77-492A-A50C-F22F80DF2082}" type="presParOf" srcId="{60A033FB-82A6-4B49-A948-79744FF54347}" destId="{D760618C-D548-4A92-93E4-6704E3412E2E}" srcOrd="4" destOrd="0" presId="urn:microsoft.com/office/officeart/2005/8/layout/vProcess5"/>
    <dgm:cxn modelId="{5835E76C-BF58-4F1C-B50E-794B13DA6609}" type="presParOf" srcId="{60A033FB-82A6-4B49-A948-79744FF54347}" destId="{10DAE737-5538-4D8E-B4F3-250E2993F4D8}" srcOrd="5" destOrd="0" presId="urn:microsoft.com/office/officeart/2005/8/layout/vProcess5"/>
    <dgm:cxn modelId="{189A852B-A4CD-4B44-A69C-6C21177E1F48}" type="presParOf" srcId="{60A033FB-82A6-4B49-A948-79744FF54347}" destId="{D2314205-54FA-4835-A30C-99D211403E00}" srcOrd="6" destOrd="0" presId="urn:microsoft.com/office/officeart/2005/8/layout/vProcess5"/>
    <dgm:cxn modelId="{3F174B81-4B9F-4717-B0E2-80D4A44D792D}" type="presParOf" srcId="{60A033FB-82A6-4B49-A948-79744FF54347}" destId="{EF42C4A2-DDA8-434A-A00F-85EB7C60504F}" srcOrd="7" destOrd="0" presId="urn:microsoft.com/office/officeart/2005/8/layout/vProcess5"/>
    <dgm:cxn modelId="{3D4C71F9-D4ED-40D5-ABC8-6734E06F2A43}" type="presParOf" srcId="{60A033FB-82A6-4B49-A948-79744FF54347}" destId="{EEAEF399-6006-4DFE-B4A8-EA3E205970E7}" srcOrd="8" destOrd="0" presId="urn:microsoft.com/office/officeart/2005/8/layout/vProcess5"/>
    <dgm:cxn modelId="{AD720E58-195A-434B-A0F2-3850D7027D8B}" type="presParOf" srcId="{60A033FB-82A6-4B49-A948-79744FF54347}" destId="{66ADBBC3-C985-441B-8354-8FEEF7C7B5AD}" srcOrd="9" destOrd="0" presId="urn:microsoft.com/office/officeart/2005/8/layout/vProcess5"/>
    <dgm:cxn modelId="{048470FC-6398-4382-B582-4FEB6A4F7A9E}" type="presParOf" srcId="{60A033FB-82A6-4B49-A948-79744FF54347}" destId="{B4DF166A-2411-45CC-8014-C817BCCFCB1C}" srcOrd="10" destOrd="0" presId="urn:microsoft.com/office/officeart/2005/8/layout/vProcess5"/>
    <dgm:cxn modelId="{AAE39274-69DF-4368-B5B7-2317DFED1B44}" type="presParOf" srcId="{60A033FB-82A6-4B49-A948-79744FF54347}" destId="{19FFE2C2-0AF0-4321-BA60-1F62BC0297EC}"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591BEF-F96B-4735-BE97-BAE01A955CDB}" type="doc">
      <dgm:prSet loTypeId="urn:microsoft.com/office/officeart/2005/8/layout/process2" loCatId="process" qsTypeId="urn:microsoft.com/office/officeart/2005/8/quickstyle/simple1" qsCatId="simple" csTypeId="urn:microsoft.com/office/officeart/2005/8/colors/accent1_2" csCatId="accent1" phldr="1"/>
      <dgm:spPr/>
    </dgm:pt>
    <dgm:pt modelId="{B084BC83-73B0-4B28-8A02-D681D7BEE6C6}">
      <dgm:prSet phldrT="[Text]"/>
      <dgm:spPr>
        <a:solidFill>
          <a:schemeClr val="accent1"/>
        </a:solidFill>
      </dgm:spPr>
      <dgm:t>
        <a:bodyPr/>
        <a:lstStyle/>
        <a:p>
          <a:r>
            <a:rPr lang="en-US" dirty="0"/>
            <a:t>Plan audit and gather info</a:t>
          </a:r>
        </a:p>
      </dgm:t>
    </dgm:pt>
    <dgm:pt modelId="{570419B3-59D2-49B8-9361-D32B36FECE6A}" type="parTrans" cxnId="{9EDF3B44-EE20-4C13-AB20-F4B0AF19A193}">
      <dgm:prSet/>
      <dgm:spPr/>
      <dgm:t>
        <a:bodyPr/>
        <a:lstStyle/>
        <a:p>
          <a:endParaRPr lang="en-US"/>
        </a:p>
      </dgm:t>
    </dgm:pt>
    <dgm:pt modelId="{A2CAE741-314C-4D5D-A0FF-110CE4DB078D}" type="sibTrans" cxnId="{9EDF3B44-EE20-4C13-AB20-F4B0AF19A193}">
      <dgm:prSet/>
      <dgm:spPr/>
      <dgm:t>
        <a:bodyPr/>
        <a:lstStyle/>
        <a:p>
          <a:endParaRPr lang="en-US"/>
        </a:p>
      </dgm:t>
    </dgm:pt>
    <dgm:pt modelId="{3E6C291F-665E-44AC-9A2B-09292A28C91B}">
      <dgm:prSet phldrT="[Text]"/>
      <dgm:spPr/>
      <dgm:t>
        <a:bodyPr/>
        <a:lstStyle/>
        <a:p>
          <a:r>
            <a:rPr lang="en-US" dirty="0"/>
            <a:t>Review internal control</a:t>
          </a:r>
        </a:p>
      </dgm:t>
    </dgm:pt>
    <dgm:pt modelId="{96DEAD75-C483-461D-91D5-339BBBC7CB8C}" type="parTrans" cxnId="{1CCF2760-1245-49C7-B695-7D94AFE8E1E6}">
      <dgm:prSet/>
      <dgm:spPr/>
      <dgm:t>
        <a:bodyPr/>
        <a:lstStyle/>
        <a:p>
          <a:endParaRPr lang="en-US"/>
        </a:p>
      </dgm:t>
    </dgm:pt>
    <dgm:pt modelId="{78B206A7-6972-4683-91AB-5B2C18E09887}" type="sibTrans" cxnId="{1CCF2760-1245-49C7-B695-7D94AFE8E1E6}">
      <dgm:prSet/>
      <dgm:spPr/>
      <dgm:t>
        <a:bodyPr/>
        <a:lstStyle/>
        <a:p>
          <a:endParaRPr lang="en-US"/>
        </a:p>
      </dgm:t>
    </dgm:pt>
    <dgm:pt modelId="{F52A1613-A101-4ABF-AA2C-D61255651C11}">
      <dgm:prSet phldrT="[Text]"/>
      <dgm:spPr>
        <a:solidFill>
          <a:srgbClr val="C00000"/>
        </a:solidFill>
      </dgm:spPr>
      <dgm:t>
        <a:bodyPr/>
        <a:lstStyle/>
        <a:p>
          <a:r>
            <a:rPr lang="en-US" dirty="0"/>
            <a:t>Perform compliance &amp; substantive test</a:t>
          </a:r>
        </a:p>
      </dgm:t>
    </dgm:pt>
    <dgm:pt modelId="{05AFBCB9-D10C-4ECC-8026-499D8F91F0A9}" type="parTrans" cxnId="{4C72D29F-94D7-451E-96A8-B4E60CD3FE2E}">
      <dgm:prSet/>
      <dgm:spPr/>
      <dgm:t>
        <a:bodyPr/>
        <a:lstStyle/>
        <a:p>
          <a:endParaRPr lang="en-US"/>
        </a:p>
      </dgm:t>
    </dgm:pt>
    <dgm:pt modelId="{937E272E-6936-4629-A27F-21AECC9BB454}" type="sibTrans" cxnId="{4C72D29F-94D7-451E-96A8-B4E60CD3FE2E}">
      <dgm:prSet/>
      <dgm:spPr/>
      <dgm:t>
        <a:bodyPr/>
        <a:lstStyle/>
        <a:p>
          <a:endParaRPr lang="en-US"/>
        </a:p>
      </dgm:t>
    </dgm:pt>
    <dgm:pt modelId="{0565963A-5AEE-4BDE-87EF-A9BD94CC9124}">
      <dgm:prSet phldrT="[Text]"/>
      <dgm:spPr/>
      <dgm:t>
        <a:bodyPr/>
        <a:lstStyle/>
        <a:p>
          <a:r>
            <a:rPr lang="en-US" dirty="0"/>
            <a:t>Prepare &amp; present report</a:t>
          </a:r>
        </a:p>
      </dgm:t>
    </dgm:pt>
    <dgm:pt modelId="{B3A156D0-C60B-46DB-B88C-98E709DE2CDE}" type="parTrans" cxnId="{64D43347-8D57-4DB2-9BB2-44A46EFA0415}">
      <dgm:prSet/>
      <dgm:spPr/>
      <dgm:t>
        <a:bodyPr/>
        <a:lstStyle/>
        <a:p>
          <a:endParaRPr lang="en-US"/>
        </a:p>
      </dgm:t>
    </dgm:pt>
    <dgm:pt modelId="{D6395D9A-A56C-4633-8ACF-9C6137A89302}" type="sibTrans" cxnId="{64D43347-8D57-4DB2-9BB2-44A46EFA0415}">
      <dgm:prSet/>
      <dgm:spPr/>
      <dgm:t>
        <a:bodyPr/>
        <a:lstStyle/>
        <a:p>
          <a:endParaRPr lang="en-US"/>
        </a:p>
      </dgm:t>
    </dgm:pt>
    <dgm:pt modelId="{F5019A65-EF3C-4440-A350-2132F2C38E88}" type="pres">
      <dgm:prSet presAssocID="{5D591BEF-F96B-4735-BE97-BAE01A955CDB}" presName="linearFlow" presStyleCnt="0">
        <dgm:presLayoutVars>
          <dgm:resizeHandles val="exact"/>
        </dgm:presLayoutVars>
      </dgm:prSet>
      <dgm:spPr/>
    </dgm:pt>
    <dgm:pt modelId="{62575172-13C7-4421-ADCD-78A88F9DC48F}" type="pres">
      <dgm:prSet presAssocID="{B084BC83-73B0-4B28-8A02-D681D7BEE6C6}" presName="node" presStyleLbl="node1" presStyleIdx="0" presStyleCnt="4">
        <dgm:presLayoutVars>
          <dgm:bulletEnabled val="1"/>
        </dgm:presLayoutVars>
      </dgm:prSet>
      <dgm:spPr/>
    </dgm:pt>
    <dgm:pt modelId="{94FA5ECA-C214-4A3E-AEC3-25BD35442149}" type="pres">
      <dgm:prSet presAssocID="{A2CAE741-314C-4D5D-A0FF-110CE4DB078D}" presName="sibTrans" presStyleLbl="sibTrans2D1" presStyleIdx="0" presStyleCnt="3"/>
      <dgm:spPr/>
    </dgm:pt>
    <dgm:pt modelId="{F4E5FFA8-67A2-4773-A4A5-7C48AF85D5D5}" type="pres">
      <dgm:prSet presAssocID="{A2CAE741-314C-4D5D-A0FF-110CE4DB078D}" presName="connectorText" presStyleLbl="sibTrans2D1" presStyleIdx="0" presStyleCnt="3"/>
      <dgm:spPr/>
    </dgm:pt>
    <dgm:pt modelId="{BFA9B168-06BF-481A-9C2C-D4C56087B901}" type="pres">
      <dgm:prSet presAssocID="{3E6C291F-665E-44AC-9A2B-09292A28C91B}" presName="node" presStyleLbl="node1" presStyleIdx="1" presStyleCnt="4">
        <dgm:presLayoutVars>
          <dgm:bulletEnabled val="1"/>
        </dgm:presLayoutVars>
      </dgm:prSet>
      <dgm:spPr/>
    </dgm:pt>
    <dgm:pt modelId="{536476AF-2402-4D87-A92A-D07243E3EE91}" type="pres">
      <dgm:prSet presAssocID="{78B206A7-6972-4683-91AB-5B2C18E09887}" presName="sibTrans" presStyleLbl="sibTrans2D1" presStyleIdx="1" presStyleCnt="3"/>
      <dgm:spPr/>
    </dgm:pt>
    <dgm:pt modelId="{51DE2759-9BF6-4A9B-8E54-A840C097E8D6}" type="pres">
      <dgm:prSet presAssocID="{78B206A7-6972-4683-91AB-5B2C18E09887}" presName="connectorText" presStyleLbl="sibTrans2D1" presStyleIdx="1" presStyleCnt="3"/>
      <dgm:spPr/>
    </dgm:pt>
    <dgm:pt modelId="{478F57E2-0F31-4391-804D-AC756AAEBD1A}" type="pres">
      <dgm:prSet presAssocID="{F52A1613-A101-4ABF-AA2C-D61255651C11}" presName="node" presStyleLbl="node1" presStyleIdx="2" presStyleCnt="4">
        <dgm:presLayoutVars>
          <dgm:bulletEnabled val="1"/>
        </dgm:presLayoutVars>
      </dgm:prSet>
      <dgm:spPr/>
    </dgm:pt>
    <dgm:pt modelId="{29DAE3F8-75F3-4038-9AB6-F70D2A42E528}" type="pres">
      <dgm:prSet presAssocID="{937E272E-6936-4629-A27F-21AECC9BB454}" presName="sibTrans" presStyleLbl="sibTrans2D1" presStyleIdx="2" presStyleCnt="3"/>
      <dgm:spPr/>
    </dgm:pt>
    <dgm:pt modelId="{966D616F-13B4-4A01-97C1-01196B2490D0}" type="pres">
      <dgm:prSet presAssocID="{937E272E-6936-4629-A27F-21AECC9BB454}" presName="connectorText" presStyleLbl="sibTrans2D1" presStyleIdx="2" presStyleCnt="3"/>
      <dgm:spPr/>
    </dgm:pt>
    <dgm:pt modelId="{F3F7B5D2-BF6D-474A-92C5-DA4E82FBCB2C}" type="pres">
      <dgm:prSet presAssocID="{0565963A-5AEE-4BDE-87EF-A9BD94CC9124}" presName="node" presStyleLbl="node1" presStyleIdx="3" presStyleCnt="4">
        <dgm:presLayoutVars>
          <dgm:bulletEnabled val="1"/>
        </dgm:presLayoutVars>
      </dgm:prSet>
      <dgm:spPr/>
    </dgm:pt>
  </dgm:ptLst>
  <dgm:cxnLst>
    <dgm:cxn modelId="{447FBC0B-1794-4D95-9E22-ACD6DACCAA58}" type="presOf" srcId="{5D591BEF-F96B-4735-BE97-BAE01A955CDB}" destId="{F5019A65-EF3C-4440-A350-2132F2C38E88}" srcOrd="0" destOrd="0" presId="urn:microsoft.com/office/officeart/2005/8/layout/process2"/>
    <dgm:cxn modelId="{A95D671D-D579-40BA-AA95-88B617777C12}" type="presOf" srcId="{78B206A7-6972-4683-91AB-5B2C18E09887}" destId="{51DE2759-9BF6-4A9B-8E54-A840C097E8D6}" srcOrd="1" destOrd="0" presId="urn:microsoft.com/office/officeart/2005/8/layout/process2"/>
    <dgm:cxn modelId="{1CCF2760-1245-49C7-B695-7D94AFE8E1E6}" srcId="{5D591BEF-F96B-4735-BE97-BAE01A955CDB}" destId="{3E6C291F-665E-44AC-9A2B-09292A28C91B}" srcOrd="1" destOrd="0" parTransId="{96DEAD75-C483-461D-91D5-339BBBC7CB8C}" sibTransId="{78B206A7-6972-4683-91AB-5B2C18E09887}"/>
    <dgm:cxn modelId="{9EDF3B44-EE20-4C13-AB20-F4B0AF19A193}" srcId="{5D591BEF-F96B-4735-BE97-BAE01A955CDB}" destId="{B084BC83-73B0-4B28-8A02-D681D7BEE6C6}" srcOrd="0" destOrd="0" parTransId="{570419B3-59D2-49B8-9361-D32B36FECE6A}" sibTransId="{A2CAE741-314C-4D5D-A0FF-110CE4DB078D}"/>
    <dgm:cxn modelId="{64D43347-8D57-4DB2-9BB2-44A46EFA0415}" srcId="{5D591BEF-F96B-4735-BE97-BAE01A955CDB}" destId="{0565963A-5AEE-4BDE-87EF-A9BD94CC9124}" srcOrd="3" destOrd="0" parTransId="{B3A156D0-C60B-46DB-B88C-98E709DE2CDE}" sibTransId="{D6395D9A-A56C-4633-8ACF-9C6137A89302}"/>
    <dgm:cxn modelId="{C266A44B-A176-4B4C-979C-D196E705494E}" type="presOf" srcId="{0565963A-5AEE-4BDE-87EF-A9BD94CC9124}" destId="{F3F7B5D2-BF6D-474A-92C5-DA4E82FBCB2C}" srcOrd="0" destOrd="0" presId="urn:microsoft.com/office/officeart/2005/8/layout/process2"/>
    <dgm:cxn modelId="{EE00D17B-51C6-4515-9749-268564F58932}" type="presOf" srcId="{937E272E-6936-4629-A27F-21AECC9BB454}" destId="{966D616F-13B4-4A01-97C1-01196B2490D0}" srcOrd="1" destOrd="0" presId="urn:microsoft.com/office/officeart/2005/8/layout/process2"/>
    <dgm:cxn modelId="{32518D82-126E-4CFB-ACF5-AB94B10385B1}" type="presOf" srcId="{937E272E-6936-4629-A27F-21AECC9BB454}" destId="{29DAE3F8-75F3-4038-9AB6-F70D2A42E528}" srcOrd="0" destOrd="0" presId="urn:microsoft.com/office/officeart/2005/8/layout/process2"/>
    <dgm:cxn modelId="{4C72D29F-94D7-451E-96A8-B4E60CD3FE2E}" srcId="{5D591BEF-F96B-4735-BE97-BAE01A955CDB}" destId="{F52A1613-A101-4ABF-AA2C-D61255651C11}" srcOrd="2" destOrd="0" parTransId="{05AFBCB9-D10C-4ECC-8026-499D8F91F0A9}" sibTransId="{937E272E-6936-4629-A27F-21AECC9BB454}"/>
    <dgm:cxn modelId="{E002B1CE-2E38-49B6-87D0-CC7F1FFB142B}" type="presOf" srcId="{A2CAE741-314C-4D5D-A0FF-110CE4DB078D}" destId="{F4E5FFA8-67A2-4773-A4A5-7C48AF85D5D5}" srcOrd="1" destOrd="0" presId="urn:microsoft.com/office/officeart/2005/8/layout/process2"/>
    <dgm:cxn modelId="{CB4B38E0-A30A-4DDB-BFF2-A2F70235ED39}" type="presOf" srcId="{78B206A7-6972-4683-91AB-5B2C18E09887}" destId="{536476AF-2402-4D87-A92A-D07243E3EE91}" srcOrd="0" destOrd="0" presId="urn:microsoft.com/office/officeart/2005/8/layout/process2"/>
    <dgm:cxn modelId="{6D2D19F2-52C5-480A-B4D1-2EA5DF470975}" type="presOf" srcId="{F52A1613-A101-4ABF-AA2C-D61255651C11}" destId="{478F57E2-0F31-4391-804D-AC756AAEBD1A}" srcOrd="0" destOrd="0" presId="urn:microsoft.com/office/officeart/2005/8/layout/process2"/>
    <dgm:cxn modelId="{A2BB1CF7-B256-4305-89EF-1AF7AAECE63F}" type="presOf" srcId="{3E6C291F-665E-44AC-9A2B-09292A28C91B}" destId="{BFA9B168-06BF-481A-9C2C-D4C56087B901}" srcOrd="0" destOrd="0" presId="urn:microsoft.com/office/officeart/2005/8/layout/process2"/>
    <dgm:cxn modelId="{882910FA-2B23-4A6E-8780-7E85C8F17FBF}" type="presOf" srcId="{A2CAE741-314C-4D5D-A0FF-110CE4DB078D}" destId="{94FA5ECA-C214-4A3E-AEC3-25BD35442149}" srcOrd="0" destOrd="0" presId="urn:microsoft.com/office/officeart/2005/8/layout/process2"/>
    <dgm:cxn modelId="{AD6CF3FE-A9EB-476A-8E94-9C28B3A259C2}" type="presOf" srcId="{B084BC83-73B0-4B28-8A02-D681D7BEE6C6}" destId="{62575172-13C7-4421-ADCD-78A88F9DC48F}" srcOrd="0" destOrd="0" presId="urn:microsoft.com/office/officeart/2005/8/layout/process2"/>
    <dgm:cxn modelId="{80349A32-D072-46EE-AEEE-396A1589E32A}" type="presParOf" srcId="{F5019A65-EF3C-4440-A350-2132F2C38E88}" destId="{62575172-13C7-4421-ADCD-78A88F9DC48F}" srcOrd="0" destOrd="0" presId="urn:microsoft.com/office/officeart/2005/8/layout/process2"/>
    <dgm:cxn modelId="{401E351A-AE77-4DC7-80DD-AA3104EF9F05}" type="presParOf" srcId="{F5019A65-EF3C-4440-A350-2132F2C38E88}" destId="{94FA5ECA-C214-4A3E-AEC3-25BD35442149}" srcOrd="1" destOrd="0" presId="urn:microsoft.com/office/officeart/2005/8/layout/process2"/>
    <dgm:cxn modelId="{2AE7EBB9-681D-487A-A0FC-27D7AB99DFC1}" type="presParOf" srcId="{94FA5ECA-C214-4A3E-AEC3-25BD35442149}" destId="{F4E5FFA8-67A2-4773-A4A5-7C48AF85D5D5}" srcOrd="0" destOrd="0" presId="urn:microsoft.com/office/officeart/2005/8/layout/process2"/>
    <dgm:cxn modelId="{AB8D7E0B-4E56-4ECE-80BE-BC205DB2C81B}" type="presParOf" srcId="{F5019A65-EF3C-4440-A350-2132F2C38E88}" destId="{BFA9B168-06BF-481A-9C2C-D4C56087B901}" srcOrd="2" destOrd="0" presId="urn:microsoft.com/office/officeart/2005/8/layout/process2"/>
    <dgm:cxn modelId="{50500738-D063-4913-A3DE-38C0572595F5}" type="presParOf" srcId="{F5019A65-EF3C-4440-A350-2132F2C38E88}" destId="{536476AF-2402-4D87-A92A-D07243E3EE91}" srcOrd="3" destOrd="0" presId="urn:microsoft.com/office/officeart/2005/8/layout/process2"/>
    <dgm:cxn modelId="{6A297A56-2042-467E-AB1F-EAB9F4E60D75}" type="presParOf" srcId="{536476AF-2402-4D87-A92A-D07243E3EE91}" destId="{51DE2759-9BF6-4A9B-8E54-A840C097E8D6}" srcOrd="0" destOrd="0" presId="urn:microsoft.com/office/officeart/2005/8/layout/process2"/>
    <dgm:cxn modelId="{BD4AFE1F-0CDA-47E3-8822-10247E3E62CC}" type="presParOf" srcId="{F5019A65-EF3C-4440-A350-2132F2C38E88}" destId="{478F57E2-0F31-4391-804D-AC756AAEBD1A}" srcOrd="4" destOrd="0" presId="urn:microsoft.com/office/officeart/2005/8/layout/process2"/>
    <dgm:cxn modelId="{BA47F810-80F9-455A-A3F2-8B67FC99E164}" type="presParOf" srcId="{F5019A65-EF3C-4440-A350-2132F2C38E88}" destId="{29DAE3F8-75F3-4038-9AB6-F70D2A42E528}" srcOrd="5" destOrd="0" presId="urn:microsoft.com/office/officeart/2005/8/layout/process2"/>
    <dgm:cxn modelId="{A29F3099-91B4-4E5C-A158-A86ADA2CD71D}" type="presParOf" srcId="{29DAE3F8-75F3-4038-9AB6-F70D2A42E528}" destId="{966D616F-13B4-4A01-97C1-01196B2490D0}" srcOrd="0" destOrd="0" presId="urn:microsoft.com/office/officeart/2005/8/layout/process2"/>
    <dgm:cxn modelId="{106CBC24-0CDD-4FA1-8F29-3FCEE26CEBA4}" type="presParOf" srcId="{F5019A65-EF3C-4440-A350-2132F2C38E88}" destId="{F3F7B5D2-BF6D-474A-92C5-DA4E82FBCB2C}"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5C63859-31B4-4236-9EAC-91A35D1334A1}" type="doc">
      <dgm:prSet loTypeId="urn:microsoft.com/office/officeart/2005/8/layout/target1" loCatId="relationship" qsTypeId="urn:microsoft.com/office/officeart/2005/8/quickstyle/simple1" qsCatId="simple" csTypeId="urn:microsoft.com/office/officeart/2005/8/colors/accent1_2" csCatId="accent1" phldr="1"/>
      <dgm:spPr/>
    </dgm:pt>
    <dgm:pt modelId="{29AC4474-4393-4182-9917-815E75BA0B5A}">
      <dgm:prSet/>
      <dgm:spPr/>
      <dgm: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latin typeface="Arial" panose="020B0604020202020204" pitchFamily="34" charset="0"/>
            </a:rPr>
            <a:t>Substantive Testing</a:t>
          </a:r>
          <a:r>
            <a:rPr kumimoji="0" lang="en-US" altLang="en-US" b="0" i="0" u="none" strike="noStrike" cap="none" normalizeH="0" baseline="0">
              <a:ln>
                <a:noFill/>
              </a:ln>
              <a:solidFill>
                <a:schemeClr val="tx1"/>
              </a:solidFill>
              <a:effectLst/>
              <a:latin typeface="Arial" panose="020B0604020202020204"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Does Sales Application work?</a:t>
          </a:r>
        </a:p>
      </dgm:t>
    </dgm:pt>
    <dgm:pt modelId="{98BAFDC0-2A5B-4336-BFFA-89E9D2B437B9}" type="parTrans" cxnId="{6C0EF7DE-FB22-4243-BA27-9628CA2C965F}">
      <dgm:prSet/>
      <dgm:spPr/>
    </dgm:pt>
    <dgm:pt modelId="{E15C8162-74C3-4E44-A711-EB2B75397546}" type="sibTrans" cxnId="{6C0EF7DE-FB22-4243-BA27-9628CA2C965F}">
      <dgm:prSet/>
      <dgm:spPr/>
    </dgm:pt>
    <dgm:pt modelId="{0A66EBFE-1EAA-47B9-918E-394E2D15EBBE}">
      <dgm:prSet/>
      <dgm:spPr/>
      <dgm: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latin typeface="Arial" panose="020B0604020202020204" pitchFamily="34" charset="0"/>
            </a:rPr>
            <a:t>Compliance Testing: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Does access control limit access?</a:t>
          </a:r>
        </a:p>
      </dgm:t>
    </dgm:pt>
    <dgm:pt modelId="{766E4229-D529-4099-85A6-F48F681C943B}" type="parTrans" cxnId="{A549AD77-5895-4BB9-96C7-DFCDFE8FD654}">
      <dgm:prSet/>
      <dgm:spPr/>
    </dgm:pt>
    <dgm:pt modelId="{64020CE6-99C2-4A3E-AD9A-6D30131C34EB}" type="sibTrans" cxnId="{A549AD77-5895-4BB9-96C7-DFCDFE8FD654}">
      <dgm:prSet/>
      <dgm:spPr/>
    </dgm:pt>
    <dgm:pt modelId="{610522B6-AF7A-4991-8E3F-BE5DF4BA5570}">
      <dgm:prSet/>
      <dgm:spPr/>
      <dgm: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rPr>
            <a:t>Compliance Testing: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Does Authentication require 2-factor authentication?</a:t>
          </a:r>
        </a:p>
      </dgm:t>
    </dgm:pt>
    <dgm:pt modelId="{2DA7712D-236E-4655-A7D3-F4EF70CC8B8A}" type="parTrans" cxnId="{49662B4E-055C-477C-ABAD-FF00E51F4567}">
      <dgm:prSet/>
      <dgm:spPr/>
    </dgm:pt>
    <dgm:pt modelId="{4A8C9331-FE6D-4496-8CD0-BB7CB34011FA}" type="sibTrans" cxnId="{49662B4E-055C-477C-ABAD-FF00E51F4567}">
      <dgm:prSet/>
      <dgm:spPr/>
    </dgm:pt>
    <dgm:pt modelId="{9CF9CF82-39D7-40C3-8DD5-FEDD6F7B7CD1}" type="pres">
      <dgm:prSet presAssocID="{05C63859-31B4-4236-9EAC-91A35D1334A1}" presName="composite" presStyleCnt="0">
        <dgm:presLayoutVars>
          <dgm:chMax val="5"/>
          <dgm:dir/>
          <dgm:resizeHandles val="exact"/>
        </dgm:presLayoutVars>
      </dgm:prSet>
      <dgm:spPr/>
    </dgm:pt>
    <dgm:pt modelId="{E8CB95FF-E879-4F9C-92AA-A6BD92CDA84B}" type="pres">
      <dgm:prSet presAssocID="{29AC4474-4393-4182-9917-815E75BA0B5A}" presName="circle1" presStyleLbl="lnNode1" presStyleIdx="0" presStyleCnt="3"/>
      <dgm:spPr>
        <a:solidFill>
          <a:schemeClr val="tx1">
            <a:lumMod val="50000"/>
            <a:lumOff val="50000"/>
          </a:schemeClr>
        </a:solidFill>
      </dgm:spPr>
    </dgm:pt>
    <dgm:pt modelId="{2278528D-3115-4F87-B207-B8535B413BC6}" type="pres">
      <dgm:prSet presAssocID="{29AC4474-4393-4182-9917-815E75BA0B5A}" presName="text1" presStyleLbl="revTx" presStyleIdx="0" presStyleCnt="3">
        <dgm:presLayoutVars>
          <dgm:bulletEnabled val="1"/>
        </dgm:presLayoutVars>
      </dgm:prSet>
      <dgm:spPr/>
    </dgm:pt>
    <dgm:pt modelId="{0DFA66CD-09DB-4994-BB9A-E21892215B79}" type="pres">
      <dgm:prSet presAssocID="{29AC4474-4393-4182-9917-815E75BA0B5A}" presName="line1" presStyleLbl="callout" presStyleIdx="0" presStyleCnt="6"/>
      <dgm:spPr/>
    </dgm:pt>
    <dgm:pt modelId="{BC689732-BE85-4FE8-A221-41888F238957}" type="pres">
      <dgm:prSet presAssocID="{29AC4474-4393-4182-9917-815E75BA0B5A}" presName="d1" presStyleLbl="callout" presStyleIdx="1" presStyleCnt="6"/>
      <dgm:spPr/>
    </dgm:pt>
    <dgm:pt modelId="{B1165D82-EFDE-4A82-AF24-84EF02BD3FAE}" type="pres">
      <dgm:prSet presAssocID="{0A66EBFE-1EAA-47B9-918E-394E2D15EBBE}" presName="circle2" presStyleLbl="lnNode1" presStyleIdx="1" presStyleCnt="3"/>
      <dgm:spPr>
        <a:solidFill>
          <a:schemeClr val="tx1">
            <a:lumMod val="75000"/>
            <a:lumOff val="25000"/>
          </a:schemeClr>
        </a:solidFill>
      </dgm:spPr>
    </dgm:pt>
    <dgm:pt modelId="{E088EF9C-0CB6-4E44-A4E0-8DDC78D6541B}" type="pres">
      <dgm:prSet presAssocID="{0A66EBFE-1EAA-47B9-918E-394E2D15EBBE}" presName="text2" presStyleLbl="revTx" presStyleIdx="1" presStyleCnt="3">
        <dgm:presLayoutVars>
          <dgm:bulletEnabled val="1"/>
        </dgm:presLayoutVars>
      </dgm:prSet>
      <dgm:spPr/>
    </dgm:pt>
    <dgm:pt modelId="{DB418546-D49F-4524-99B7-8F1697074E64}" type="pres">
      <dgm:prSet presAssocID="{0A66EBFE-1EAA-47B9-918E-394E2D15EBBE}" presName="line2" presStyleLbl="callout" presStyleIdx="2" presStyleCnt="6"/>
      <dgm:spPr/>
    </dgm:pt>
    <dgm:pt modelId="{F78EB5F3-0FF9-4E38-825A-0251F1DAEBE3}" type="pres">
      <dgm:prSet presAssocID="{0A66EBFE-1EAA-47B9-918E-394E2D15EBBE}" presName="d2" presStyleLbl="callout" presStyleIdx="3" presStyleCnt="6"/>
      <dgm:spPr/>
    </dgm:pt>
    <dgm:pt modelId="{BE7B019E-5810-4265-859D-C6B62CE6DC43}" type="pres">
      <dgm:prSet presAssocID="{610522B6-AF7A-4991-8E3F-BE5DF4BA5570}" presName="circle3" presStyleLbl="lnNode1" presStyleIdx="2" presStyleCnt="3"/>
      <dgm:spPr/>
    </dgm:pt>
    <dgm:pt modelId="{795C665A-C469-4F55-B0B7-8626B8F159A3}" type="pres">
      <dgm:prSet presAssocID="{610522B6-AF7A-4991-8E3F-BE5DF4BA5570}" presName="text3" presStyleLbl="revTx" presStyleIdx="2" presStyleCnt="3">
        <dgm:presLayoutVars>
          <dgm:bulletEnabled val="1"/>
        </dgm:presLayoutVars>
      </dgm:prSet>
      <dgm:spPr/>
    </dgm:pt>
    <dgm:pt modelId="{3FEDBEC5-1B7D-4C71-8C65-5BB3007C82AC}" type="pres">
      <dgm:prSet presAssocID="{610522B6-AF7A-4991-8E3F-BE5DF4BA5570}" presName="line3" presStyleLbl="callout" presStyleIdx="4" presStyleCnt="6"/>
      <dgm:spPr/>
    </dgm:pt>
    <dgm:pt modelId="{038B269D-AFEA-4D9D-86E1-9FBDD1E13AD2}" type="pres">
      <dgm:prSet presAssocID="{610522B6-AF7A-4991-8E3F-BE5DF4BA5570}" presName="d3" presStyleLbl="callout" presStyleIdx="5" presStyleCnt="6"/>
      <dgm:spPr/>
    </dgm:pt>
  </dgm:ptLst>
  <dgm:cxnLst>
    <dgm:cxn modelId="{29886116-A716-41BB-AD5A-7D848BC570F7}" type="presOf" srcId="{29AC4474-4393-4182-9917-815E75BA0B5A}" destId="{2278528D-3115-4F87-B207-B8535B413BC6}" srcOrd="0" destOrd="0" presId="urn:microsoft.com/office/officeart/2005/8/layout/target1"/>
    <dgm:cxn modelId="{6EB63369-0FFD-43DD-87F4-F20A969D5911}" type="presOf" srcId="{05C63859-31B4-4236-9EAC-91A35D1334A1}" destId="{9CF9CF82-39D7-40C3-8DD5-FEDD6F7B7CD1}" srcOrd="0" destOrd="0" presId="urn:microsoft.com/office/officeart/2005/8/layout/target1"/>
    <dgm:cxn modelId="{49662B4E-055C-477C-ABAD-FF00E51F4567}" srcId="{05C63859-31B4-4236-9EAC-91A35D1334A1}" destId="{610522B6-AF7A-4991-8E3F-BE5DF4BA5570}" srcOrd="2" destOrd="0" parTransId="{2DA7712D-236E-4655-A7D3-F4EF70CC8B8A}" sibTransId="{4A8C9331-FE6D-4496-8CD0-BB7CB34011FA}"/>
    <dgm:cxn modelId="{A549AD77-5895-4BB9-96C7-DFCDFE8FD654}" srcId="{05C63859-31B4-4236-9EAC-91A35D1334A1}" destId="{0A66EBFE-1EAA-47B9-918E-394E2D15EBBE}" srcOrd="1" destOrd="0" parTransId="{766E4229-D529-4099-85A6-F48F681C943B}" sibTransId="{64020CE6-99C2-4A3E-AD9A-6D30131C34EB}"/>
    <dgm:cxn modelId="{F096967E-44DD-41C1-82A6-6ABAAF1E7342}" type="presOf" srcId="{610522B6-AF7A-4991-8E3F-BE5DF4BA5570}" destId="{795C665A-C469-4F55-B0B7-8626B8F159A3}" srcOrd="0" destOrd="0" presId="urn:microsoft.com/office/officeart/2005/8/layout/target1"/>
    <dgm:cxn modelId="{6C0EF7DE-FB22-4243-BA27-9628CA2C965F}" srcId="{05C63859-31B4-4236-9EAC-91A35D1334A1}" destId="{29AC4474-4393-4182-9917-815E75BA0B5A}" srcOrd="0" destOrd="0" parTransId="{98BAFDC0-2A5B-4336-BFFA-89E9D2B437B9}" sibTransId="{E15C8162-74C3-4E44-A711-EB2B75397546}"/>
    <dgm:cxn modelId="{146EB4E8-8F16-457A-9084-0F6FE853BF6C}" type="presOf" srcId="{0A66EBFE-1EAA-47B9-918E-394E2D15EBBE}" destId="{E088EF9C-0CB6-4E44-A4E0-8DDC78D6541B}" srcOrd="0" destOrd="0" presId="urn:microsoft.com/office/officeart/2005/8/layout/target1"/>
    <dgm:cxn modelId="{6EE22307-DE01-4036-841E-37239910A75A}" type="presParOf" srcId="{9CF9CF82-39D7-40C3-8DD5-FEDD6F7B7CD1}" destId="{E8CB95FF-E879-4F9C-92AA-A6BD92CDA84B}" srcOrd="0" destOrd="0" presId="urn:microsoft.com/office/officeart/2005/8/layout/target1"/>
    <dgm:cxn modelId="{6D392B7C-12BB-4B74-9C16-45D4C4B0592A}" type="presParOf" srcId="{9CF9CF82-39D7-40C3-8DD5-FEDD6F7B7CD1}" destId="{2278528D-3115-4F87-B207-B8535B413BC6}" srcOrd="1" destOrd="0" presId="urn:microsoft.com/office/officeart/2005/8/layout/target1"/>
    <dgm:cxn modelId="{8BC65616-7451-44E8-8EEE-DCF417B70566}" type="presParOf" srcId="{9CF9CF82-39D7-40C3-8DD5-FEDD6F7B7CD1}" destId="{0DFA66CD-09DB-4994-BB9A-E21892215B79}" srcOrd="2" destOrd="0" presId="urn:microsoft.com/office/officeart/2005/8/layout/target1"/>
    <dgm:cxn modelId="{31916810-F6E8-4AF6-B8DA-293A553742CC}" type="presParOf" srcId="{9CF9CF82-39D7-40C3-8DD5-FEDD6F7B7CD1}" destId="{BC689732-BE85-4FE8-A221-41888F238957}" srcOrd="3" destOrd="0" presId="urn:microsoft.com/office/officeart/2005/8/layout/target1"/>
    <dgm:cxn modelId="{519A9415-3FBB-40EF-AFFF-8AC5380E284B}" type="presParOf" srcId="{9CF9CF82-39D7-40C3-8DD5-FEDD6F7B7CD1}" destId="{B1165D82-EFDE-4A82-AF24-84EF02BD3FAE}" srcOrd="4" destOrd="0" presId="urn:microsoft.com/office/officeart/2005/8/layout/target1"/>
    <dgm:cxn modelId="{7F0CA1ED-296C-4EF7-80EE-EB81FF0A882B}" type="presParOf" srcId="{9CF9CF82-39D7-40C3-8DD5-FEDD6F7B7CD1}" destId="{E088EF9C-0CB6-4E44-A4E0-8DDC78D6541B}" srcOrd="5" destOrd="0" presId="urn:microsoft.com/office/officeart/2005/8/layout/target1"/>
    <dgm:cxn modelId="{3FA3B164-C37F-4ADB-9D4B-E2DBFA9BDF5F}" type="presParOf" srcId="{9CF9CF82-39D7-40C3-8DD5-FEDD6F7B7CD1}" destId="{DB418546-D49F-4524-99B7-8F1697074E64}" srcOrd="6" destOrd="0" presId="urn:microsoft.com/office/officeart/2005/8/layout/target1"/>
    <dgm:cxn modelId="{7332714F-392A-4140-8307-3F538E4081A0}" type="presParOf" srcId="{9CF9CF82-39D7-40C3-8DD5-FEDD6F7B7CD1}" destId="{F78EB5F3-0FF9-4E38-825A-0251F1DAEBE3}" srcOrd="7" destOrd="0" presId="urn:microsoft.com/office/officeart/2005/8/layout/target1"/>
    <dgm:cxn modelId="{1D4CB096-A22D-44D9-8EF4-1AD49BB2EF9F}" type="presParOf" srcId="{9CF9CF82-39D7-40C3-8DD5-FEDD6F7B7CD1}" destId="{BE7B019E-5810-4265-859D-C6B62CE6DC43}" srcOrd="8" destOrd="0" presId="urn:microsoft.com/office/officeart/2005/8/layout/target1"/>
    <dgm:cxn modelId="{1E72A303-1869-4405-9229-E7E6C192D412}" type="presParOf" srcId="{9CF9CF82-39D7-40C3-8DD5-FEDD6F7B7CD1}" destId="{795C665A-C469-4F55-B0B7-8626B8F159A3}" srcOrd="9" destOrd="0" presId="urn:microsoft.com/office/officeart/2005/8/layout/target1"/>
    <dgm:cxn modelId="{6C9B9FC5-9EDC-438B-8550-7F6B958CE5F8}" type="presParOf" srcId="{9CF9CF82-39D7-40C3-8DD5-FEDD6F7B7CD1}" destId="{3FEDBEC5-1B7D-4C71-8C65-5BB3007C82AC}" srcOrd="10" destOrd="0" presId="urn:microsoft.com/office/officeart/2005/8/layout/target1"/>
    <dgm:cxn modelId="{F7847DDB-AFD1-4B60-95C7-C2F20C2363EB}" type="presParOf" srcId="{9CF9CF82-39D7-40C3-8DD5-FEDD6F7B7CD1}" destId="{038B269D-AFEA-4D9D-86E1-9FBDD1E13AD2}" srcOrd="11"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D591BEF-F96B-4735-BE97-BAE01A955CDB}" type="doc">
      <dgm:prSet loTypeId="urn:microsoft.com/office/officeart/2005/8/layout/process2" loCatId="process" qsTypeId="urn:microsoft.com/office/officeart/2005/8/quickstyle/simple1" qsCatId="simple" csTypeId="urn:microsoft.com/office/officeart/2005/8/colors/accent1_2" csCatId="accent1" phldr="1"/>
      <dgm:spPr/>
    </dgm:pt>
    <dgm:pt modelId="{B084BC83-73B0-4B28-8A02-D681D7BEE6C6}">
      <dgm:prSet phldrT="[Text]"/>
      <dgm:spPr>
        <a:solidFill>
          <a:schemeClr val="accent2">
            <a:lumMod val="75000"/>
          </a:schemeClr>
        </a:solidFill>
      </dgm:spPr>
      <dgm:t>
        <a:bodyPr/>
        <a:lstStyle/>
        <a:p>
          <a:r>
            <a:rPr lang="en-US" dirty="0"/>
            <a:t>Plan audit and gather info</a:t>
          </a:r>
        </a:p>
      </dgm:t>
    </dgm:pt>
    <dgm:pt modelId="{570419B3-59D2-49B8-9361-D32B36FECE6A}" type="parTrans" cxnId="{9EDF3B44-EE20-4C13-AB20-F4B0AF19A193}">
      <dgm:prSet/>
      <dgm:spPr/>
      <dgm:t>
        <a:bodyPr/>
        <a:lstStyle/>
        <a:p>
          <a:endParaRPr lang="en-US"/>
        </a:p>
      </dgm:t>
    </dgm:pt>
    <dgm:pt modelId="{A2CAE741-314C-4D5D-A0FF-110CE4DB078D}" type="sibTrans" cxnId="{9EDF3B44-EE20-4C13-AB20-F4B0AF19A193}">
      <dgm:prSet/>
      <dgm:spPr/>
      <dgm:t>
        <a:bodyPr/>
        <a:lstStyle/>
        <a:p>
          <a:endParaRPr lang="en-US"/>
        </a:p>
      </dgm:t>
    </dgm:pt>
    <dgm:pt modelId="{3E6C291F-665E-44AC-9A2B-09292A28C91B}">
      <dgm:prSet phldrT="[Text]"/>
      <dgm:spPr/>
      <dgm:t>
        <a:bodyPr/>
        <a:lstStyle/>
        <a:p>
          <a:r>
            <a:rPr lang="en-US" dirty="0"/>
            <a:t>Review internal control</a:t>
          </a:r>
        </a:p>
      </dgm:t>
    </dgm:pt>
    <dgm:pt modelId="{96DEAD75-C483-461D-91D5-339BBBC7CB8C}" type="parTrans" cxnId="{1CCF2760-1245-49C7-B695-7D94AFE8E1E6}">
      <dgm:prSet/>
      <dgm:spPr/>
      <dgm:t>
        <a:bodyPr/>
        <a:lstStyle/>
        <a:p>
          <a:endParaRPr lang="en-US"/>
        </a:p>
      </dgm:t>
    </dgm:pt>
    <dgm:pt modelId="{78B206A7-6972-4683-91AB-5B2C18E09887}" type="sibTrans" cxnId="{1CCF2760-1245-49C7-B695-7D94AFE8E1E6}">
      <dgm:prSet/>
      <dgm:spPr/>
      <dgm:t>
        <a:bodyPr/>
        <a:lstStyle/>
        <a:p>
          <a:endParaRPr lang="en-US"/>
        </a:p>
      </dgm:t>
    </dgm:pt>
    <dgm:pt modelId="{F52A1613-A101-4ABF-AA2C-D61255651C11}">
      <dgm:prSet phldrT="[Text]"/>
      <dgm:spPr/>
      <dgm:t>
        <a:bodyPr/>
        <a:lstStyle/>
        <a:p>
          <a:r>
            <a:rPr lang="en-US" dirty="0"/>
            <a:t>Perform compliance &amp; substantive test</a:t>
          </a:r>
        </a:p>
      </dgm:t>
    </dgm:pt>
    <dgm:pt modelId="{05AFBCB9-D10C-4ECC-8026-499D8F91F0A9}" type="parTrans" cxnId="{4C72D29F-94D7-451E-96A8-B4E60CD3FE2E}">
      <dgm:prSet/>
      <dgm:spPr/>
      <dgm:t>
        <a:bodyPr/>
        <a:lstStyle/>
        <a:p>
          <a:endParaRPr lang="en-US"/>
        </a:p>
      </dgm:t>
    </dgm:pt>
    <dgm:pt modelId="{937E272E-6936-4629-A27F-21AECC9BB454}" type="sibTrans" cxnId="{4C72D29F-94D7-451E-96A8-B4E60CD3FE2E}">
      <dgm:prSet/>
      <dgm:spPr/>
      <dgm:t>
        <a:bodyPr/>
        <a:lstStyle/>
        <a:p>
          <a:endParaRPr lang="en-US"/>
        </a:p>
      </dgm:t>
    </dgm:pt>
    <dgm:pt modelId="{0565963A-5AEE-4BDE-87EF-A9BD94CC9124}">
      <dgm:prSet phldrT="[Text]"/>
      <dgm:spPr>
        <a:solidFill>
          <a:srgbClr val="C00000"/>
        </a:solidFill>
      </dgm:spPr>
      <dgm:t>
        <a:bodyPr/>
        <a:lstStyle/>
        <a:p>
          <a:r>
            <a:rPr lang="en-US" dirty="0"/>
            <a:t>Prepare &amp; present report</a:t>
          </a:r>
        </a:p>
      </dgm:t>
    </dgm:pt>
    <dgm:pt modelId="{B3A156D0-C60B-46DB-B88C-98E709DE2CDE}" type="parTrans" cxnId="{64D43347-8D57-4DB2-9BB2-44A46EFA0415}">
      <dgm:prSet/>
      <dgm:spPr/>
      <dgm:t>
        <a:bodyPr/>
        <a:lstStyle/>
        <a:p>
          <a:endParaRPr lang="en-US"/>
        </a:p>
      </dgm:t>
    </dgm:pt>
    <dgm:pt modelId="{D6395D9A-A56C-4633-8ACF-9C6137A89302}" type="sibTrans" cxnId="{64D43347-8D57-4DB2-9BB2-44A46EFA0415}">
      <dgm:prSet/>
      <dgm:spPr/>
      <dgm:t>
        <a:bodyPr/>
        <a:lstStyle/>
        <a:p>
          <a:endParaRPr lang="en-US"/>
        </a:p>
      </dgm:t>
    </dgm:pt>
    <dgm:pt modelId="{F5019A65-EF3C-4440-A350-2132F2C38E88}" type="pres">
      <dgm:prSet presAssocID="{5D591BEF-F96B-4735-BE97-BAE01A955CDB}" presName="linearFlow" presStyleCnt="0">
        <dgm:presLayoutVars>
          <dgm:resizeHandles val="exact"/>
        </dgm:presLayoutVars>
      </dgm:prSet>
      <dgm:spPr/>
    </dgm:pt>
    <dgm:pt modelId="{62575172-13C7-4421-ADCD-78A88F9DC48F}" type="pres">
      <dgm:prSet presAssocID="{B084BC83-73B0-4B28-8A02-D681D7BEE6C6}" presName="node" presStyleLbl="node1" presStyleIdx="0" presStyleCnt="4">
        <dgm:presLayoutVars>
          <dgm:bulletEnabled val="1"/>
        </dgm:presLayoutVars>
      </dgm:prSet>
      <dgm:spPr/>
    </dgm:pt>
    <dgm:pt modelId="{94FA5ECA-C214-4A3E-AEC3-25BD35442149}" type="pres">
      <dgm:prSet presAssocID="{A2CAE741-314C-4D5D-A0FF-110CE4DB078D}" presName="sibTrans" presStyleLbl="sibTrans2D1" presStyleIdx="0" presStyleCnt="3"/>
      <dgm:spPr/>
    </dgm:pt>
    <dgm:pt modelId="{F4E5FFA8-67A2-4773-A4A5-7C48AF85D5D5}" type="pres">
      <dgm:prSet presAssocID="{A2CAE741-314C-4D5D-A0FF-110CE4DB078D}" presName="connectorText" presStyleLbl="sibTrans2D1" presStyleIdx="0" presStyleCnt="3"/>
      <dgm:spPr/>
    </dgm:pt>
    <dgm:pt modelId="{BFA9B168-06BF-481A-9C2C-D4C56087B901}" type="pres">
      <dgm:prSet presAssocID="{3E6C291F-665E-44AC-9A2B-09292A28C91B}" presName="node" presStyleLbl="node1" presStyleIdx="1" presStyleCnt="4">
        <dgm:presLayoutVars>
          <dgm:bulletEnabled val="1"/>
        </dgm:presLayoutVars>
      </dgm:prSet>
      <dgm:spPr/>
    </dgm:pt>
    <dgm:pt modelId="{536476AF-2402-4D87-A92A-D07243E3EE91}" type="pres">
      <dgm:prSet presAssocID="{78B206A7-6972-4683-91AB-5B2C18E09887}" presName="sibTrans" presStyleLbl="sibTrans2D1" presStyleIdx="1" presStyleCnt="3"/>
      <dgm:spPr/>
    </dgm:pt>
    <dgm:pt modelId="{51DE2759-9BF6-4A9B-8E54-A840C097E8D6}" type="pres">
      <dgm:prSet presAssocID="{78B206A7-6972-4683-91AB-5B2C18E09887}" presName="connectorText" presStyleLbl="sibTrans2D1" presStyleIdx="1" presStyleCnt="3"/>
      <dgm:spPr/>
    </dgm:pt>
    <dgm:pt modelId="{478F57E2-0F31-4391-804D-AC756AAEBD1A}" type="pres">
      <dgm:prSet presAssocID="{F52A1613-A101-4ABF-AA2C-D61255651C11}" presName="node" presStyleLbl="node1" presStyleIdx="2" presStyleCnt="4">
        <dgm:presLayoutVars>
          <dgm:bulletEnabled val="1"/>
        </dgm:presLayoutVars>
      </dgm:prSet>
      <dgm:spPr/>
    </dgm:pt>
    <dgm:pt modelId="{29DAE3F8-75F3-4038-9AB6-F70D2A42E528}" type="pres">
      <dgm:prSet presAssocID="{937E272E-6936-4629-A27F-21AECC9BB454}" presName="sibTrans" presStyleLbl="sibTrans2D1" presStyleIdx="2" presStyleCnt="3"/>
      <dgm:spPr/>
    </dgm:pt>
    <dgm:pt modelId="{966D616F-13B4-4A01-97C1-01196B2490D0}" type="pres">
      <dgm:prSet presAssocID="{937E272E-6936-4629-A27F-21AECC9BB454}" presName="connectorText" presStyleLbl="sibTrans2D1" presStyleIdx="2" presStyleCnt="3"/>
      <dgm:spPr/>
    </dgm:pt>
    <dgm:pt modelId="{F3F7B5D2-BF6D-474A-92C5-DA4E82FBCB2C}" type="pres">
      <dgm:prSet presAssocID="{0565963A-5AEE-4BDE-87EF-A9BD94CC9124}" presName="node" presStyleLbl="node1" presStyleIdx="3" presStyleCnt="4">
        <dgm:presLayoutVars>
          <dgm:bulletEnabled val="1"/>
        </dgm:presLayoutVars>
      </dgm:prSet>
      <dgm:spPr/>
    </dgm:pt>
  </dgm:ptLst>
  <dgm:cxnLst>
    <dgm:cxn modelId="{447FBC0B-1794-4D95-9E22-ACD6DACCAA58}" type="presOf" srcId="{5D591BEF-F96B-4735-BE97-BAE01A955CDB}" destId="{F5019A65-EF3C-4440-A350-2132F2C38E88}" srcOrd="0" destOrd="0" presId="urn:microsoft.com/office/officeart/2005/8/layout/process2"/>
    <dgm:cxn modelId="{A95D671D-D579-40BA-AA95-88B617777C12}" type="presOf" srcId="{78B206A7-6972-4683-91AB-5B2C18E09887}" destId="{51DE2759-9BF6-4A9B-8E54-A840C097E8D6}" srcOrd="1" destOrd="0" presId="urn:microsoft.com/office/officeart/2005/8/layout/process2"/>
    <dgm:cxn modelId="{1CCF2760-1245-49C7-B695-7D94AFE8E1E6}" srcId="{5D591BEF-F96B-4735-BE97-BAE01A955CDB}" destId="{3E6C291F-665E-44AC-9A2B-09292A28C91B}" srcOrd="1" destOrd="0" parTransId="{96DEAD75-C483-461D-91D5-339BBBC7CB8C}" sibTransId="{78B206A7-6972-4683-91AB-5B2C18E09887}"/>
    <dgm:cxn modelId="{9EDF3B44-EE20-4C13-AB20-F4B0AF19A193}" srcId="{5D591BEF-F96B-4735-BE97-BAE01A955CDB}" destId="{B084BC83-73B0-4B28-8A02-D681D7BEE6C6}" srcOrd="0" destOrd="0" parTransId="{570419B3-59D2-49B8-9361-D32B36FECE6A}" sibTransId="{A2CAE741-314C-4D5D-A0FF-110CE4DB078D}"/>
    <dgm:cxn modelId="{64D43347-8D57-4DB2-9BB2-44A46EFA0415}" srcId="{5D591BEF-F96B-4735-BE97-BAE01A955CDB}" destId="{0565963A-5AEE-4BDE-87EF-A9BD94CC9124}" srcOrd="3" destOrd="0" parTransId="{B3A156D0-C60B-46DB-B88C-98E709DE2CDE}" sibTransId="{D6395D9A-A56C-4633-8ACF-9C6137A89302}"/>
    <dgm:cxn modelId="{C266A44B-A176-4B4C-979C-D196E705494E}" type="presOf" srcId="{0565963A-5AEE-4BDE-87EF-A9BD94CC9124}" destId="{F3F7B5D2-BF6D-474A-92C5-DA4E82FBCB2C}" srcOrd="0" destOrd="0" presId="urn:microsoft.com/office/officeart/2005/8/layout/process2"/>
    <dgm:cxn modelId="{EE00D17B-51C6-4515-9749-268564F58932}" type="presOf" srcId="{937E272E-6936-4629-A27F-21AECC9BB454}" destId="{966D616F-13B4-4A01-97C1-01196B2490D0}" srcOrd="1" destOrd="0" presId="urn:microsoft.com/office/officeart/2005/8/layout/process2"/>
    <dgm:cxn modelId="{32518D82-126E-4CFB-ACF5-AB94B10385B1}" type="presOf" srcId="{937E272E-6936-4629-A27F-21AECC9BB454}" destId="{29DAE3F8-75F3-4038-9AB6-F70D2A42E528}" srcOrd="0" destOrd="0" presId="urn:microsoft.com/office/officeart/2005/8/layout/process2"/>
    <dgm:cxn modelId="{4C72D29F-94D7-451E-96A8-B4E60CD3FE2E}" srcId="{5D591BEF-F96B-4735-BE97-BAE01A955CDB}" destId="{F52A1613-A101-4ABF-AA2C-D61255651C11}" srcOrd="2" destOrd="0" parTransId="{05AFBCB9-D10C-4ECC-8026-499D8F91F0A9}" sibTransId="{937E272E-6936-4629-A27F-21AECC9BB454}"/>
    <dgm:cxn modelId="{E002B1CE-2E38-49B6-87D0-CC7F1FFB142B}" type="presOf" srcId="{A2CAE741-314C-4D5D-A0FF-110CE4DB078D}" destId="{F4E5FFA8-67A2-4773-A4A5-7C48AF85D5D5}" srcOrd="1" destOrd="0" presId="urn:microsoft.com/office/officeart/2005/8/layout/process2"/>
    <dgm:cxn modelId="{CB4B38E0-A30A-4DDB-BFF2-A2F70235ED39}" type="presOf" srcId="{78B206A7-6972-4683-91AB-5B2C18E09887}" destId="{536476AF-2402-4D87-A92A-D07243E3EE91}" srcOrd="0" destOrd="0" presId="urn:microsoft.com/office/officeart/2005/8/layout/process2"/>
    <dgm:cxn modelId="{6D2D19F2-52C5-480A-B4D1-2EA5DF470975}" type="presOf" srcId="{F52A1613-A101-4ABF-AA2C-D61255651C11}" destId="{478F57E2-0F31-4391-804D-AC756AAEBD1A}" srcOrd="0" destOrd="0" presId="urn:microsoft.com/office/officeart/2005/8/layout/process2"/>
    <dgm:cxn modelId="{A2BB1CF7-B256-4305-89EF-1AF7AAECE63F}" type="presOf" srcId="{3E6C291F-665E-44AC-9A2B-09292A28C91B}" destId="{BFA9B168-06BF-481A-9C2C-D4C56087B901}" srcOrd="0" destOrd="0" presId="urn:microsoft.com/office/officeart/2005/8/layout/process2"/>
    <dgm:cxn modelId="{882910FA-2B23-4A6E-8780-7E85C8F17FBF}" type="presOf" srcId="{A2CAE741-314C-4D5D-A0FF-110CE4DB078D}" destId="{94FA5ECA-C214-4A3E-AEC3-25BD35442149}" srcOrd="0" destOrd="0" presId="urn:microsoft.com/office/officeart/2005/8/layout/process2"/>
    <dgm:cxn modelId="{AD6CF3FE-A9EB-476A-8E94-9C28B3A259C2}" type="presOf" srcId="{B084BC83-73B0-4B28-8A02-D681D7BEE6C6}" destId="{62575172-13C7-4421-ADCD-78A88F9DC48F}" srcOrd="0" destOrd="0" presId="urn:microsoft.com/office/officeart/2005/8/layout/process2"/>
    <dgm:cxn modelId="{80349A32-D072-46EE-AEEE-396A1589E32A}" type="presParOf" srcId="{F5019A65-EF3C-4440-A350-2132F2C38E88}" destId="{62575172-13C7-4421-ADCD-78A88F9DC48F}" srcOrd="0" destOrd="0" presId="urn:microsoft.com/office/officeart/2005/8/layout/process2"/>
    <dgm:cxn modelId="{401E351A-AE77-4DC7-80DD-AA3104EF9F05}" type="presParOf" srcId="{F5019A65-EF3C-4440-A350-2132F2C38E88}" destId="{94FA5ECA-C214-4A3E-AEC3-25BD35442149}" srcOrd="1" destOrd="0" presId="urn:microsoft.com/office/officeart/2005/8/layout/process2"/>
    <dgm:cxn modelId="{2AE7EBB9-681D-487A-A0FC-27D7AB99DFC1}" type="presParOf" srcId="{94FA5ECA-C214-4A3E-AEC3-25BD35442149}" destId="{F4E5FFA8-67A2-4773-A4A5-7C48AF85D5D5}" srcOrd="0" destOrd="0" presId="urn:microsoft.com/office/officeart/2005/8/layout/process2"/>
    <dgm:cxn modelId="{AB8D7E0B-4E56-4ECE-80BE-BC205DB2C81B}" type="presParOf" srcId="{F5019A65-EF3C-4440-A350-2132F2C38E88}" destId="{BFA9B168-06BF-481A-9C2C-D4C56087B901}" srcOrd="2" destOrd="0" presId="urn:microsoft.com/office/officeart/2005/8/layout/process2"/>
    <dgm:cxn modelId="{50500738-D063-4913-A3DE-38C0572595F5}" type="presParOf" srcId="{F5019A65-EF3C-4440-A350-2132F2C38E88}" destId="{536476AF-2402-4D87-A92A-D07243E3EE91}" srcOrd="3" destOrd="0" presId="urn:microsoft.com/office/officeart/2005/8/layout/process2"/>
    <dgm:cxn modelId="{6A297A56-2042-467E-AB1F-EAB9F4E60D75}" type="presParOf" srcId="{536476AF-2402-4D87-A92A-D07243E3EE91}" destId="{51DE2759-9BF6-4A9B-8E54-A840C097E8D6}" srcOrd="0" destOrd="0" presId="urn:microsoft.com/office/officeart/2005/8/layout/process2"/>
    <dgm:cxn modelId="{BD4AFE1F-0CDA-47E3-8822-10247E3E62CC}" type="presParOf" srcId="{F5019A65-EF3C-4440-A350-2132F2C38E88}" destId="{478F57E2-0F31-4391-804D-AC756AAEBD1A}" srcOrd="4" destOrd="0" presId="urn:microsoft.com/office/officeart/2005/8/layout/process2"/>
    <dgm:cxn modelId="{BA47F810-80F9-455A-A3F2-8B67FC99E164}" type="presParOf" srcId="{F5019A65-EF3C-4440-A350-2132F2C38E88}" destId="{29DAE3F8-75F3-4038-9AB6-F70D2A42E528}" srcOrd="5" destOrd="0" presId="urn:microsoft.com/office/officeart/2005/8/layout/process2"/>
    <dgm:cxn modelId="{A29F3099-91B4-4E5C-A158-A86ADA2CD71D}" type="presParOf" srcId="{29DAE3F8-75F3-4038-9AB6-F70D2A42E528}" destId="{966D616F-13B4-4A01-97C1-01196B2490D0}" srcOrd="0" destOrd="0" presId="urn:microsoft.com/office/officeart/2005/8/layout/process2"/>
    <dgm:cxn modelId="{106CBC24-0CDD-4FA1-8F29-3FCEE26CEBA4}" type="presParOf" srcId="{F5019A65-EF3C-4440-A350-2132F2C38E88}" destId="{F3F7B5D2-BF6D-474A-92C5-DA4E82FBCB2C}"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D591BEF-F96B-4735-BE97-BAE01A955CDB}" type="doc">
      <dgm:prSet loTypeId="urn:microsoft.com/office/officeart/2005/8/layout/process2" loCatId="process" qsTypeId="urn:microsoft.com/office/officeart/2005/8/quickstyle/simple1" qsCatId="simple" csTypeId="urn:microsoft.com/office/officeart/2005/8/colors/accent1_2" csCatId="accent1" phldr="1"/>
      <dgm:spPr/>
    </dgm:pt>
    <dgm:pt modelId="{B084BC83-73B0-4B28-8A02-D681D7BEE6C6}">
      <dgm:prSet phldrT="[Text]"/>
      <dgm:spPr>
        <a:solidFill>
          <a:schemeClr val="accent2">
            <a:lumMod val="75000"/>
          </a:schemeClr>
        </a:solidFill>
      </dgm:spPr>
      <dgm:t>
        <a:bodyPr/>
        <a:lstStyle/>
        <a:p>
          <a:r>
            <a:rPr lang="en-US" dirty="0"/>
            <a:t>Plan audit and gather info</a:t>
          </a:r>
        </a:p>
      </dgm:t>
    </dgm:pt>
    <dgm:pt modelId="{570419B3-59D2-49B8-9361-D32B36FECE6A}" type="parTrans" cxnId="{9EDF3B44-EE20-4C13-AB20-F4B0AF19A193}">
      <dgm:prSet/>
      <dgm:spPr/>
      <dgm:t>
        <a:bodyPr/>
        <a:lstStyle/>
        <a:p>
          <a:endParaRPr lang="en-US"/>
        </a:p>
      </dgm:t>
    </dgm:pt>
    <dgm:pt modelId="{A2CAE741-314C-4D5D-A0FF-110CE4DB078D}" type="sibTrans" cxnId="{9EDF3B44-EE20-4C13-AB20-F4B0AF19A193}">
      <dgm:prSet/>
      <dgm:spPr/>
      <dgm:t>
        <a:bodyPr/>
        <a:lstStyle/>
        <a:p>
          <a:endParaRPr lang="en-US"/>
        </a:p>
      </dgm:t>
    </dgm:pt>
    <dgm:pt modelId="{3E6C291F-665E-44AC-9A2B-09292A28C91B}">
      <dgm:prSet phldrT="[Text]"/>
      <dgm:spPr/>
      <dgm:t>
        <a:bodyPr/>
        <a:lstStyle/>
        <a:p>
          <a:r>
            <a:rPr lang="en-US" dirty="0"/>
            <a:t>Review internal control</a:t>
          </a:r>
        </a:p>
      </dgm:t>
    </dgm:pt>
    <dgm:pt modelId="{96DEAD75-C483-461D-91D5-339BBBC7CB8C}" type="parTrans" cxnId="{1CCF2760-1245-49C7-B695-7D94AFE8E1E6}">
      <dgm:prSet/>
      <dgm:spPr/>
      <dgm:t>
        <a:bodyPr/>
        <a:lstStyle/>
        <a:p>
          <a:endParaRPr lang="en-US"/>
        </a:p>
      </dgm:t>
    </dgm:pt>
    <dgm:pt modelId="{78B206A7-6972-4683-91AB-5B2C18E09887}" type="sibTrans" cxnId="{1CCF2760-1245-49C7-B695-7D94AFE8E1E6}">
      <dgm:prSet/>
      <dgm:spPr/>
      <dgm:t>
        <a:bodyPr/>
        <a:lstStyle/>
        <a:p>
          <a:endParaRPr lang="en-US"/>
        </a:p>
      </dgm:t>
    </dgm:pt>
    <dgm:pt modelId="{F52A1613-A101-4ABF-AA2C-D61255651C11}">
      <dgm:prSet phldrT="[Text]"/>
      <dgm:spPr/>
      <dgm:t>
        <a:bodyPr/>
        <a:lstStyle/>
        <a:p>
          <a:r>
            <a:rPr lang="en-US" dirty="0"/>
            <a:t>Perform compliance &amp; substantive test</a:t>
          </a:r>
        </a:p>
      </dgm:t>
    </dgm:pt>
    <dgm:pt modelId="{05AFBCB9-D10C-4ECC-8026-499D8F91F0A9}" type="parTrans" cxnId="{4C72D29F-94D7-451E-96A8-B4E60CD3FE2E}">
      <dgm:prSet/>
      <dgm:spPr/>
      <dgm:t>
        <a:bodyPr/>
        <a:lstStyle/>
        <a:p>
          <a:endParaRPr lang="en-US"/>
        </a:p>
      </dgm:t>
    </dgm:pt>
    <dgm:pt modelId="{937E272E-6936-4629-A27F-21AECC9BB454}" type="sibTrans" cxnId="{4C72D29F-94D7-451E-96A8-B4E60CD3FE2E}">
      <dgm:prSet/>
      <dgm:spPr/>
      <dgm:t>
        <a:bodyPr/>
        <a:lstStyle/>
        <a:p>
          <a:endParaRPr lang="en-US"/>
        </a:p>
      </dgm:t>
    </dgm:pt>
    <dgm:pt modelId="{0565963A-5AEE-4BDE-87EF-A9BD94CC9124}">
      <dgm:prSet phldrT="[Text]"/>
      <dgm:spPr>
        <a:solidFill>
          <a:srgbClr val="C00000"/>
        </a:solidFill>
      </dgm:spPr>
      <dgm:t>
        <a:bodyPr/>
        <a:lstStyle/>
        <a:p>
          <a:r>
            <a:rPr lang="en-US" dirty="0"/>
            <a:t>Prepare &amp; present report</a:t>
          </a:r>
        </a:p>
      </dgm:t>
    </dgm:pt>
    <dgm:pt modelId="{B3A156D0-C60B-46DB-B88C-98E709DE2CDE}" type="parTrans" cxnId="{64D43347-8D57-4DB2-9BB2-44A46EFA0415}">
      <dgm:prSet/>
      <dgm:spPr/>
      <dgm:t>
        <a:bodyPr/>
        <a:lstStyle/>
        <a:p>
          <a:endParaRPr lang="en-US"/>
        </a:p>
      </dgm:t>
    </dgm:pt>
    <dgm:pt modelId="{D6395D9A-A56C-4633-8ACF-9C6137A89302}" type="sibTrans" cxnId="{64D43347-8D57-4DB2-9BB2-44A46EFA0415}">
      <dgm:prSet/>
      <dgm:spPr/>
      <dgm:t>
        <a:bodyPr/>
        <a:lstStyle/>
        <a:p>
          <a:endParaRPr lang="en-US"/>
        </a:p>
      </dgm:t>
    </dgm:pt>
    <dgm:pt modelId="{F5019A65-EF3C-4440-A350-2132F2C38E88}" type="pres">
      <dgm:prSet presAssocID="{5D591BEF-F96B-4735-BE97-BAE01A955CDB}" presName="linearFlow" presStyleCnt="0">
        <dgm:presLayoutVars>
          <dgm:resizeHandles val="exact"/>
        </dgm:presLayoutVars>
      </dgm:prSet>
      <dgm:spPr/>
    </dgm:pt>
    <dgm:pt modelId="{62575172-13C7-4421-ADCD-78A88F9DC48F}" type="pres">
      <dgm:prSet presAssocID="{B084BC83-73B0-4B28-8A02-D681D7BEE6C6}" presName="node" presStyleLbl="node1" presStyleIdx="0" presStyleCnt="4">
        <dgm:presLayoutVars>
          <dgm:bulletEnabled val="1"/>
        </dgm:presLayoutVars>
      </dgm:prSet>
      <dgm:spPr/>
    </dgm:pt>
    <dgm:pt modelId="{94FA5ECA-C214-4A3E-AEC3-25BD35442149}" type="pres">
      <dgm:prSet presAssocID="{A2CAE741-314C-4D5D-A0FF-110CE4DB078D}" presName="sibTrans" presStyleLbl="sibTrans2D1" presStyleIdx="0" presStyleCnt="3"/>
      <dgm:spPr/>
    </dgm:pt>
    <dgm:pt modelId="{F4E5FFA8-67A2-4773-A4A5-7C48AF85D5D5}" type="pres">
      <dgm:prSet presAssocID="{A2CAE741-314C-4D5D-A0FF-110CE4DB078D}" presName="connectorText" presStyleLbl="sibTrans2D1" presStyleIdx="0" presStyleCnt="3"/>
      <dgm:spPr/>
    </dgm:pt>
    <dgm:pt modelId="{BFA9B168-06BF-481A-9C2C-D4C56087B901}" type="pres">
      <dgm:prSet presAssocID="{3E6C291F-665E-44AC-9A2B-09292A28C91B}" presName="node" presStyleLbl="node1" presStyleIdx="1" presStyleCnt="4">
        <dgm:presLayoutVars>
          <dgm:bulletEnabled val="1"/>
        </dgm:presLayoutVars>
      </dgm:prSet>
      <dgm:spPr/>
    </dgm:pt>
    <dgm:pt modelId="{536476AF-2402-4D87-A92A-D07243E3EE91}" type="pres">
      <dgm:prSet presAssocID="{78B206A7-6972-4683-91AB-5B2C18E09887}" presName="sibTrans" presStyleLbl="sibTrans2D1" presStyleIdx="1" presStyleCnt="3"/>
      <dgm:spPr/>
    </dgm:pt>
    <dgm:pt modelId="{51DE2759-9BF6-4A9B-8E54-A840C097E8D6}" type="pres">
      <dgm:prSet presAssocID="{78B206A7-6972-4683-91AB-5B2C18E09887}" presName="connectorText" presStyleLbl="sibTrans2D1" presStyleIdx="1" presStyleCnt="3"/>
      <dgm:spPr/>
    </dgm:pt>
    <dgm:pt modelId="{478F57E2-0F31-4391-804D-AC756AAEBD1A}" type="pres">
      <dgm:prSet presAssocID="{F52A1613-A101-4ABF-AA2C-D61255651C11}" presName="node" presStyleLbl="node1" presStyleIdx="2" presStyleCnt="4">
        <dgm:presLayoutVars>
          <dgm:bulletEnabled val="1"/>
        </dgm:presLayoutVars>
      </dgm:prSet>
      <dgm:spPr/>
    </dgm:pt>
    <dgm:pt modelId="{29DAE3F8-75F3-4038-9AB6-F70D2A42E528}" type="pres">
      <dgm:prSet presAssocID="{937E272E-6936-4629-A27F-21AECC9BB454}" presName="sibTrans" presStyleLbl="sibTrans2D1" presStyleIdx="2" presStyleCnt="3"/>
      <dgm:spPr/>
    </dgm:pt>
    <dgm:pt modelId="{966D616F-13B4-4A01-97C1-01196B2490D0}" type="pres">
      <dgm:prSet presAssocID="{937E272E-6936-4629-A27F-21AECC9BB454}" presName="connectorText" presStyleLbl="sibTrans2D1" presStyleIdx="2" presStyleCnt="3"/>
      <dgm:spPr/>
    </dgm:pt>
    <dgm:pt modelId="{F3F7B5D2-BF6D-474A-92C5-DA4E82FBCB2C}" type="pres">
      <dgm:prSet presAssocID="{0565963A-5AEE-4BDE-87EF-A9BD94CC9124}" presName="node" presStyleLbl="node1" presStyleIdx="3" presStyleCnt="4">
        <dgm:presLayoutVars>
          <dgm:bulletEnabled val="1"/>
        </dgm:presLayoutVars>
      </dgm:prSet>
      <dgm:spPr/>
    </dgm:pt>
  </dgm:ptLst>
  <dgm:cxnLst>
    <dgm:cxn modelId="{447FBC0B-1794-4D95-9E22-ACD6DACCAA58}" type="presOf" srcId="{5D591BEF-F96B-4735-BE97-BAE01A955CDB}" destId="{F5019A65-EF3C-4440-A350-2132F2C38E88}" srcOrd="0" destOrd="0" presId="urn:microsoft.com/office/officeart/2005/8/layout/process2"/>
    <dgm:cxn modelId="{A95D671D-D579-40BA-AA95-88B617777C12}" type="presOf" srcId="{78B206A7-6972-4683-91AB-5B2C18E09887}" destId="{51DE2759-9BF6-4A9B-8E54-A840C097E8D6}" srcOrd="1" destOrd="0" presId="urn:microsoft.com/office/officeart/2005/8/layout/process2"/>
    <dgm:cxn modelId="{1CCF2760-1245-49C7-B695-7D94AFE8E1E6}" srcId="{5D591BEF-F96B-4735-BE97-BAE01A955CDB}" destId="{3E6C291F-665E-44AC-9A2B-09292A28C91B}" srcOrd="1" destOrd="0" parTransId="{96DEAD75-C483-461D-91D5-339BBBC7CB8C}" sibTransId="{78B206A7-6972-4683-91AB-5B2C18E09887}"/>
    <dgm:cxn modelId="{9EDF3B44-EE20-4C13-AB20-F4B0AF19A193}" srcId="{5D591BEF-F96B-4735-BE97-BAE01A955CDB}" destId="{B084BC83-73B0-4B28-8A02-D681D7BEE6C6}" srcOrd="0" destOrd="0" parTransId="{570419B3-59D2-49B8-9361-D32B36FECE6A}" sibTransId="{A2CAE741-314C-4D5D-A0FF-110CE4DB078D}"/>
    <dgm:cxn modelId="{64D43347-8D57-4DB2-9BB2-44A46EFA0415}" srcId="{5D591BEF-F96B-4735-BE97-BAE01A955CDB}" destId="{0565963A-5AEE-4BDE-87EF-A9BD94CC9124}" srcOrd="3" destOrd="0" parTransId="{B3A156D0-C60B-46DB-B88C-98E709DE2CDE}" sibTransId="{D6395D9A-A56C-4633-8ACF-9C6137A89302}"/>
    <dgm:cxn modelId="{C266A44B-A176-4B4C-979C-D196E705494E}" type="presOf" srcId="{0565963A-5AEE-4BDE-87EF-A9BD94CC9124}" destId="{F3F7B5D2-BF6D-474A-92C5-DA4E82FBCB2C}" srcOrd="0" destOrd="0" presId="urn:microsoft.com/office/officeart/2005/8/layout/process2"/>
    <dgm:cxn modelId="{EE00D17B-51C6-4515-9749-268564F58932}" type="presOf" srcId="{937E272E-6936-4629-A27F-21AECC9BB454}" destId="{966D616F-13B4-4A01-97C1-01196B2490D0}" srcOrd="1" destOrd="0" presId="urn:microsoft.com/office/officeart/2005/8/layout/process2"/>
    <dgm:cxn modelId="{32518D82-126E-4CFB-ACF5-AB94B10385B1}" type="presOf" srcId="{937E272E-6936-4629-A27F-21AECC9BB454}" destId="{29DAE3F8-75F3-4038-9AB6-F70D2A42E528}" srcOrd="0" destOrd="0" presId="urn:microsoft.com/office/officeart/2005/8/layout/process2"/>
    <dgm:cxn modelId="{4C72D29F-94D7-451E-96A8-B4E60CD3FE2E}" srcId="{5D591BEF-F96B-4735-BE97-BAE01A955CDB}" destId="{F52A1613-A101-4ABF-AA2C-D61255651C11}" srcOrd="2" destOrd="0" parTransId="{05AFBCB9-D10C-4ECC-8026-499D8F91F0A9}" sibTransId="{937E272E-6936-4629-A27F-21AECC9BB454}"/>
    <dgm:cxn modelId="{E002B1CE-2E38-49B6-87D0-CC7F1FFB142B}" type="presOf" srcId="{A2CAE741-314C-4D5D-A0FF-110CE4DB078D}" destId="{F4E5FFA8-67A2-4773-A4A5-7C48AF85D5D5}" srcOrd="1" destOrd="0" presId="urn:microsoft.com/office/officeart/2005/8/layout/process2"/>
    <dgm:cxn modelId="{CB4B38E0-A30A-4DDB-BFF2-A2F70235ED39}" type="presOf" srcId="{78B206A7-6972-4683-91AB-5B2C18E09887}" destId="{536476AF-2402-4D87-A92A-D07243E3EE91}" srcOrd="0" destOrd="0" presId="urn:microsoft.com/office/officeart/2005/8/layout/process2"/>
    <dgm:cxn modelId="{6D2D19F2-52C5-480A-B4D1-2EA5DF470975}" type="presOf" srcId="{F52A1613-A101-4ABF-AA2C-D61255651C11}" destId="{478F57E2-0F31-4391-804D-AC756AAEBD1A}" srcOrd="0" destOrd="0" presId="urn:microsoft.com/office/officeart/2005/8/layout/process2"/>
    <dgm:cxn modelId="{A2BB1CF7-B256-4305-89EF-1AF7AAECE63F}" type="presOf" srcId="{3E6C291F-665E-44AC-9A2B-09292A28C91B}" destId="{BFA9B168-06BF-481A-9C2C-D4C56087B901}" srcOrd="0" destOrd="0" presId="urn:microsoft.com/office/officeart/2005/8/layout/process2"/>
    <dgm:cxn modelId="{882910FA-2B23-4A6E-8780-7E85C8F17FBF}" type="presOf" srcId="{A2CAE741-314C-4D5D-A0FF-110CE4DB078D}" destId="{94FA5ECA-C214-4A3E-AEC3-25BD35442149}" srcOrd="0" destOrd="0" presId="urn:microsoft.com/office/officeart/2005/8/layout/process2"/>
    <dgm:cxn modelId="{AD6CF3FE-A9EB-476A-8E94-9C28B3A259C2}" type="presOf" srcId="{B084BC83-73B0-4B28-8A02-D681D7BEE6C6}" destId="{62575172-13C7-4421-ADCD-78A88F9DC48F}" srcOrd="0" destOrd="0" presId="urn:microsoft.com/office/officeart/2005/8/layout/process2"/>
    <dgm:cxn modelId="{80349A32-D072-46EE-AEEE-396A1589E32A}" type="presParOf" srcId="{F5019A65-EF3C-4440-A350-2132F2C38E88}" destId="{62575172-13C7-4421-ADCD-78A88F9DC48F}" srcOrd="0" destOrd="0" presId="urn:microsoft.com/office/officeart/2005/8/layout/process2"/>
    <dgm:cxn modelId="{401E351A-AE77-4DC7-80DD-AA3104EF9F05}" type="presParOf" srcId="{F5019A65-EF3C-4440-A350-2132F2C38E88}" destId="{94FA5ECA-C214-4A3E-AEC3-25BD35442149}" srcOrd="1" destOrd="0" presId="urn:microsoft.com/office/officeart/2005/8/layout/process2"/>
    <dgm:cxn modelId="{2AE7EBB9-681D-487A-A0FC-27D7AB99DFC1}" type="presParOf" srcId="{94FA5ECA-C214-4A3E-AEC3-25BD35442149}" destId="{F4E5FFA8-67A2-4773-A4A5-7C48AF85D5D5}" srcOrd="0" destOrd="0" presId="urn:microsoft.com/office/officeart/2005/8/layout/process2"/>
    <dgm:cxn modelId="{AB8D7E0B-4E56-4ECE-80BE-BC205DB2C81B}" type="presParOf" srcId="{F5019A65-EF3C-4440-A350-2132F2C38E88}" destId="{BFA9B168-06BF-481A-9C2C-D4C56087B901}" srcOrd="2" destOrd="0" presId="urn:microsoft.com/office/officeart/2005/8/layout/process2"/>
    <dgm:cxn modelId="{50500738-D063-4913-A3DE-38C0572595F5}" type="presParOf" srcId="{F5019A65-EF3C-4440-A350-2132F2C38E88}" destId="{536476AF-2402-4D87-A92A-D07243E3EE91}" srcOrd="3" destOrd="0" presId="urn:microsoft.com/office/officeart/2005/8/layout/process2"/>
    <dgm:cxn modelId="{6A297A56-2042-467E-AB1F-EAB9F4E60D75}" type="presParOf" srcId="{536476AF-2402-4D87-A92A-D07243E3EE91}" destId="{51DE2759-9BF6-4A9B-8E54-A840C097E8D6}" srcOrd="0" destOrd="0" presId="urn:microsoft.com/office/officeart/2005/8/layout/process2"/>
    <dgm:cxn modelId="{BD4AFE1F-0CDA-47E3-8822-10247E3E62CC}" type="presParOf" srcId="{F5019A65-EF3C-4440-A350-2132F2C38E88}" destId="{478F57E2-0F31-4391-804D-AC756AAEBD1A}" srcOrd="4" destOrd="0" presId="urn:microsoft.com/office/officeart/2005/8/layout/process2"/>
    <dgm:cxn modelId="{BA47F810-80F9-455A-A3F2-8B67FC99E164}" type="presParOf" srcId="{F5019A65-EF3C-4440-A350-2132F2C38E88}" destId="{29DAE3F8-75F3-4038-9AB6-F70D2A42E528}" srcOrd="5" destOrd="0" presId="urn:microsoft.com/office/officeart/2005/8/layout/process2"/>
    <dgm:cxn modelId="{A29F3099-91B4-4E5C-A158-A86ADA2CD71D}" type="presParOf" srcId="{29DAE3F8-75F3-4038-9AB6-F70D2A42E528}" destId="{966D616F-13B4-4A01-97C1-01196B2490D0}" srcOrd="0" destOrd="0" presId="urn:microsoft.com/office/officeart/2005/8/layout/process2"/>
    <dgm:cxn modelId="{106CBC24-0CDD-4FA1-8F29-3FCEE26CEBA4}" type="presParOf" srcId="{F5019A65-EF3C-4440-A350-2132F2C38E88}" destId="{F3F7B5D2-BF6D-474A-92C5-DA4E82FBCB2C}"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D591BEF-F96B-4735-BE97-BAE01A955CDB}" type="doc">
      <dgm:prSet loTypeId="urn:microsoft.com/office/officeart/2005/8/layout/process2" loCatId="process" qsTypeId="urn:microsoft.com/office/officeart/2005/8/quickstyle/simple1" qsCatId="simple" csTypeId="urn:microsoft.com/office/officeart/2005/8/colors/accent1_2" csCatId="accent1" phldr="1"/>
      <dgm:spPr/>
    </dgm:pt>
    <dgm:pt modelId="{B084BC83-73B0-4B28-8A02-D681D7BEE6C6}">
      <dgm:prSet phldrT="[Text]"/>
      <dgm:spPr>
        <a:solidFill>
          <a:schemeClr val="accent2">
            <a:lumMod val="75000"/>
          </a:schemeClr>
        </a:solidFill>
      </dgm:spPr>
      <dgm:t>
        <a:bodyPr/>
        <a:lstStyle/>
        <a:p>
          <a:r>
            <a:rPr lang="en-US" dirty="0"/>
            <a:t>Plan audit and gather info</a:t>
          </a:r>
        </a:p>
      </dgm:t>
    </dgm:pt>
    <dgm:pt modelId="{570419B3-59D2-49B8-9361-D32B36FECE6A}" type="parTrans" cxnId="{9EDF3B44-EE20-4C13-AB20-F4B0AF19A193}">
      <dgm:prSet/>
      <dgm:spPr/>
      <dgm:t>
        <a:bodyPr/>
        <a:lstStyle/>
        <a:p>
          <a:endParaRPr lang="en-US"/>
        </a:p>
      </dgm:t>
    </dgm:pt>
    <dgm:pt modelId="{A2CAE741-314C-4D5D-A0FF-110CE4DB078D}" type="sibTrans" cxnId="{9EDF3B44-EE20-4C13-AB20-F4B0AF19A193}">
      <dgm:prSet/>
      <dgm:spPr/>
      <dgm:t>
        <a:bodyPr/>
        <a:lstStyle/>
        <a:p>
          <a:endParaRPr lang="en-US"/>
        </a:p>
      </dgm:t>
    </dgm:pt>
    <dgm:pt modelId="{3E6C291F-665E-44AC-9A2B-09292A28C91B}">
      <dgm:prSet phldrT="[Text]"/>
      <dgm:spPr/>
      <dgm:t>
        <a:bodyPr/>
        <a:lstStyle/>
        <a:p>
          <a:r>
            <a:rPr lang="en-US" dirty="0"/>
            <a:t>Review internal control</a:t>
          </a:r>
        </a:p>
      </dgm:t>
    </dgm:pt>
    <dgm:pt modelId="{96DEAD75-C483-461D-91D5-339BBBC7CB8C}" type="parTrans" cxnId="{1CCF2760-1245-49C7-B695-7D94AFE8E1E6}">
      <dgm:prSet/>
      <dgm:spPr/>
      <dgm:t>
        <a:bodyPr/>
        <a:lstStyle/>
        <a:p>
          <a:endParaRPr lang="en-US"/>
        </a:p>
      </dgm:t>
    </dgm:pt>
    <dgm:pt modelId="{78B206A7-6972-4683-91AB-5B2C18E09887}" type="sibTrans" cxnId="{1CCF2760-1245-49C7-B695-7D94AFE8E1E6}">
      <dgm:prSet/>
      <dgm:spPr/>
      <dgm:t>
        <a:bodyPr/>
        <a:lstStyle/>
        <a:p>
          <a:endParaRPr lang="en-US"/>
        </a:p>
      </dgm:t>
    </dgm:pt>
    <dgm:pt modelId="{F52A1613-A101-4ABF-AA2C-D61255651C11}">
      <dgm:prSet phldrT="[Text]"/>
      <dgm:spPr/>
      <dgm:t>
        <a:bodyPr/>
        <a:lstStyle/>
        <a:p>
          <a:r>
            <a:rPr lang="en-US" dirty="0"/>
            <a:t>Perform compliance &amp; substantive test</a:t>
          </a:r>
        </a:p>
      </dgm:t>
    </dgm:pt>
    <dgm:pt modelId="{05AFBCB9-D10C-4ECC-8026-499D8F91F0A9}" type="parTrans" cxnId="{4C72D29F-94D7-451E-96A8-B4E60CD3FE2E}">
      <dgm:prSet/>
      <dgm:spPr/>
      <dgm:t>
        <a:bodyPr/>
        <a:lstStyle/>
        <a:p>
          <a:endParaRPr lang="en-US"/>
        </a:p>
      </dgm:t>
    </dgm:pt>
    <dgm:pt modelId="{937E272E-6936-4629-A27F-21AECC9BB454}" type="sibTrans" cxnId="{4C72D29F-94D7-451E-96A8-B4E60CD3FE2E}">
      <dgm:prSet/>
      <dgm:spPr/>
      <dgm:t>
        <a:bodyPr/>
        <a:lstStyle/>
        <a:p>
          <a:endParaRPr lang="en-US"/>
        </a:p>
      </dgm:t>
    </dgm:pt>
    <dgm:pt modelId="{0565963A-5AEE-4BDE-87EF-A9BD94CC9124}">
      <dgm:prSet phldrT="[Text]"/>
      <dgm:spPr>
        <a:solidFill>
          <a:srgbClr val="C00000"/>
        </a:solidFill>
      </dgm:spPr>
      <dgm:t>
        <a:bodyPr/>
        <a:lstStyle/>
        <a:p>
          <a:r>
            <a:rPr lang="en-US" dirty="0"/>
            <a:t>Prepare &amp; present report</a:t>
          </a:r>
        </a:p>
      </dgm:t>
    </dgm:pt>
    <dgm:pt modelId="{B3A156D0-C60B-46DB-B88C-98E709DE2CDE}" type="parTrans" cxnId="{64D43347-8D57-4DB2-9BB2-44A46EFA0415}">
      <dgm:prSet/>
      <dgm:spPr/>
      <dgm:t>
        <a:bodyPr/>
        <a:lstStyle/>
        <a:p>
          <a:endParaRPr lang="en-US"/>
        </a:p>
      </dgm:t>
    </dgm:pt>
    <dgm:pt modelId="{D6395D9A-A56C-4633-8ACF-9C6137A89302}" type="sibTrans" cxnId="{64D43347-8D57-4DB2-9BB2-44A46EFA0415}">
      <dgm:prSet/>
      <dgm:spPr/>
      <dgm:t>
        <a:bodyPr/>
        <a:lstStyle/>
        <a:p>
          <a:endParaRPr lang="en-US"/>
        </a:p>
      </dgm:t>
    </dgm:pt>
    <dgm:pt modelId="{F5019A65-EF3C-4440-A350-2132F2C38E88}" type="pres">
      <dgm:prSet presAssocID="{5D591BEF-F96B-4735-BE97-BAE01A955CDB}" presName="linearFlow" presStyleCnt="0">
        <dgm:presLayoutVars>
          <dgm:resizeHandles val="exact"/>
        </dgm:presLayoutVars>
      </dgm:prSet>
      <dgm:spPr/>
    </dgm:pt>
    <dgm:pt modelId="{62575172-13C7-4421-ADCD-78A88F9DC48F}" type="pres">
      <dgm:prSet presAssocID="{B084BC83-73B0-4B28-8A02-D681D7BEE6C6}" presName="node" presStyleLbl="node1" presStyleIdx="0" presStyleCnt="4">
        <dgm:presLayoutVars>
          <dgm:bulletEnabled val="1"/>
        </dgm:presLayoutVars>
      </dgm:prSet>
      <dgm:spPr/>
    </dgm:pt>
    <dgm:pt modelId="{94FA5ECA-C214-4A3E-AEC3-25BD35442149}" type="pres">
      <dgm:prSet presAssocID="{A2CAE741-314C-4D5D-A0FF-110CE4DB078D}" presName="sibTrans" presStyleLbl="sibTrans2D1" presStyleIdx="0" presStyleCnt="3"/>
      <dgm:spPr/>
    </dgm:pt>
    <dgm:pt modelId="{F4E5FFA8-67A2-4773-A4A5-7C48AF85D5D5}" type="pres">
      <dgm:prSet presAssocID="{A2CAE741-314C-4D5D-A0FF-110CE4DB078D}" presName="connectorText" presStyleLbl="sibTrans2D1" presStyleIdx="0" presStyleCnt="3"/>
      <dgm:spPr/>
    </dgm:pt>
    <dgm:pt modelId="{BFA9B168-06BF-481A-9C2C-D4C56087B901}" type="pres">
      <dgm:prSet presAssocID="{3E6C291F-665E-44AC-9A2B-09292A28C91B}" presName="node" presStyleLbl="node1" presStyleIdx="1" presStyleCnt="4">
        <dgm:presLayoutVars>
          <dgm:bulletEnabled val="1"/>
        </dgm:presLayoutVars>
      </dgm:prSet>
      <dgm:spPr/>
    </dgm:pt>
    <dgm:pt modelId="{536476AF-2402-4D87-A92A-D07243E3EE91}" type="pres">
      <dgm:prSet presAssocID="{78B206A7-6972-4683-91AB-5B2C18E09887}" presName="sibTrans" presStyleLbl="sibTrans2D1" presStyleIdx="1" presStyleCnt="3"/>
      <dgm:spPr/>
    </dgm:pt>
    <dgm:pt modelId="{51DE2759-9BF6-4A9B-8E54-A840C097E8D6}" type="pres">
      <dgm:prSet presAssocID="{78B206A7-6972-4683-91AB-5B2C18E09887}" presName="connectorText" presStyleLbl="sibTrans2D1" presStyleIdx="1" presStyleCnt="3"/>
      <dgm:spPr/>
    </dgm:pt>
    <dgm:pt modelId="{478F57E2-0F31-4391-804D-AC756AAEBD1A}" type="pres">
      <dgm:prSet presAssocID="{F52A1613-A101-4ABF-AA2C-D61255651C11}" presName="node" presStyleLbl="node1" presStyleIdx="2" presStyleCnt="4">
        <dgm:presLayoutVars>
          <dgm:bulletEnabled val="1"/>
        </dgm:presLayoutVars>
      </dgm:prSet>
      <dgm:spPr/>
    </dgm:pt>
    <dgm:pt modelId="{29DAE3F8-75F3-4038-9AB6-F70D2A42E528}" type="pres">
      <dgm:prSet presAssocID="{937E272E-6936-4629-A27F-21AECC9BB454}" presName="sibTrans" presStyleLbl="sibTrans2D1" presStyleIdx="2" presStyleCnt="3"/>
      <dgm:spPr/>
    </dgm:pt>
    <dgm:pt modelId="{966D616F-13B4-4A01-97C1-01196B2490D0}" type="pres">
      <dgm:prSet presAssocID="{937E272E-6936-4629-A27F-21AECC9BB454}" presName="connectorText" presStyleLbl="sibTrans2D1" presStyleIdx="2" presStyleCnt="3"/>
      <dgm:spPr/>
    </dgm:pt>
    <dgm:pt modelId="{F3F7B5D2-BF6D-474A-92C5-DA4E82FBCB2C}" type="pres">
      <dgm:prSet presAssocID="{0565963A-5AEE-4BDE-87EF-A9BD94CC9124}" presName="node" presStyleLbl="node1" presStyleIdx="3" presStyleCnt="4">
        <dgm:presLayoutVars>
          <dgm:bulletEnabled val="1"/>
        </dgm:presLayoutVars>
      </dgm:prSet>
      <dgm:spPr/>
    </dgm:pt>
  </dgm:ptLst>
  <dgm:cxnLst>
    <dgm:cxn modelId="{447FBC0B-1794-4D95-9E22-ACD6DACCAA58}" type="presOf" srcId="{5D591BEF-F96B-4735-BE97-BAE01A955CDB}" destId="{F5019A65-EF3C-4440-A350-2132F2C38E88}" srcOrd="0" destOrd="0" presId="urn:microsoft.com/office/officeart/2005/8/layout/process2"/>
    <dgm:cxn modelId="{A95D671D-D579-40BA-AA95-88B617777C12}" type="presOf" srcId="{78B206A7-6972-4683-91AB-5B2C18E09887}" destId="{51DE2759-9BF6-4A9B-8E54-A840C097E8D6}" srcOrd="1" destOrd="0" presId="urn:microsoft.com/office/officeart/2005/8/layout/process2"/>
    <dgm:cxn modelId="{1CCF2760-1245-49C7-B695-7D94AFE8E1E6}" srcId="{5D591BEF-F96B-4735-BE97-BAE01A955CDB}" destId="{3E6C291F-665E-44AC-9A2B-09292A28C91B}" srcOrd="1" destOrd="0" parTransId="{96DEAD75-C483-461D-91D5-339BBBC7CB8C}" sibTransId="{78B206A7-6972-4683-91AB-5B2C18E09887}"/>
    <dgm:cxn modelId="{9EDF3B44-EE20-4C13-AB20-F4B0AF19A193}" srcId="{5D591BEF-F96B-4735-BE97-BAE01A955CDB}" destId="{B084BC83-73B0-4B28-8A02-D681D7BEE6C6}" srcOrd="0" destOrd="0" parTransId="{570419B3-59D2-49B8-9361-D32B36FECE6A}" sibTransId="{A2CAE741-314C-4D5D-A0FF-110CE4DB078D}"/>
    <dgm:cxn modelId="{64D43347-8D57-4DB2-9BB2-44A46EFA0415}" srcId="{5D591BEF-F96B-4735-BE97-BAE01A955CDB}" destId="{0565963A-5AEE-4BDE-87EF-A9BD94CC9124}" srcOrd="3" destOrd="0" parTransId="{B3A156D0-C60B-46DB-B88C-98E709DE2CDE}" sibTransId="{D6395D9A-A56C-4633-8ACF-9C6137A89302}"/>
    <dgm:cxn modelId="{C266A44B-A176-4B4C-979C-D196E705494E}" type="presOf" srcId="{0565963A-5AEE-4BDE-87EF-A9BD94CC9124}" destId="{F3F7B5D2-BF6D-474A-92C5-DA4E82FBCB2C}" srcOrd="0" destOrd="0" presId="urn:microsoft.com/office/officeart/2005/8/layout/process2"/>
    <dgm:cxn modelId="{EE00D17B-51C6-4515-9749-268564F58932}" type="presOf" srcId="{937E272E-6936-4629-A27F-21AECC9BB454}" destId="{966D616F-13B4-4A01-97C1-01196B2490D0}" srcOrd="1" destOrd="0" presId="urn:microsoft.com/office/officeart/2005/8/layout/process2"/>
    <dgm:cxn modelId="{32518D82-126E-4CFB-ACF5-AB94B10385B1}" type="presOf" srcId="{937E272E-6936-4629-A27F-21AECC9BB454}" destId="{29DAE3F8-75F3-4038-9AB6-F70D2A42E528}" srcOrd="0" destOrd="0" presId="urn:microsoft.com/office/officeart/2005/8/layout/process2"/>
    <dgm:cxn modelId="{4C72D29F-94D7-451E-96A8-B4E60CD3FE2E}" srcId="{5D591BEF-F96B-4735-BE97-BAE01A955CDB}" destId="{F52A1613-A101-4ABF-AA2C-D61255651C11}" srcOrd="2" destOrd="0" parTransId="{05AFBCB9-D10C-4ECC-8026-499D8F91F0A9}" sibTransId="{937E272E-6936-4629-A27F-21AECC9BB454}"/>
    <dgm:cxn modelId="{E002B1CE-2E38-49B6-87D0-CC7F1FFB142B}" type="presOf" srcId="{A2CAE741-314C-4D5D-A0FF-110CE4DB078D}" destId="{F4E5FFA8-67A2-4773-A4A5-7C48AF85D5D5}" srcOrd="1" destOrd="0" presId="urn:microsoft.com/office/officeart/2005/8/layout/process2"/>
    <dgm:cxn modelId="{CB4B38E0-A30A-4DDB-BFF2-A2F70235ED39}" type="presOf" srcId="{78B206A7-6972-4683-91AB-5B2C18E09887}" destId="{536476AF-2402-4D87-A92A-D07243E3EE91}" srcOrd="0" destOrd="0" presId="urn:microsoft.com/office/officeart/2005/8/layout/process2"/>
    <dgm:cxn modelId="{6D2D19F2-52C5-480A-B4D1-2EA5DF470975}" type="presOf" srcId="{F52A1613-A101-4ABF-AA2C-D61255651C11}" destId="{478F57E2-0F31-4391-804D-AC756AAEBD1A}" srcOrd="0" destOrd="0" presId="urn:microsoft.com/office/officeart/2005/8/layout/process2"/>
    <dgm:cxn modelId="{A2BB1CF7-B256-4305-89EF-1AF7AAECE63F}" type="presOf" srcId="{3E6C291F-665E-44AC-9A2B-09292A28C91B}" destId="{BFA9B168-06BF-481A-9C2C-D4C56087B901}" srcOrd="0" destOrd="0" presId="urn:microsoft.com/office/officeart/2005/8/layout/process2"/>
    <dgm:cxn modelId="{882910FA-2B23-4A6E-8780-7E85C8F17FBF}" type="presOf" srcId="{A2CAE741-314C-4D5D-A0FF-110CE4DB078D}" destId="{94FA5ECA-C214-4A3E-AEC3-25BD35442149}" srcOrd="0" destOrd="0" presId="urn:microsoft.com/office/officeart/2005/8/layout/process2"/>
    <dgm:cxn modelId="{AD6CF3FE-A9EB-476A-8E94-9C28B3A259C2}" type="presOf" srcId="{B084BC83-73B0-4B28-8A02-D681D7BEE6C6}" destId="{62575172-13C7-4421-ADCD-78A88F9DC48F}" srcOrd="0" destOrd="0" presId="urn:microsoft.com/office/officeart/2005/8/layout/process2"/>
    <dgm:cxn modelId="{80349A32-D072-46EE-AEEE-396A1589E32A}" type="presParOf" srcId="{F5019A65-EF3C-4440-A350-2132F2C38E88}" destId="{62575172-13C7-4421-ADCD-78A88F9DC48F}" srcOrd="0" destOrd="0" presId="urn:microsoft.com/office/officeart/2005/8/layout/process2"/>
    <dgm:cxn modelId="{401E351A-AE77-4DC7-80DD-AA3104EF9F05}" type="presParOf" srcId="{F5019A65-EF3C-4440-A350-2132F2C38E88}" destId="{94FA5ECA-C214-4A3E-AEC3-25BD35442149}" srcOrd="1" destOrd="0" presId="urn:microsoft.com/office/officeart/2005/8/layout/process2"/>
    <dgm:cxn modelId="{2AE7EBB9-681D-487A-A0FC-27D7AB99DFC1}" type="presParOf" srcId="{94FA5ECA-C214-4A3E-AEC3-25BD35442149}" destId="{F4E5FFA8-67A2-4773-A4A5-7C48AF85D5D5}" srcOrd="0" destOrd="0" presId="urn:microsoft.com/office/officeart/2005/8/layout/process2"/>
    <dgm:cxn modelId="{AB8D7E0B-4E56-4ECE-80BE-BC205DB2C81B}" type="presParOf" srcId="{F5019A65-EF3C-4440-A350-2132F2C38E88}" destId="{BFA9B168-06BF-481A-9C2C-D4C56087B901}" srcOrd="2" destOrd="0" presId="urn:microsoft.com/office/officeart/2005/8/layout/process2"/>
    <dgm:cxn modelId="{50500738-D063-4913-A3DE-38C0572595F5}" type="presParOf" srcId="{F5019A65-EF3C-4440-A350-2132F2C38E88}" destId="{536476AF-2402-4D87-A92A-D07243E3EE91}" srcOrd="3" destOrd="0" presId="urn:microsoft.com/office/officeart/2005/8/layout/process2"/>
    <dgm:cxn modelId="{6A297A56-2042-467E-AB1F-EAB9F4E60D75}" type="presParOf" srcId="{536476AF-2402-4D87-A92A-D07243E3EE91}" destId="{51DE2759-9BF6-4A9B-8E54-A840C097E8D6}" srcOrd="0" destOrd="0" presId="urn:microsoft.com/office/officeart/2005/8/layout/process2"/>
    <dgm:cxn modelId="{BD4AFE1F-0CDA-47E3-8822-10247E3E62CC}" type="presParOf" srcId="{F5019A65-EF3C-4440-A350-2132F2C38E88}" destId="{478F57E2-0F31-4391-804D-AC756AAEBD1A}" srcOrd="4" destOrd="0" presId="urn:microsoft.com/office/officeart/2005/8/layout/process2"/>
    <dgm:cxn modelId="{BA47F810-80F9-455A-A3F2-8B67FC99E164}" type="presParOf" srcId="{F5019A65-EF3C-4440-A350-2132F2C38E88}" destId="{29DAE3F8-75F3-4038-9AB6-F70D2A42E528}" srcOrd="5" destOrd="0" presId="urn:microsoft.com/office/officeart/2005/8/layout/process2"/>
    <dgm:cxn modelId="{A29F3099-91B4-4E5C-A158-A86ADA2CD71D}" type="presParOf" srcId="{29DAE3F8-75F3-4038-9AB6-F70D2A42E528}" destId="{966D616F-13B4-4A01-97C1-01196B2490D0}" srcOrd="0" destOrd="0" presId="urn:microsoft.com/office/officeart/2005/8/layout/process2"/>
    <dgm:cxn modelId="{106CBC24-0CDD-4FA1-8F29-3FCEE26CEBA4}" type="presParOf" srcId="{F5019A65-EF3C-4440-A350-2132F2C38E88}" destId="{F3F7B5D2-BF6D-474A-92C5-DA4E82FBCB2C}"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75172-13C7-4421-ADCD-78A88F9DC48F}">
      <dsp:nvSpPr>
        <dsp:cNvPr id="0" name=""/>
        <dsp:cNvSpPr/>
      </dsp:nvSpPr>
      <dsp:spPr>
        <a:xfrm>
          <a:off x="2150672" y="2216"/>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Plan audit and gather info</a:t>
          </a:r>
        </a:p>
      </dsp:txBody>
      <dsp:txXfrm>
        <a:off x="2174826" y="26370"/>
        <a:ext cx="2014634" cy="776385"/>
      </dsp:txXfrm>
    </dsp:sp>
    <dsp:sp modelId="{94FA5ECA-C214-4A3E-AEC3-25BD35442149}">
      <dsp:nvSpPr>
        <dsp:cNvPr id="0" name=""/>
        <dsp:cNvSpPr/>
      </dsp:nvSpPr>
      <dsp:spPr>
        <a:xfrm rot="5400000">
          <a:off x="3027513" y="84752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878454"/>
        <a:ext cx="222668" cy="216482"/>
      </dsp:txXfrm>
    </dsp:sp>
    <dsp:sp modelId="{BFA9B168-06BF-481A-9C2C-D4C56087B901}">
      <dsp:nvSpPr>
        <dsp:cNvPr id="0" name=""/>
        <dsp:cNvSpPr/>
      </dsp:nvSpPr>
      <dsp:spPr>
        <a:xfrm>
          <a:off x="2150672" y="1239257"/>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Review internal control</a:t>
          </a:r>
        </a:p>
      </dsp:txBody>
      <dsp:txXfrm>
        <a:off x="2174826" y="1263411"/>
        <a:ext cx="2014634" cy="776385"/>
      </dsp:txXfrm>
    </dsp:sp>
    <dsp:sp modelId="{536476AF-2402-4D87-A92A-D07243E3EE91}">
      <dsp:nvSpPr>
        <dsp:cNvPr id="0" name=""/>
        <dsp:cNvSpPr/>
      </dsp:nvSpPr>
      <dsp:spPr>
        <a:xfrm rot="5400000">
          <a:off x="3027513" y="208456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2115494"/>
        <a:ext cx="222668" cy="216482"/>
      </dsp:txXfrm>
    </dsp:sp>
    <dsp:sp modelId="{478F57E2-0F31-4391-804D-AC756AAEBD1A}">
      <dsp:nvSpPr>
        <dsp:cNvPr id="0" name=""/>
        <dsp:cNvSpPr/>
      </dsp:nvSpPr>
      <dsp:spPr>
        <a:xfrm>
          <a:off x="2150672" y="2476298"/>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Perform compliance &amp; substantive test</a:t>
          </a:r>
        </a:p>
      </dsp:txBody>
      <dsp:txXfrm>
        <a:off x="2174826" y="2500452"/>
        <a:ext cx="2014634" cy="776385"/>
      </dsp:txXfrm>
    </dsp:sp>
    <dsp:sp modelId="{29DAE3F8-75F3-4038-9AB6-F70D2A42E528}">
      <dsp:nvSpPr>
        <dsp:cNvPr id="0" name=""/>
        <dsp:cNvSpPr/>
      </dsp:nvSpPr>
      <dsp:spPr>
        <a:xfrm rot="5400000">
          <a:off x="3027513" y="3321609"/>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3352535"/>
        <a:ext cx="222668" cy="216482"/>
      </dsp:txXfrm>
    </dsp:sp>
    <dsp:sp modelId="{F3F7B5D2-BF6D-474A-92C5-DA4E82FBCB2C}">
      <dsp:nvSpPr>
        <dsp:cNvPr id="0" name=""/>
        <dsp:cNvSpPr/>
      </dsp:nvSpPr>
      <dsp:spPr>
        <a:xfrm>
          <a:off x="2150672" y="3713339"/>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Prepare &amp; present report</a:t>
          </a:r>
        </a:p>
      </dsp:txBody>
      <dsp:txXfrm>
        <a:off x="2174826" y="3737493"/>
        <a:ext cx="2014634" cy="77638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75172-13C7-4421-ADCD-78A88F9DC48F}">
      <dsp:nvSpPr>
        <dsp:cNvPr id="0" name=""/>
        <dsp:cNvSpPr/>
      </dsp:nvSpPr>
      <dsp:spPr>
        <a:xfrm>
          <a:off x="2150672" y="2216"/>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Plan audit and gather info</a:t>
          </a:r>
        </a:p>
      </dsp:txBody>
      <dsp:txXfrm>
        <a:off x="2174826" y="26370"/>
        <a:ext cx="2014634" cy="776385"/>
      </dsp:txXfrm>
    </dsp:sp>
    <dsp:sp modelId="{94FA5ECA-C214-4A3E-AEC3-25BD35442149}">
      <dsp:nvSpPr>
        <dsp:cNvPr id="0" name=""/>
        <dsp:cNvSpPr/>
      </dsp:nvSpPr>
      <dsp:spPr>
        <a:xfrm rot="5400000">
          <a:off x="3027513" y="84752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878454"/>
        <a:ext cx="222668" cy="216482"/>
      </dsp:txXfrm>
    </dsp:sp>
    <dsp:sp modelId="{BFA9B168-06BF-481A-9C2C-D4C56087B901}">
      <dsp:nvSpPr>
        <dsp:cNvPr id="0" name=""/>
        <dsp:cNvSpPr/>
      </dsp:nvSpPr>
      <dsp:spPr>
        <a:xfrm>
          <a:off x="2150672" y="1239257"/>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Review internal control</a:t>
          </a:r>
        </a:p>
      </dsp:txBody>
      <dsp:txXfrm>
        <a:off x="2174826" y="1263411"/>
        <a:ext cx="2014634" cy="776385"/>
      </dsp:txXfrm>
    </dsp:sp>
    <dsp:sp modelId="{536476AF-2402-4D87-A92A-D07243E3EE91}">
      <dsp:nvSpPr>
        <dsp:cNvPr id="0" name=""/>
        <dsp:cNvSpPr/>
      </dsp:nvSpPr>
      <dsp:spPr>
        <a:xfrm rot="5400000">
          <a:off x="3027513" y="208456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2115494"/>
        <a:ext cx="222668" cy="216482"/>
      </dsp:txXfrm>
    </dsp:sp>
    <dsp:sp modelId="{478F57E2-0F31-4391-804D-AC756AAEBD1A}">
      <dsp:nvSpPr>
        <dsp:cNvPr id="0" name=""/>
        <dsp:cNvSpPr/>
      </dsp:nvSpPr>
      <dsp:spPr>
        <a:xfrm>
          <a:off x="2150672" y="2476298"/>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Perform compliance &amp; substantive test</a:t>
          </a:r>
        </a:p>
      </dsp:txBody>
      <dsp:txXfrm>
        <a:off x="2174826" y="2500452"/>
        <a:ext cx="2014634" cy="776385"/>
      </dsp:txXfrm>
    </dsp:sp>
    <dsp:sp modelId="{29DAE3F8-75F3-4038-9AB6-F70D2A42E528}">
      <dsp:nvSpPr>
        <dsp:cNvPr id="0" name=""/>
        <dsp:cNvSpPr/>
      </dsp:nvSpPr>
      <dsp:spPr>
        <a:xfrm rot="5400000">
          <a:off x="3027513" y="3321609"/>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3352535"/>
        <a:ext cx="222668" cy="216482"/>
      </dsp:txXfrm>
    </dsp:sp>
    <dsp:sp modelId="{F3F7B5D2-BF6D-474A-92C5-DA4E82FBCB2C}">
      <dsp:nvSpPr>
        <dsp:cNvPr id="0" name=""/>
        <dsp:cNvSpPr/>
      </dsp:nvSpPr>
      <dsp:spPr>
        <a:xfrm>
          <a:off x="2150672" y="3713339"/>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Prepare &amp; present report</a:t>
          </a:r>
        </a:p>
      </dsp:txBody>
      <dsp:txXfrm>
        <a:off x="2174826" y="3737493"/>
        <a:ext cx="2014634" cy="7763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75172-13C7-4421-ADCD-78A88F9DC48F}">
      <dsp:nvSpPr>
        <dsp:cNvPr id="0" name=""/>
        <dsp:cNvSpPr/>
      </dsp:nvSpPr>
      <dsp:spPr>
        <a:xfrm>
          <a:off x="978600" y="1897"/>
          <a:ext cx="2081398" cy="705891"/>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Plan audit and gather info</a:t>
          </a:r>
        </a:p>
      </dsp:txBody>
      <dsp:txXfrm>
        <a:off x="999275" y="22572"/>
        <a:ext cx="2040048" cy="664541"/>
      </dsp:txXfrm>
    </dsp:sp>
    <dsp:sp modelId="{94FA5ECA-C214-4A3E-AEC3-25BD35442149}">
      <dsp:nvSpPr>
        <dsp:cNvPr id="0" name=""/>
        <dsp:cNvSpPr/>
      </dsp:nvSpPr>
      <dsp:spPr>
        <a:xfrm rot="5400000">
          <a:off x="1886945" y="725436"/>
          <a:ext cx="264709" cy="317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1924005" y="751907"/>
        <a:ext cx="190591" cy="185296"/>
      </dsp:txXfrm>
    </dsp:sp>
    <dsp:sp modelId="{BFA9B168-06BF-481A-9C2C-D4C56087B901}">
      <dsp:nvSpPr>
        <dsp:cNvPr id="0" name=""/>
        <dsp:cNvSpPr/>
      </dsp:nvSpPr>
      <dsp:spPr>
        <a:xfrm>
          <a:off x="978600" y="1060735"/>
          <a:ext cx="2081398" cy="7058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Review internal control</a:t>
          </a:r>
        </a:p>
      </dsp:txBody>
      <dsp:txXfrm>
        <a:off x="999275" y="1081410"/>
        <a:ext cx="2040048" cy="664541"/>
      </dsp:txXfrm>
    </dsp:sp>
    <dsp:sp modelId="{536476AF-2402-4D87-A92A-D07243E3EE91}">
      <dsp:nvSpPr>
        <dsp:cNvPr id="0" name=""/>
        <dsp:cNvSpPr/>
      </dsp:nvSpPr>
      <dsp:spPr>
        <a:xfrm rot="5400000">
          <a:off x="1886945" y="1784274"/>
          <a:ext cx="264709" cy="317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1924005" y="1810745"/>
        <a:ext cx="190591" cy="185296"/>
      </dsp:txXfrm>
    </dsp:sp>
    <dsp:sp modelId="{478F57E2-0F31-4391-804D-AC756AAEBD1A}">
      <dsp:nvSpPr>
        <dsp:cNvPr id="0" name=""/>
        <dsp:cNvSpPr/>
      </dsp:nvSpPr>
      <dsp:spPr>
        <a:xfrm>
          <a:off x="978600" y="2119572"/>
          <a:ext cx="2081398" cy="7058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Perform compliance &amp; substantive test</a:t>
          </a:r>
        </a:p>
      </dsp:txBody>
      <dsp:txXfrm>
        <a:off x="999275" y="2140247"/>
        <a:ext cx="2040048" cy="664541"/>
      </dsp:txXfrm>
    </dsp:sp>
    <dsp:sp modelId="{29DAE3F8-75F3-4038-9AB6-F70D2A42E528}">
      <dsp:nvSpPr>
        <dsp:cNvPr id="0" name=""/>
        <dsp:cNvSpPr/>
      </dsp:nvSpPr>
      <dsp:spPr>
        <a:xfrm rot="5400000">
          <a:off x="1886945" y="2843112"/>
          <a:ext cx="264709" cy="317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1924005" y="2869583"/>
        <a:ext cx="190591" cy="185296"/>
      </dsp:txXfrm>
    </dsp:sp>
    <dsp:sp modelId="{F3F7B5D2-BF6D-474A-92C5-DA4E82FBCB2C}">
      <dsp:nvSpPr>
        <dsp:cNvPr id="0" name=""/>
        <dsp:cNvSpPr/>
      </dsp:nvSpPr>
      <dsp:spPr>
        <a:xfrm>
          <a:off x="978600" y="3178410"/>
          <a:ext cx="2081398" cy="7058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Prepare &amp; present report</a:t>
          </a:r>
        </a:p>
      </dsp:txBody>
      <dsp:txXfrm>
        <a:off x="999275" y="3199085"/>
        <a:ext cx="2040048" cy="6645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75172-13C7-4421-ADCD-78A88F9DC48F}">
      <dsp:nvSpPr>
        <dsp:cNvPr id="0" name=""/>
        <dsp:cNvSpPr/>
      </dsp:nvSpPr>
      <dsp:spPr>
        <a:xfrm>
          <a:off x="2150672" y="2216"/>
          <a:ext cx="2062942" cy="824693"/>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Plan audit and gather info</a:t>
          </a:r>
        </a:p>
      </dsp:txBody>
      <dsp:txXfrm>
        <a:off x="2174826" y="26370"/>
        <a:ext cx="2014634" cy="776385"/>
      </dsp:txXfrm>
    </dsp:sp>
    <dsp:sp modelId="{94FA5ECA-C214-4A3E-AEC3-25BD35442149}">
      <dsp:nvSpPr>
        <dsp:cNvPr id="0" name=""/>
        <dsp:cNvSpPr/>
      </dsp:nvSpPr>
      <dsp:spPr>
        <a:xfrm rot="5400000">
          <a:off x="3027513" y="84752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878454"/>
        <a:ext cx="222668" cy="216482"/>
      </dsp:txXfrm>
    </dsp:sp>
    <dsp:sp modelId="{BFA9B168-06BF-481A-9C2C-D4C56087B901}">
      <dsp:nvSpPr>
        <dsp:cNvPr id="0" name=""/>
        <dsp:cNvSpPr/>
      </dsp:nvSpPr>
      <dsp:spPr>
        <a:xfrm>
          <a:off x="2150672" y="1239257"/>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Review internal control</a:t>
          </a:r>
        </a:p>
      </dsp:txBody>
      <dsp:txXfrm>
        <a:off x="2174826" y="1263411"/>
        <a:ext cx="2014634" cy="776385"/>
      </dsp:txXfrm>
    </dsp:sp>
    <dsp:sp modelId="{536476AF-2402-4D87-A92A-D07243E3EE91}">
      <dsp:nvSpPr>
        <dsp:cNvPr id="0" name=""/>
        <dsp:cNvSpPr/>
      </dsp:nvSpPr>
      <dsp:spPr>
        <a:xfrm rot="5400000">
          <a:off x="3027513" y="208456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2115494"/>
        <a:ext cx="222668" cy="216482"/>
      </dsp:txXfrm>
    </dsp:sp>
    <dsp:sp modelId="{478F57E2-0F31-4391-804D-AC756AAEBD1A}">
      <dsp:nvSpPr>
        <dsp:cNvPr id="0" name=""/>
        <dsp:cNvSpPr/>
      </dsp:nvSpPr>
      <dsp:spPr>
        <a:xfrm>
          <a:off x="2150672" y="2476298"/>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Perform compliance &amp; substantive test</a:t>
          </a:r>
        </a:p>
      </dsp:txBody>
      <dsp:txXfrm>
        <a:off x="2174826" y="2500452"/>
        <a:ext cx="2014634" cy="776385"/>
      </dsp:txXfrm>
    </dsp:sp>
    <dsp:sp modelId="{29DAE3F8-75F3-4038-9AB6-F70D2A42E528}">
      <dsp:nvSpPr>
        <dsp:cNvPr id="0" name=""/>
        <dsp:cNvSpPr/>
      </dsp:nvSpPr>
      <dsp:spPr>
        <a:xfrm rot="5400000">
          <a:off x="3027513" y="3321609"/>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3352535"/>
        <a:ext cx="222668" cy="216482"/>
      </dsp:txXfrm>
    </dsp:sp>
    <dsp:sp modelId="{F3F7B5D2-BF6D-474A-92C5-DA4E82FBCB2C}">
      <dsp:nvSpPr>
        <dsp:cNvPr id="0" name=""/>
        <dsp:cNvSpPr/>
      </dsp:nvSpPr>
      <dsp:spPr>
        <a:xfrm>
          <a:off x="2150672" y="3713339"/>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Prepare &amp; present report</a:t>
          </a:r>
        </a:p>
      </dsp:txBody>
      <dsp:txXfrm>
        <a:off x="2174826" y="3737493"/>
        <a:ext cx="2014634" cy="7763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6BF6FF-2F3F-4840-8918-5A72471AD303}">
      <dsp:nvSpPr>
        <dsp:cNvPr id="0" name=""/>
        <dsp:cNvSpPr/>
      </dsp:nvSpPr>
      <dsp:spPr>
        <a:xfrm>
          <a:off x="0" y="0"/>
          <a:ext cx="4632960" cy="8018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Plan audit and gather info</a:t>
          </a:r>
        </a:p>
      </dsp:txBody>
      <dsp:txXfrm>
        <a:off x="23486" y="23486"/>
        <a:ext cx="3699912" cy="754906"/>
      </dsp:txXfrm>
    </dsp:sp>
    <dsp:sp modelId="{D0C436B5-2D7A-4500-B7A3-B51CFEC8F934}">
      <dsp:nvSpPr>
        <dsp:cNvPr id="0" name=""/>
        <dsp:cNvSpPr/>
      </dsp:nvSpPr>
      <dsp:spPr>
        <a:xfrm>
          <a:off x="388010" y="947674"/>
          <a:ext cx="4632960" cy="80187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Review internal control</a:t>
          </a:r>
        </a:p>
      </dsp:txBody>
      <dsp:txXfrm>
        <a:off x="411496" y="971160"/>
        <a:ext cx="3676756" cy="754906"/>
      </dsp:txXfrm>
    </dsp:sp>
    <dsp:sp modelId="{9704F23E-B247-4670-BFDB-D7D40A9DE449}">
      <dsp:nvSpPr>
        <dsp:cNvPr id="0" name=""/>
        <dsp:cNvSpPr/>
      </dsp:nvSpPr>
      <dsp:spPr>
        <a:xfrm>
          <a:off x="770229" y="1895348"/>
          <a:ext cx="4632960" cy="8018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Perform compliance &amp; substantive test</a:t>
          </a:r>
        </a:p>
      </dsp:txBody>
      <dsp:txXfrm>
        <a:off x="793715" y="1918834"/>
        <a:ext cx="3682548" cy="754906"/>
      </dsp:txXfrm>
    </dsp:sp>
    <dsp:sp modelId="{D760618C-D548-4A92-93E4-6704E3412E2E}">
      <dsp:nvSpPr>
        <dsp:cNvPr id="0" name=""/>
        <dsp:cNvSpPr/>
      </dsp:nvSpPr>
      <dsp:spPr>
        <a:xfrm>
          <a:off x="1158239" y="2843021"/>
          <a:ext cx="4632960" cy="8018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Prepare &amp; present report</a:t>
          </a:r>
        </a:p>
      </dsp:txBody>
      <dsp:txXfrm>
        <a:off x="1181725" y="2866507"/>
        <a:ext cx="3676756" cy="754906"/>
      </dsp:txXfrm>
    </dsp:sp>
    <dsp:sp modelId="{10DAE737-5538-4D8E-B4F3-250E2993F4D8}">
      <dsp:nvSpPr>
        <dsp:cNvPr id="0" name=""/>
        <dsp:cNvSpPr/>
      </dsp:nvSpPr>
      <dsp:spPr>
        <a:xfrm>
          <a:off x="4111739" y="614165"/>
          <a:ext cx="521220" cy="52122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4229014" y="614165"/>
        <a:ext cx="286671" cy="392218"/>
      </dsp:txXfrm>
    </dsp:sp>
    <dsp:sp modelId="{D2314205-54FA-4835-A30C-99D211403E00}">
      <dsp:nvSpPr>
        <dsp:cNvPr id="0" name=""/>
        <dsp:cNvSpPr/>
      </dsp:nvSpPr>
      <dsp:spPr>
        <a:xfrm>
          <a:off x="4499749" y="1561839"/>
          <a:ext cx="521220" cy="52122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4617024" y="1561839"/>
        <a:ext cx="286671" cy="392218"/>
      </dsp:txXfrm>
    </dsp:sp>
    <dsp:sp modelId="{EF42C4A2-DDA8-434A-A00F-85EB7C60504F}">
      <dsp:nvSpPr>
        <dsp:cNvPr id="0" name=""/>
        <dsp:cNvSpPr/>
      </dsp:nvSpPr>
      <dsp:spPr>
        <a:xfrm>
          <a:off x="4881968" y="2509513"/>
          <a:ext cx="521220" cy="52122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4999243" y="2509513"/>
        <a:ext cx="286671" cy="39221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75172-13C7-4421-ADCD-78A88F9DC48F}">
      <dsp:nvSpPr>
        <dsp:cNvPr id="0" name=""/>
        <dsp:cNvSpPr/>
      </dsp:nvSpPr>
      <dsp:spPr>
        <a:xfrm>
          <a:off x="2150672" y="2216"/>
          <a:ext cx="2062942" cy="824693"/>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Plan audit and gather info</a:t>
          </a:r>
        </a:p>
      </dsp:txBody>
      <dsp:txXfrm>
        <a:off x="2174826" y="26370"/>
        <a:ext cx="2014634" cy="776385"/>
      </dsp:txXfrm>
    </dsp:sp>
    <dsp:sp modelId="{94FA5ECA-C214-4A3E-AEC3-25BD35442149}">
      <dsp:nvSpPr>
        <dsp:cNvPr id="0" name=""/>
        <dsp:cNvSpPr/>
      </dsp:nvSpPr>
      <dsp:spPr>
        <a:xfrm rot="5400000">
          <a:off x="3027513" y="84752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878454"/>
        <a:ext cx="222668" cy="216482"/>
      </dsp:txXfrm>
    </dsp:sp>
    <dsp:sp modelId="{BFA9B168-06BF-481A-9C2C-D4C56087B901}">
      <dsp:nvSpPr>
        <dsp:cNvPr id="0" name=""/>
        <dsp:cNvSpPr/>
      </dsp:nvSpPr>
      <dsp:spPr>
        <a:xfrm>
          <a:off x="2150672" y="1239257"/>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Review internal control</a:t>
          </a:r>
        </a:p>
      </dsp:txBody>
      <dsp:txXfrm>
        <a:off x="2174826" y="1263411"/>
        <a:ext cx="2014634" cy="776385"/>
      </dsp:txXfrm>
    </dsp:sp>
    <dsp:sp modelId="{536476AF-2402-4D87-A92A-D07243E3EE91}">
      <dsp:nvSpPr>
        <dsp:cNvPr id="0" name=""/>
        <dsp:cNvSpPr/>
      </dsp:nvSpPr>
      <dsp:spPr>
        <a:xfrm rot="5400000">
          <a:off x="3027513" y="208456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2115494"/>
        <a:ext cx="222668" cy="216482"/>
      </dsp:txXfrm>
    </dsp:sp>
    <dsp:sp modelId="{478F57E2-0F31-4391-804D-AC756AAEBD1A}">
      <dsp:nvSpPr>
        <dsp:cNvPr id="0" name=""/>
        <dsp:cNvSpPr/>
      </dsp:nvSpPr>
      <dsp:spPr>
        <a:xfrm>
          <a:off x="2150672" y="2476298"/>
          <a:ext cx="2062942" cy="824693"/>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Perform compliance &amp; substantive test</a:t>
          </a:r>
        </a:p>
      </dsp:txBody>
      <dsp:txXfrm>
        <a:off x="2174826" y="2500452"/>
        <a:ext cx="2014634" cy="776385"/>
      </dsp:txXfrm>
    </dsp:sp>
    <dsp:sp modelId="{29DAE3F8-75F3-4038-9AB6-F70D2A42E528}">
      <dsp:nvSpPr>
        <dsp:cNvPr id="0" name=""/>
        <dsp:cNvSpPr/>
      </dsp:nvSpPr>
      <dsp:spPr>
        <a:xfrm rot="5400000">
          <a:off x="3027513" y="3321609"/>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3352535"/>
        <a:ext cx="222668" cy="216482"/>
      </dsp:txXfrm>
    </dsp:sp>
    <dsp:sp modelId="{F3F7B5D2-BF6D-474A-92C5-DA4E82FBCB2C}">
      <dsp:nvSpPr>
        <dsp:cNvPr id="0" name=""/>
        <dsp:cNvSpPr/>
      </dsp:nvSpPr>
      <dsp:spPr>
        <a:xfrm>
          <a:off x="2150672" y="3713339"/>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Prepare &amp; present report</a:t>
          </a:r>
        </a:p>
      </dsp:txBody>
      <dsp:txXfrm>
        <a:off x="2174826" y="3737493"/>
        <a:ext cx="2014634" cy="7763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7B019E-5810-4265-859D-C6B62CE6DC43}">
      <dsp:nvSpPr>
        <dsp:cNvPr id="0" name=""/>
        <dsp:cNvSpPr/>
      </dsp:nvSpPr>
      <dsp:spPr>
        <a:xfrm>
          <a:off x="1405929" y="1266428"/>
          <a:ext cx="3799284" cy="379928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165D82-EFDE-4A82-AF24-84EF02BD3FAE}">
      <dsp:nvSpPr>
        <dsp:cNvPr id="0" name=""/>
        <dsp:cNvSpPr/>
      </dsp:nvSpPr>
      <dsp:spPr>
        <a:xfrm>
          <a:off x="2165786" y="2026285"/>
          <a:ext cx="2279570" cy="2279570"/>
        </a:xfrm>
        <a:prstGeom prst="ellipse">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CB95FF-E879-4F9C-92AA-A6BD92CDA84B}">
      <dsp:nvSpPr>
        <dsp:cNvPr id="0" name=""/>
        <dsp:cNvSpPr/>
      </dsp:nvSpPr>
      <dsp:spPr>
        <a:xfrm>
          <a:off x="2925643" y="2786142"/>
          <a:ext cx="759856" cy="759856"/>
        </a:xfrm>
        <a:prstGeom prst="ellipse">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78528D-3115-4F87-B207-B8535B413BC6}">
      <dsp:nvSpPr>
        <dsp:cNvPr id="0" name=""/>
        <dsp:cNvSpPr/>
      </dsp:nvSpPr>
      <dsp:spPr>
        <a:xfrm>
          <a:off x="5838428" y="0"/>
          <a:ext cx="1899642" cy="1108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kern="1200" cap="none" normalizeH="0" baseline="0">
              <a:ln>
                <a:noFill/>
              </a:ln>
              <a:solidFill>
                <a:schemeClr val="tx1"/>
              </a:solidFill>
              <a:effectLst/>
              <a:latin typeface="Arial" panose="020B0604020202020204" pitchFamily="34" charset="0"/>
            </a:rPr>
            <a:t>Substantive Testing</a:t>
          </a:r>
          <a:r>
            <a:rPr kumimoji="0" lang="en-US" altLang="en-US" sz="1400" b="0" i="0" u="none" strike="noStrike" kern="1200" cap="none" normalizeH="0" baseline="0">
              <a:ln>
                <a:noFill/>
              </a:ln>
              <a:solidFill>
                <a:schemeClr val="tx1"/>
              </a:solidFill>
              <a:effectLst/>
              <a:latin typeface="Arial" panose="020B0604020202020204"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kern="1200" cap="none" normalizeH="0" baseline="0">
              <a:ln>
                <a:noFill/>
              </a:ln>
              <a:solidFill>
                <a:schemeClr val="tx1"/>
              </a:solidFill>
              <a:effectLst/>
              <a:latin typeface="Arial" panose="020B0604020202020204" pitchFamily="34" charset="0"/>
            </a:rPr>
            <a:t>Does Sales Application work?</a:t>
          </a:r>
        </a:p>
      </dsp:txBody>
      <dsp:txXfrm>
        <a:off x="5838428" y="0"/>
        <a:ext cx="1899642" cy="1108124"/>
      </dsp:txXfrm>
    </dsp:sp>
    <dsp:sp modelId="{0DFA66CD-09DB-4994-BB9A-E21892215B79}">
      <dsp:nvSpPr>
        <dsp:cNvPr id="0" name=""/>
        <dsp:cNvSpPr/>
      </dsp:nvSpPr>
      <dsp:spPr>
        <a:xfrm>
          <a:off x="5363517" y="554062"/>
          <a:ext cx="4749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689732-BE85-4FE8-A221-41888F238957}">
      <dsp:nvSpPr>
        <dsp:cNvPr id="0" name=""/>
        <dsp:cNvSpPr/>
      </dsp:nvSpPr>
      <dsp:spPr>
        <a:xfrm rot="5400000">
          <a:off x="3027907" y="832359"/>
          <a:ext cx="2611375" cy="2056046"/>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88EF9C-0CB6-4E44-A4E0-8DDC78D6541B}">
      <dsp:nvSpPr>
        <dsp:cNvPr id="0" name=""/>
        <dsp:cNvSpPr/>
      </dsp:nvSpPr>
      <dsp:spPr>
        <a:xfrm>
          <a:off x="5838428" y="1108124"/>
          <a:ext cx="1899642" cy="1108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kern="1200" cap="none" normalizeH="0" baseline="0">
              <a:ln>
                <a:noFill/>
              </a:ln>
              <a:solidFill>
                <a:schemeClr val="tx1"/>
              </a:solidFill>
              <a:effectLst/>
              <a:latin typeface="Arial" panose="020B0604020202020204" pitchFamily="34" charset="0"/>
            </a:rPr>
            <a:t>Compliance Testing: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kern="1200" cap="none" normalizeH="0" baseline="0">
              <a:ln>
                <a:noFill/>
              </a:ln>
              <a:solidFill>
                <a:schemeClr val="tx1"/>
              </a:solidFill>
              <a:effectLst/>
              <a:latin typeface="Arial" panose="020B0604020202020204" pitchFamily="34" charset="0"/>
            </a:rPr>
            <a:t>Does access control limit access?</a:t>
          </a:r>
        </a:p>
      </dsp:txBody>
      <dsp:txXfrm>
        <a:off x="5838428" y="1108124"/>
        <a:ext cx="1899642" cy="1108124"/>
      </dsp:txXfrm>
    </dsp:sp>
    <dsp:sp modelId="{DB418546-D49F-4524-99B7-8F1697074E64}">
      <dsp:nvSpPr>
        <dsp:cNvPr id="0" name=""/>
        <dsp:cNvSpPr/>
      </dsp:nvSpPr>
      <dsp:spPr>
        <a:xfrm>
          <a:off x="5363517" y="1662187"/>
          <a:ext cx="4749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8EB5F3-0FF9-4E38-825A-0251F1DAEBE3}">
      <dsp:nvSpPr>
        <dsp:cNvPr id="0" name=""/>
        <dsp:cNvSpPr/>
      </dsp:nvSpPr>
      <dsp:spPr>
        <a:xfrm rot="5400000">
          <a:off x="3588428" y="1923197"/>
          <a:ext cx="2034896" cy="1511482"/>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5C665A-C469-4F55-B0B7-8626B8F159A3}">
      <dsp:nvSpPr>
        <dsp:cNvPr id="0" name=""/>
        <dsp:cNvSpPr/>
      </dsp:nvSpPr>
      <dsp:spPr>
        <a:xfrm>
          <a:off x="5838428" y="2216249"/>
          <a:ext cx="1899642" cy="1108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kern="1200" cap="none" normalizeH="0" baseline="0" dirty="0">
              <a:ln>
                <a:noFill/>
              </a:ln>
              <a:solidFill>
                <a:schemeClr val="tx1"/>
              </a:solidFill>
              <a:effectLst/>
              <a:latin typeface="Arial" panose="020B0604020202020204" pitchFamily="34" charset="0"/>
            </a:rPr>
            <a:t>Compliance Testing: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kern="1200" cap="none" normalizeH="0" baseline="0" dirty="0">
              <a:ln>
                <a:noFill/>
              </a:ln>
              <a:solidFill>
                <a:schemeClr val="tx1"/>
              </a:solidFill>
              <a:effectLst/>
              <a:latin typeface="Arial" panose="020B0604020202020204" pitchFamily="34" charset="0"/>
            </a:rPr>
            <a:t>Does Authentication require 2-factor authentication?</a:t>
          </a:r>
        </a:p>
      </dsp:txBody>
      <dsp:txXfrm>
        <a:off x="5838428" y="2216249"/>
        <a:ext cx="1899642" cy="1108124"/>
      </dsp:txXfrm>
    </dsp:sp>
    <dsp:sp modelId="{3FEDBEC5-1B7D-4C71-8C65-5BB3007C82AC}">
      <dsp:nvSpPr>
        <dsp:cNvPr id="0" name=""/>
        <dsp:cNvSpPr/>
      </dsp:nvSpPr>
      <dsp:spPr>
        <a:xfrm>
          <a:off x="5363517" y="2770311"/>
          <a:ext cx="4749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8B269D-AFEA-4D9D-86E1-9FBDD1E13AD2}">
      <dsp:nvSpPr>
        <dsp:cNvPr id="0" name=""/>
        <dsp:cNvSpPr/>
      </dsp:nvSpPr>
      <dsp:spPr>
        <a:xfrm rot="5400000">
          <a:off x="4149646" y="3013149"/>
          <a:ext cx="1453859" cy="966917"/>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75172-13C7-4421-ADCD-78A88F9DC48F}">
      <dsp:nvSpPr>
        <dsp:cNvPr id="0" name=""/>
        <dsp:cNvSpPr/>
      </dsp:nvSpPr>
      <dsp:spPr>
        <a:xfrm>
          <a:off x="2150672" y="2216"/>
          <a:ext cx="2062942" cy="824693"/>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Plan audit and gather info</a:t>
          </a:r>
        </a:p>
      </dsp:txBody>
      <dsp:txXfrm>
        <a:off x="2174826" y="26370"/>
        <a:ext cx="2014634" cy="776385"/>
      </dsp:txXfrm>
    </dsp:sp>
    <dsp:sp modelId="{94FA5ECA-C214-4A3E-AEC3-25BD35442149}">
      <dsp:nvSpPr>
        <dsp:cNvPr id="0" name=""/>
        <dsp:cNvSpPr/>
      </dsp:nvSpPr>
      <dsp:spPr>
        <a:xfrm rot="5400000">
          <a:off x="3027513" y="84752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878454"/>
        <a:ext cx="222668" cy="216482"/>
      </dsp:txXfrm>
    </dsp:sp>
    <dsp:sp modelId="{BFA9B168-06BF-481A-9C2C-D4C56087B901}">
      <dsp:nvSpPr>
        <dsp:cNvPr id="0" name=""/>
        <dsp:cNvSpPr/>
      </dsp:nvSpPr>
      <dsp:spPr>
        <a:xfrm>
          <a:off x="2150672" y="1239257"/>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Review internal control</a:t>
          </a:r>
        </a:p>
      </dsp:txBody>
      <dsp:txXfrm>
        <a:off x="2174826" y="1263411"/>
        <a:ext cx="2014634" cy="776385"/>
      </dsp:txXfrm>
    </dsp:sp>
    <dsp:sp modelId="{536476AF-2402-4D87-A92A-D07243E3EE91}">
      <dsp:nvSpPr>
        <dsp:cNvPr id="0" name=""/>
        <dsp:cNvSpPr/>
      </dsp:nvSpPr>
      <dsp:spPr>
        <a:xfrm rot="5400000">
          <a:off x="3027513" y="208456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2115494"/>
        <a:ext cx="222668" cy="216482"/>
      </dsp:txXfrm>
    </dsp:sp>
    <dsp:sp modelId="{478F57E2-0F31-4391-804D-AC756AAEBD1A}">
      <dsp:nvSpPr>
        <dsp:cNvPr id="0" name=""/>
        <dsp:cNvSpPr/>
      </dsp:nvSpPr>
      <dsp:spPr>
        <a:xfrm>
          <a:off x="2150672" y="2476298"/>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Perform compliance &amp; substantive test</a:t>
          </a:r>
        </a:p>
      </dsp:txBody>
      <dsp:txXfrm>
        <a:off x="2174826" y="2500452"/>
        <a:ext cx="2014634" cy="776385"/>
      </dsp:txXfrm>
    </dsp:sp>
    <dsp:sp modelId="{29DAE3F8-75F3-4038-9AB6-F70D2A42E528}">
      <dsp:nvSpPr>
        <dsp:cNvPr id="0" name=""/>
        <dsp:cNvSpPr/>
      </dsp:nvSpPr>
      <dsp:spPr>
        <a:xfrm rot="5400000">
          <a:off x="3027513" y="3321609"/>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3352535"/>
        <a:ext cx="222668" cy="216482"/>
      </dsp:txXfrm>
    </dsp:sp>
    <dsp:sp modelId="{F3F7B5D2-BF6D-474A-92C5-DA4E82FBCB2C}">
      <dsp:nvSpPr>
        <dsp:cNvPr id="0" name=""/>
        <dsp:cNvSpPr/>
      </dsp:nvSpPr>
      <dsp:spPr>
        <a:xfrm>
          <a:off x="2150672" y="3713339"/>
          <a:ext cx="2062942" cy="824693"/>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Prepare &amp; present report</a:t>
          </a:r>
        </a:p>
      </dsp:txBody>
      <dsp:txXfrm>
        <a:off x="2174826" y="3737493"/>
        <a:ext cx="2014634" cy="77638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75172-13C7-4421-ADCD-78A88F9DC48F}">
      <dsp:nvSpPr>
        <dsp:cNvPr id="0" name=""/>
        <dsp:cNvSpPr/>
      </dsp:nvSpPr>
      <dsp:spPr>
        <a:xfrm>
          <a:off x="2150672" y="2216"/>
          <a:ext cx="2062942" cy="824693"/>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Plan audit and gather info</a:t>
          </a:r>
        </a:p>
      </dsp:txBody>
      <dsp:txXfrm>
        <a:off x="2174826" y="26370"/>
        <a:ext cx="2014634" cy="776385"/>
      </dsp:txXfrm>
    </dsp:sp>
    <dsp:sp modelId="{94FA5ECA-C214-4A3E-AEC3-25BD35442149}">
      <dsp:nvSpPr>
        <dsp:cNvPr id="0" name=""/>
        <dsp:cNvSpPr/>
      </dsp:nvSpPr>
      <dsp:spPr>
        <a:xfrm rot="5400000">
          <a:off x="3027513" y="84752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878454"/>
        <a:ext cx="222668" cy="216482"/>
      </dsp:txXfrm>
    </dsp:sp>
    <dsp:sp modelId="{BFA9B168-06BF-481A-9C2C-D4C56087B901}">
      <dsp:nvSpPr>
        <dsp:cNvPr id="0" name=""/>
        <dsp:cNvSpPr/>
      </dsp:nvSpPr>
      <dsp:spPr>
        <a:xfrm>
          <a:off x="2150672" y="1239257"/>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Review internal control</a:t>
          </a:r>
        </a:p>
      </dsp:txBody>
      <dsp:txXfrm>
        <a:off x="2174826" y="1263411"/>
        <a:ext cx="2014634" cy="776385"/>
      </dsp:txXfrm>
    </dsp:sp>
    <dsp:sp modelId="{536476AF-2402-4D87-A92A-D07243E3EE91}">
      <dsp:nvSpPr>
        <dsp:cNvPr id="0" name=""/>
        <dsp:cNvSpPr/>
      </dsp:nvSpPr>
      <dsp:spPr>
        <a:xfrm rot="5400000">
          <a:off x="3027513" y="208456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2115494"/>
        <a:ext cx="222668" cy="216482"/>
      </dsp:txXfrm>
    </dsp:sp>
    <dsp:sp modelId="{478F57E2-0F31-4391-804D-AC756AAEBD1A}">
      <dsp:nvSpPr>
        <dsp:cNvPr id="0" name=""/>
        <dsp:cNvSpPr/>
      </dsp:nvSpPr>
      <dsp:spPr>
        <a:xfrm>
          <a:off x="2150672" y="2476298"/>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Perform compliance &amp; substantive test</a:t>
          </a:r>
        </a:p>
      </dsp:txBody>
      <dsp:txXfrm>
        <a:off x="2174826" y="2500452"/>
        <a:ext cx="2014634" cy="776385"/>
      </dsp:txXfrm>
    </dsp:sp>
    <dsp:sp modelId="{29DAE3F8-75F3-4038-9AB6-F70D2A42E528}">
      <dsp:nvSpPr>
        <dsp:cNvPr id="0" name=""/>
        <dsp:cNvSpPr/>
      </dsp:nvSpPr>
      <dsp:spPr>
        <a:xfrm rot="5400000">
          <a:off x="3027513" y="3321609"/>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3352535"/>
        <a:ext cx="222668" cy="216482"/>
      </dsp:txXfrm>
    </dsp:sp>
    <dsp:sp modelId="{F3F7B5D2-BF6D-474A-92C5-DA4E82FBCB2C}">
      <dsp:nvSpPr>
        <dsp:cNvPr id="0" name=""/>
        <dsp:cNvSpPr/>
      </dsp:nvSpPr>
      <dsp:spPr>
        <a:xfrm>
          <a:off x="2150672" y="3713339"/>
          <a:ext cx="2062942" cy="824693"/>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Prepare &amp; present report</a:t>
          </a:r>
        </a:p>
      </dsp:txBody>
      <dsp:txXfrm>
        <a:off x="2174826" y="3737493"/>
        <a:ext cx="2014634" cy="77638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75172-13C7-4421-ADCD-78A88F9DC48F}">
      <dsp:nvSpPr>
        <dsp:cNvPr id="0" name=""/>
        <dsp:cNvSpPr/>
      </dsp:nvSpPr>
      <dsp:spPr>
        <a:xfrm>
          <a:off x="2150672" y="2216"/>
          <a:ext cx="2062942" cy="824693"/>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Plan audit and gather info</a:t>
          </a:r>
        </a:p>
      </dsp:txBody>
      <dsp:txXfrm>
        <a:off x="2174826" y="26370"/>
        <a:ext cx="2014634" cy="776385"/>
      </dsp:txXfrm>
    </dsp:sp>
    <dsp:sp modelId="{94FA5ECA-C214-4A3E-AEC3-25BD35442149}">
      <dsp:nvSpPr>
        <dsp:cNvPr id="0" name=""/>
        <dsp:cNvSpPr/>
      </dsp:nvSpPr>
      <dsp:spPr>
        <a:xfrm rot="5400000">
          <a:off x="3027513" y="84752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878454"/>
        <a:ext cx="222668" cy="216482"/>
      </dsp:txXfrm>
    </dsp:sp>
    <dsp:sp modelId="{BFA9B168-06BF-481A-9C2C-D4C56087B901}">
      <dsp:nvSpPr>
        <dsp:cNvPr id="0" name=""/>
        <dsp:cNvSpPr/>
      </dsp:nvSpPr>
      <dsp:spPr>
        <a:xfrm>
          <a:off x="2150672" y="1239257"/>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Review internal control</a:t>
          </a:r>
        </a:p>
      </dsp:txBody>
      <dsp:txXfrm>
        <a:off x="2174826" y="1263411"/>
        <a:ext cx="2014634" cy="776385"/>
      </dsp:txXfrm>
    </dsp:sp>
    <dsp:sp modelId="{536476AF-2402-4D87-A92A-D07243E3EE91}">
      <dsp:nvSpPr>
        <dsp:cNvPr id="0" name=""/>
        <dsp:cNvSpPr/>
      </dsp:nvSpPr>
      <dsp:spPr>
        <a:xfrm rot="5400000">
          <a:off x="3027513" y="2084568"/>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2115494"/>
        <a:ext cx="222668" cy="216482"/>
      </dsp:txXfrm>
    </dsp:sp>
    <dsp:sp modelId="{478F57E2-0F31-4391-804D-AC756AAEBD1A}">
      <dsp:nvSpPr>
        <dsp:cNvPr id="0" name=""/>
        <dsp:cNvSpPr/>
      </dsp:nvSpPr>
      <dsp:spPr>
        <a:xfrm>
          <a:off x="2150672" y="2476298"/>
          <a:ext cx="2062942" cy="8246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Perform compliance &amp; substantive test</a:t>
          </a:r>
        </a:p>
      </dsp:txBody>
      <dsp:txXfrm>
        <a:off x="2174826" y="2500452"/>
        <a:ext cx="2014634" cy="776385"/>
      </dsp:txXfrm>
    </dsp:sp>
    <dsp:sp modelId="{29DAE3F8-75F3-4038-9AB6-F70D2A42E528}">
      <dsp:nvSpPr>
        <dsp:cNvPr id="0" name=""/>
        <dsp:cNvSpPr/>
      </dsp:nvSpPr>
      <dsp:spPr>
        <a:xfrm rot="5400000">
          <a:off x="3027513" y="3321609"/>
          <a:ext cx="309260" cy="3711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70809" y="3352535"/>
        <a:ext cx="222668" cy="216482"/>
      </dsp:txXfrm>
    </dsp:sp>
    <dsp:sp modelId="{F3F7B5D2-BF6D-474A-92C5-DA4E82FBCB2C}">
      <dsp:nvSpPr>
        <dsp:cNvPr id="0" name=""/>
        <dsp:cNvSpPr/>
      </dsp:nvSpPr>
      <dsp:spPr>
        <a:xfrm>
          <a:off x="2150672" y="3713339"/>
          <a:ext cx="2062942" cy="824693"/>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Prepare &amp; present report</a:t>
          </a:r>
        </a:p>
      </dsp:txBody>
      <dsp:txXfrm>
        <a:off x="2174826" y="3737493"/>
        <a:ext cx="2014634" cy="776385"/>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31644EE-3385-4DBA-9B33-125C581606E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123" name="Rectangle 3">
            <a:extLst>
              <a:ext uri="{FF2B5EF4-FFF2-40B4-BE49-F238E27FC236}">
                <a16:creationId xmlns:a16="http://schemas.microsoft.com/office/drawing/2014/main" id="{F5ED8F9F-BF5F-463E-8581-E68478F66B45}"/>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316" name="Rectangle 4">
            <a:extLst>
              <a:ext uri="{FF2B5EF4-FFF2-40B4-BE49-F238E27FC236}">
                <a16:creationId xmlns:a16="http://schemas.microsoft.com/office/drawing/2014/main" id="{76D93C98-7E61-4062-9D10-6B8A1028986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AC3AC8F5-A86E-43C0-BAFD-01D224E41B3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2D2F3525-DA88-47A7-9D5D-D198F3AD682F}"/>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127" name="Rectangle 7">
            <a:extLst>
              <a:ext uri="{FF2B5EF4-FFF2-40B4-BE49-F238E27FC236}">
                <a16:creationId xmlns:a16="http://schemas.microsoft.com/office/drawing/2014/main" id="{863B9774-6566-4563-93D6-FC81A6B95509}"/>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E93C2F6-FE00-40C8-BC82-C6730862460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D2B73B10-40C6-4C53-B3A0-008D6236290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432E8F-ABB3-4665-A602-D1A104ED5D08}" type="slidenum">
              <a:rPr lang="en-US" altLang="en-US" smtClean="0"/>
              <a:pPr/>
              <a:t>1</a:t>
            </a:fld>
            <a:endParaRPr lang="en-US" altLang="en-US"/>
          </a:p>
        </p:txBody>
      </p:sp>
      <p:sp>
        <p:nvSpPr>
          <p:cNvPr id="15363" name="Rectangle 2">
            <a:extLst>
              <a:ext uri="{FF2B5EF4-FFF2-40B4-BE49-F238E27FC236}">
                <a16:creationId xmlns:a16="http://schemas.microsoft.com/office/drawing/2014/main" id="{733A6A7A-4C1A-45DE-B948-C664DCA33187}"/>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3FD50549-5A72-43EB-AC41-587E6CFEAF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chapter is taken from </a:t>
            </a:r>
            <a:r>
              <a:rPr lang="en-US" altLang="en-US" i="1">
                <a:latin typeface="Arial" panose="020B0604020202020204" pitchFamily="34" charset="0"/>
              </a:rPr>
              <a:t>CISA® Review Manual 2009</a:t>
            </a:r>
            <a:r>
              <a:rPr lang="en-US" altLang="en-US">
                <a:latin typeface="Arial" panose="020B0604020202020204" pitchFamily="34" charset="0"/>
              </a:rPr>
              <a:t>, ©2008, ISACA. All rights reserved. Used by permission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5ACAC00E-02D9-4082-AC9E-A9010B8C5FED}"/>
              </a:ext>
            </a:extLst>
          </p:cNvPr>
          <p:cNvSpPr>
            <a:spLocks noGrp="1" noRot="1" noChangeAspect="1" noChangeArrowheads="1" noTextEdit="1"/>
          </p:cNvSpPr>
          <p:nvPr>
            <p:ph type="sldImg"/>
          </p:nvPr>
        </p:nvSpPr>
        <p:spPr>
          <a:ln/>
        </p:spPr>
      </p:sp>
      <p:sp>
        <p:nvSpPr>
          <p:cNvPr id="83971" name="Rectangle 3">
            <a:extLst>
              <a:ext uri="{FF2B5EF4-FFF2-40B4-BE49-F238E27FC236}">
                <a16:creationId xmlns:a16="http://schemas.microsoft.com/office/drawing/2014/main" id="{AAABA660-C7CE-4274-A1DA-7234576E79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is the MOST IMPORTANT SLIDE of the entire presentation.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829A97ED-6090-4A2A-8FDC-298F183C8DD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63BFC3-F9FA-4DD7-BF5A-7FFA772C84F5}" type="slidenum">
              <a:rPr lang="en-US" altLang="en-US" smtClean="0"/>
              <a:pPr/>
              <a:t>23</a:t>
            </a:fld>
            <a:endParaRPr lang="en-US" altLang="en-US"/>
          </a:p>
        </p:txBody>
      </p:sp>
      <p:sp>
        <p:nvSpPr>
          <p:cNvPr id="44035" name="Rectangle 2">
            <a:extLst>
              <a:ext uri="{FF2B5EF4-FFF2-40B4-BE49-F238E27FC236}">
                <a16:creationId xmlns:a16="http://schemas.microsoft.com/office/drawing/2014/main" id="{83E71F31-AF38-4BB9-BCDC-072363C9A884}"/>
              </a:ext>
            </a:extLst>
          </p:cNvPr>
          <p:cNvSpPr>
            <a:spLocks noGrp="1" noRot="1" noChangeAspect="1" noChangeArrowheads="1" noTextEdit="1"/>
          </p:cNvSpPr>
          <p:nvPr>
            <p:ph type="sldImg"/>
          </p:nvPr>
        </p:nvSpPr>
        <p:spPr>
          <a:ln/>
        </p:spPr>
      </p:sp>
      <p:sp>
        <p:nvSpPr>
          <p:cNvPr id="70660" name="Rectangle 3">
            <a:extLst>
              <a:ext uri="{FF2B5EF4-FFF2-40B4-BE49-F238E27FC236}">
                <a16:creationId xmlns:a16="http://schemas.microsoft.com/office/drawing/2014/main" id="{0FDF5DFF-3646-4C19-870C-AD52F2361B85}"/>
              </a:ext>
            </a:extLst>
          </p:cNvPr>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defRPr/>
            </a:pPr>
            <a:r>
              <a:rPr lang="en-US" dirty="0"/>
              <a:t>Preventive Controls are most important, since they prevent an attack from occurring.  Don’t you want to catch the attack before it occurs?  Therefore, if you are given a choice of a preventive, detective or corrective control, select the preventive if you can only implement one.</a:t>
            </a:r>
          </a:p>
          <a:p>
            <a:pPr eaLnBrk="1" hangingPunct="1">
              <a:defRPr/>
            </a:pPr>
            <a:endParaRPr lang="en-US" dirty="0"/>
          </a:p>
          <a:p>
            <a:pPr eaLnBrk="1" hangingPunct="1">
              <a:defRPr/>
            </a:pPr>
            <a:r>
              <a:rPr lang="en-US" dirty="0"/>
              <a:t>Some examples of Control Classifications:</a:t>
            </a:r>
          </a:p>
          <a:p>
            <a:pPr eaLnBrk="1" hangingPunct="1">
              <a:defRPr/>
            </a:pPr>
            <a:r>
              <a:rPr lang="en-US" b="1" dirty="0"/>
              <a:t>Prevention Control:</a:t>
            </a:r>
          </a:p>
          <a:p>
            <a:pPr marL="171450" indent="-171450" eaLnBrk="1" hangingPunct="1">
              <a:buFont typeface="Arial" pitchFamily="34" charset="0"/>
              <a:buChar char="•"/>
              <a:defRPr/>
            </a:pPr>
            <a:r>
              <a:rPr lang="en-US" dirty="0"/>
              <a:t>Segregate duties</a:t>
            </a:r>
          </a:p>
          <a:p>
            <a:pPr marL="171450" indent="-171450" eaLnBrk="1" hangingPunct="1">
              <a:buFont typeface="Arial" pitchFamily="34" charset="0"/>
              <a:buChar char="•"/>
              <a:defRPr/>
            </a:pPr>
            <a:r>
              <a:rPr lang="en-US" dirty="0"/>
              <a:t>Control access to physical facilities</a:t>
            </a:r>
          </a:p>
          <a:p>
            <a:pPr marL="171450" indent="-171450" eaLnBrk="1" hangingPunct="1">
              <a:buFont typeface="Arial" pitchFamily="34" charset="0"/>
              <a:buChar char="•"/>
              <a:defRPr/>
            </a:pPr>
            <a:r>
              <a:rPr lang="en-US" dirty="0"/>
              <a:t>Use well-designed documents (prevent errors)</a:t>
            </a:r>
          </a:p>
          <a:p>
            <a:pPr marL="171450" indent="-171450" eaLnBrk="1" hangingPunct="1">
              <a:buFont typeface="Arial" pitchFamily="34" charset="0"/>
              <a:buChar char="•"/>
              <a:defRPr/>
            </a:pPr>
            <a:r>
              <a:rPr lang="en-US" dirty="0"/>
              <a:t>Establish suitable procedures for authorization of transactions</a:t>
            </a:r>
          </a:p>
          <a:p>
            <a:pPr marL="171450" indent="-171450" eaLnBrk="1" hangingPunct="1">
              <a:buFont typeface="Arial" pitchFamily="34" charset="0"/>
              <a:buChar char="•"/>
              <a:defRPr/>
            </a:pPr>
            <a:r>
              <a:rPr lang="en-US" dirty="0"/>
              <a:t>Complete programmed edit checks</a:t>
            </a:r>
          </a:p>
          <a:p>
            <a:pPr marL="171450" indent="-171450" eaLnBrk="1" hangingPunct="1">
              <a:buFont typeface="Arial" pitchFamily="34" charset="0"/>
              <a:buChar char="•"/>
              <a:defRPr/>
            </a:pPr>
            <a:r>
              <a:rPr lang="en-US" dirty="0"/>
              <a:t>Use access control software that allows only authorized personnel to access sensitive files</a:t>
            </a:r>
          </a:p>
          <a:p>
            <a:pPr marL="171450" indent="-171450" eaLnBrk="1" hangingPunct="1">
              <a:buFont typeface="Arial" pitchFamily="34" charset="0"/>
              <a:buChar char="•"/>
              <a:defRPr/>
            </a:pPr>
            <a:r>
              <a:rPr lang="en-US" dirty="0"/>
              <a:t>Use encryption software to prevent unauthorized disclosure of data</a:t>
            </a:r>
          </a:p>
          <a:p>
            <a:pPr eaLnBrk="1" hangingPunct="1">
              <a:defRPr/>
            </a:pPr>
            <a:r>
              <a:rPr lang="en-US" b="1" dirty="0"/>
              <a:t>Detective Control:</a:t>
            </a:r>
          </a:p>
          <a:p>
            <a:pPr marL="171450" indent="-171450" eaLnBrk="1" hangingPunct="1">
              <a:buFont typeface="Arial" pitchFamily="34" charset="0"/>
              <a:buChar char="•"/>
              <a:defRPr/>
            </a:pPr>
            <a:r>
              <a:rPr lang="en-US" dirty="0"/>
              <a:t>Hash totals</a:t>
            </a:r>
          </a:p>
          <a:p>
            <a:pPr marL="171450" indent="-171450" eaLnBrk="1" hangingPunct="1">
              <a:buFont typeface="Arial" pitchFamily="34" charset="0"/>
              <a:buChar char="•"/>
              <a:defRPr/>
            </a:pPr>
            <a:r>
              <a:rPr lang="en-US" dirty="0"/>
              <a:t>Check points in production jobs</a:t>
            </a:r>
          </a:p>
          <a:p>
            <a:pPr marL="171450" indent="-171450" eaLnBrk="1" hangingPunct="1">
              <a:buFont typeface="Arial" pitchFamily="34" charset="0"/>
              <a:buChar char="•"/>
              <a:defRPr/>
            </a:pPr>
            <a:r>
              <a:rPr lang="en-US" dirty="0"/>
              <a:t>Echo controls in telecommunications</a:t>
            </a:r>
          </a:p>
          <a:p>
            <a:pPr marL="171450" indent="-171450" eaLnBrk="1" hangingPunct="1">
              <a:buFont typeface="Arial" pitchFamily="34" charset="0"/>
              <a:buChar char="•"/>
              <a:defRPr/>
            </a:pPr>
            <a:r>
              <a:rPr lang="en-US" dirty="0"/>
              <a:t>Error message over tape labels</a:t>
            </a:r>
          </a:p>
          <a:p>
            <a:pPr marL="171450" indent="-171450" eaLnBrk="1" hangingPunct="1">
              <a:buFont typeface="Arial" pitchFamily="34" charset="0"/>
              <a:buChar char="•"/>
              <a:defRPr/>
            </a:pPr>
            <a:r>
              <a:rPr lang="en-US" dirty="0"/>
              <a:t>Duplicate checking of calculations</a:t>
            </a:r>
          </a:p>
          <a:p>
            <a:pPr marL="171450" indent="-171450" eaLnBrk="1" hangingPunct="1">
              <a:buFont typeface="Arial" pitchFamily="34" charset="0"/>
              <a:buChar char="•"/>
              <a:defRPr/>
            </a:pPr>
            <a:r>
              <a:rPr lang="en-US" dirty="0"/>
              <a:t>Periodic performance reporting with variances</a:t>
            </a:r>
          </a:p>
          <a:p>
            <a:pPr marL="171450" indent="-171450" eaLnBrk="1" hangingPunct="1">
              <a:buFont typeface="Arial" pitchFamily="34" charset="0"/>
              <a:buChar char="•"/>
              <a:defRPr/>
            </a:pPr>
            <a:r>
              <a:rPr lang="en-US" dirty="0"/>
              <a:t>Past-due account reports</a:t>
            </a:r>
          </a:p>
          <a:p>
            <a:pPr marL="171450" indent="-171450" eaLnBrk="1" hangingPunct="1">
              <a:buFont typeface="Arial" pitchFamily="34" charset="0"/>
              <a:buChar char="•"/>
              <a:defRPr/>
            </a:pPr>
            <a:r>
              <a:rPr lang="en-US" dirty="0"/>
              <a:t>Internal audit functions</a:t>
            </a:r>
          </a:p>
          <a:p>
            <a:pPr marL="171450" indent="-171450" eaLnBrk="1" hangingPunct="1">
              <a:buFont typeface="Arial" pitchFamily="34" charset="0"/>
              <a:buChar char="•"/>
              <a:defRPr/>
            </a:pPr>
            <a:r>
              <a:rPr lang="en-US" dirty="0"/>
              <a:t>Review of activity logs to detect unauthorized access attempts</a:t>
            </a:r>
          </a:p>
          <a:p>
            <a:pPr eaLnBrk="1" hangingPunct="1">
              <a:defRPr/>
            </a:pPr>
            <a:r>
              <a:rPr lang="en-US" b="1" dirty="0"/>
              <a:t>Corrective Control:</a:t>
            </a:r>
          </a:p>
          <a:p>
            <a:pPr marL="171450" indent="-171450" eaLnBrk="1" hangingPunct="1">
              <a:buFont typeface="Arial" pitchFamily="34" charset="0"/>
              <a:buChar char="•"/>
              <a:defRPr/>
            </a:pPr>
            <a:r>
              <a:rPr lang="en-US" dirty="0"/>
              <a:t>Contingency planning</a:t>
            </a:r>
          </a:p>
          <a:p>
            <a:pPr marL="171450" indent="-171450" eaLnBrk="1" hangingPunct="1">
              <a:buFont typeface="Arial" pitchFamily="34" charset="0"/>
              <a:buChar char="•"/>
              <a:defRPr/>
            </a:pPr>
            <a:r>
              <a:rPr lang="en-US" dirty="0"/>
              <a:t>Backup procedures</a:t>
            </a:r>
          </a:p>
          <a:p>
            <a:pPr marL="171450" indent="-171450" eaLnBrk="1" hangingPunct="1">
              <a:buFont typeface="Arial" pitchFamily="34" charset="0"/>
              <a:buChar char="•"/>
              <a:defRPr/>
            </a:pPr>
            <a:r>
              <a:rPr lang="en-US" dirty="0"/>
              <a:t>Rerun procedures</a:t>
            </a:r>
          </a:p>
          <a:p>
            <a:pPr marL="171450" indent="-171450" eaLnBrk="1" hangingPunct="1">
              <a:buFont typeface="Arial" pitchFamily="34" charset="0"/>
              <a:buChar char="•"/>
              <a:defRPr/>
            </a:pPr>
            <a:endParaRPr lang="en-US" dirty="0"/>
          </a:p>
          <a:p>
            <a:pPr eaLnBrk="1" hangingPunct="1">
              <a:buFont typeface="Arial" pitchFamily="34" charset="0"/>
              <a:buNone/>
              <a:defRPr/>
            </a:pPr>
            <a:r>
              <a:rPr lang="en-US" dirty="0"/>
              <a:t>Source:  </a:t>
            </a:r>
            <a:r>
              <a:rPr lang="en-US" i="1" dirty="0"/>
              <a:t>CISA® Review Manual 2011</a:t>
            </a:r>
            <a:r>
              <a:rPr lang="en-US" dirty="0"/>
              <a:t> © 2010, ISACA. All rights reserved. Used by permission.</a:t>
            </a:r>
          </a:p>
          <a:p>
            <a:pPr eaLnBrk="1" hangingPunct="1">
              <a:buFont typeface="Arial" pitchFamily="34" charset="0"/>
              <a:buNone/>
              <a:defRPr/>
            </a:pP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14CE9DE6-AE96-4FE0-92A8-93FCAD2959A4}"/>
              </a:ext>
            </a:extLst>
          </p:cNvPr>
          <p:cNvSpPr>
            <a:spLocks noGrp="1" noRot="1" noChangeAspect="1" noChangeArrowheads="1" noTextEdit="1"/>
          </p:cNvSpPr>
          <p:nvPr>
            <p:ph type="sldImg"/>
          </p:nvPr>
        </p:nvSpPr>
        <p:spPr>
          <a:ln/>
        </p:spPr>
      </p:sp>
      <p:sp>
        <p:nvSpPr>
          <p:cNvPr id="46083" name="Rectangle 3">
            <a:extLst>
              <a:ext uri="{FF2B5EF4-FFF2-40B4-BE49-F238E27FC236}">
                <a16:creationId xmlns:a16="http://schemas.microsoft.com/office/drawing/2014/main" id="{903D63E2-9608-420F-993C-E55583B6B8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Horizontal:  Attack types.  Vertical: Control types.</a:t>
            </a:r>
          </a:p>
          <a:p>
            <a:r>
              <a:rPr lang="en-US" altLang="en-US">
                <a:latin typeface="Arial" panose="020B0604020202020204" pitchFamily="34" charset="0"/>
              </a:rPr>
              <a:t>Does a control provide a strong, medium or weak defense against the attacks?  By putting a table together like this, an auditor can see where controls are sufficient, and where they are not.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23439515-551E-4E6D-B2A0-3964E8E71C8A}"/>
              </a:ext>
            </a:extLst>
          </p:cNvPr>
          <p:cNvSpPr>
            <a:spLocks noGrp="1" noRot="1" noChangeAspect="1" noChangeArrowheads="1" noTextEdit="1"/>
          </p:cNvSpPr>
          <p:nvPr>
            <p:ph type="sldImg"/>
          </p:nvPr>
        </p:nvSpPr>
        <p:spPr>
          <a:ln/>
        </p:spPr>
      </p:sp>
      <p:sp>
        <p:nvSpPr>
          <p:cNvPr id="50179" name="Notes Placeholder 2">
            <a:extLst>
              <a:ext uri="{FF2B5EF4-FFF2-40B4-BE49-F238E27FC236}">
                <a16:creationId xmlns:a16="http://schemas.microsoft.com/office/drawing/2014/main" id="{91279551-4C6F-468E-953E-58C254834EC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0180" name="Slide Number Placeholder 3">
            <a:extLst>
              <a:ext uri="{FF2B5EF4-FFF2-40B4-BE49-F238E27FC236}">
                <a16:creationId xmlns:a16="http://schemas.microsoft.com/office/drawing/2014/main" id="{DA2AB1D2-EE31-42B2-80F0-86909E88A6B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6C9F989-0091-46F5-B1DB-668390E4C7BC}" type="slidenum">
              <a:rPr lang="en-US" altLang="en-US" smtClean="0"/>
              <a:pPr/>
              <a:t>25</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E0A6745B-8A7C-4407-9883-3EBE8F3F167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63A7191-D8DC-480F-A6A4-F8DE73AAA112}" type="slidenum">
              <a:rPr lang="en-US" altLang="en-US" smtClean="0"/>
              <a:pPr/>
              <a:t>26</a:t>
            </a:fld>
            <a:endParaRPr lang="en-US" altLang="en-US"/>
          </a:p>
        </p:txBody>
      </p:sp>
      <p:sp>
        <p:nvSpPr>
          <p:cNvPr id="48131" name="Rectangle 2">
            <a:extLst>
              <a:ext uri="{FF2B5EF4-FFF2-40B4-BE49-F238E27FC236}">
                <a16:creationId xmlns:a16="http://schemas.microsoft.com/office/drawing/2014/main" id="{759694C7-3360-4127-A9E9-34D05C7CBB33}"/>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E27BC99E-669F-472C-8B30-6DC910E8DD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first step is to learn about the subject area.  Do your homework to learn about the company and the specific processes, independent of putting an audit plan together.  How do things work?</a:t>
            </a:r>
          </a:p>
          <a:p>
            <a:pPr eaLnBrk="1" hangingPunct="1"/>
            <a:r>
              <a:rPr lang="en-US" altLang="en-US">
                <a:latin typeface="Arial" panose="020B0604020202020204" pitchFamily="34" charset="0"/>
              </a:rPr>
              <a:t>Then “Evaluate whether controls are effective” is to logically evaluate if all concerns have good controls.  This may mean building a table with threats versus controls. </a:t>
            </a:r>
          </a:p>
          <a:p>
            <a:pPr eaLnBrk="1" hangingPunct="1"/>
            <a:r>
              <a:rPr lang="en-US" altLang="en-US">
                <a:latin typeface="Arial" panose="020B0604020202020204" pitchFamily="34" charset="0"/>
              </a:rPr>
              <a:t>The two bars with processes inside indicate that the inside (yellow) processes can be done in parallel.  In this case, some of the activities may be performed, and some may not (they are optional).</a:t>
            </a:r>
          </a:p>
          <a:p>
            <a:pPr eaLnBrk="1" hangingPunct="1"/>
            <a:r>
              <a:rPr lang="en-US" altLang="en-US">
                <a:latin typeface="Arial" panose="020B0604020202020204" pitchFamily="34" charset="0"/>
              </a:rPr>
              <a:t>The darker blue audit processes represent the planning and reporting stages.</a:t>
            </a: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624B2C43-0A1F-49B2-B03A-B415102314A9}"/>
              </a:ext>
            </a:extLst>
          </p:cNvPr>
          <p:cNvSpPr>
            <a:spLocks noGrp="1" noRot="1" noChangeAspect="1" noChangeArrowheads="1" noTextEdit="1"/>
          </p:cNvSpPr>
          <p:nvPr>
            <p:ph type="sldImg"/>
          </p:nvPr>
        </p:nvSpPr>
        <p:spPr>
          <a:ln/>
        </p:spPr>
      </p:sp>
      <p:sp>
        <p:nvSpPr>
          <p:cNvPr id="52227" name="Notes Placeholder 2">
            <a:extLst>
              <a:ext uri="{FF2B5EF4-FFF2-40B4-BE49-F238E27FC236}">
                <a16:creationId xmlns:a16="http://schemas.microsoft.com/office/drawing/2014/main" id="{AA40E0BA-A279-40C6-B4AA-25F1E232891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2228" name="Slide Number Placeholder 3">
            <a:extLst>
              <a:ext uri="{FF2B5EF4-FFF2-40B4-BE49-F238E27FC236}">
                <a16:creationId xmlns:a16="http://schemas.microsoft.com/office/drawing/2014/main" id="{9BBAEC7C-D57D-4632-93F1-8F18A814D60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2E6ACE3-2CF4-4963-B53B-0FD7F7327F36}" type="slidenum">
              <a:rPr lang="en-US" altLang="en-US" smtClean="0"/>
              <a:pPr/>
              <a:t>27</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AC05EFDB-DFE8-4F85-B71E-6F09C91C693C}"/>
              </a:ext>
            </a:extLst>
          </p:cNvPr>
          <p:cNvSpPr>
            <a:spLocks noGrp="1" noRot="1" noChangeAspect="1" noChangeArrowheads="1" noTextEdit="1"/>
          </p:cNvSpPr>
          <p:nvPr>
            <p:ph type="sldImg"/>
          </p:nvPr>
        </p:nvSpPr>
        <p:spPr>
          <a:ln/>
        </p:spPr>
      </p:sp>
      <p:sp>
        <p:nvSpPr>
          <p:cNvPr id="53251" name="Notes Placeholder 2">
            <a:extLst>
              <a:ext uri="{FF2B5EF4-FFF2-40B4-BE49-F238E27FC236}">
                <a16:creationId xmlns:a16="http://schemas.microsoft.com/office/drawing/2014/main" id="{71425F7A-D57A-4FAE-BA51-EAB1D118482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Compliance: Do the controls work?</a:t>
            </a:r>
          </a:p>
          <a:p>
            <a:pPr eaLnBrk="1" hangingPunct="1"/>
            <a:r>
              <a:rPr lang="en-US" altLang="en-US">
                <a:latin typeface="Arial" panose="020B0604020202020204" pitchFamily="34" charset="0"/>
              </a:rPr>
              <a:t>Substantive: Does the business application work as required?</a:t>
            </a: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p:txBody>
      </p:sp>
      <p:sp>
        <p:nvSpPr>
          <p:cNvPr id="53252" name="Slide Number Placeholder 3">
            <a:extLst>
              <a:ext uri="{FF2B5EF4-FFF2-40B4-BE49-F238E27FC236}">
                <a16:creationId xmlns:a16="http://schemas.microsoft.com/office/drawing/2014/main" id="{07E5F148-4FEE-410A-8D53-A4E66139213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285AA25-868B-45B4-95EB-2B5223653C20}" type="slidenum">
              <a:rPr lang="en-US" altLang="en-US" smtClean="0"/>
              <a:pPr/>
              <a:t>28</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466D7597-31C1-42F0-989C-960A729209A3}"/>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9ACBF0C7-4AC5-435F-9FD8-4DF814E8F93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Purpose of testing:</a:t>
            </a:r>
          </a:p>
          <a:p>
            <a:pPr eaLnBrk="1" hangingPunct="1"/>
            <a:r>
              <a:rPr lang="en-US" altLang="en-US" b="1">
                <a:latin typeface="Arial" panose="020B0604020202020204" pitchFamily="34" charset="0"/>
              </a:rPr>
              <a:t>Substantive Testing: </a:t>
            </a:r>
            <a:r>
              <a:rPr lang="en-US" altLang="en-US">
                <a:latin typeface="Arial" panose="020B0604020202020204" pitchFamily="34" charset="0"/>
              </a:rPr>
              <a:t> Proves the integrity of actual processing. Its provides evidence of the validity and integrity of the balances in financial statements and transactions that support these balances.</a:t>
            </a:r>
            <a:endParaRPr lang="en-US" altLang="en-US" b="1">
              <a:latin typeface="Arial" panose="020B0604020202020204" pitchFamily="34" charset="0"/>
            </a:endParaRPr>
          </a:p>
          <a:p>
            <a:pPr eaLnBrk="1" hangingPunct="1"/>
            <a:r>
              <a:rPr lang="en-US" altLang="en-US" b="1">
                <a:latin typeface="Arial" panose="020B0604020202020204" pitchFamily="34" charset="0"/>
              </a:rPr>
              <a:t>Compliance Testing:</a:t>
            </a:r>
            <a:r>
              <a:rPr lang="en-US" altLang="en-US">
                <a:latin typeface="Arial" panose="020B0604020202020204" pitchFamily="34" charset="0"/>
              </a:rPr>
              <a:t> Evidence gathered for testing the organization’s compliance with control procedures. It determines if controls are being applied in alignment with management polices and procedures.</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Source:  </a:t>
            </a:r>
            <a:r>
              <a:rPr lang="en-US" altLang="en-US" i="1">
                <a:latin typeface="Arial" panose="020B0604020202020204" pitchFamily="34" charset="0"/>
              </a:rPr>
              <a:t>CISA® Review Manual 2011</a:t>
            </a:r>
            <a:r>
              <a:rPr lang="en-US" altLang="en-US">
                <a:latin typeface="Arial" panose="020B0604020202020204" pitchFamily="34" charset="0"/>
              </a:rPr>
              <a:t> © 2010, ISACA. All rights reserved. Used by permission.</a:t>
            </a:r>
          </a:p>
          <a:p>
            <a:pPr eaLnBrk="1" hangingPunct="1"/>
            <a:endParaRPr lang="en-US" altLang="en-US">
              <a:latin typeface="Arial" panose="020B0604020202020204" pitchFamily="34" charset="0"/>
            </a:endParaRPr>
          </a:p>
        </p:txBody>
      </p:sp>
      <p:sp>
        <p:nvSpPr>
          <p:cNvPr id="55300" name="Slide Number Placeholder 3">
            <a:extLst>
              <a:ext uri="{FF2B5EF4-FFF2-40B4-BE49-F238E27FC236}">
                <a16:creationId xmlns:a16="http://schemas.microsoft.com/office/drawing/2014/main" id="{15C6D7B3-77DC-44FE-B994-A94CA799787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20627F-FB32-4566-97D9-17F20A57037B}" type="slidenum">
              <a:rPr lang="en-US" altLang="en-US" smtClean="0"/>
              <a:pPr/>
              <a:t>29</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112F5507-D1F7-4A9C-81C0-F36FD63EC25A}"/>
              </a:ext>
            </a:extLst>
          </p:cNvPr>
          <p:cNvSpPr>
            <a:spLocks noGrp="1" noRot="1" noChangeAspect="1" noChangeArrowheads="1" noTextEdit="1"/>
          </p:cNvSpPr>
          <p:nvPr>
            <p:ph type="sldImg"/>
          </p:nvPr>
        </p:nvSpPr>
        <p:spPr>
          <a:ln/>
        </p:spPr>
      </p:sp>
      <p:sp>
        <p:nvSpPr>
          <p:cNvPr id="57347" name="Notes Placeholder 2">
            <a:extLst>
              <a:ext uri="{FF2B5EF4-FFF2-40B4-BE49-F238E27FC236}">
                <a16:creationId xmlns:a16="http://schemas.microsoft.com/office/drawing/2014/main" id="{FA2FE8E9-3C69-4585-868F-278582BD9AE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These are sample objectives and specific tests related to Compliance Testing</a:t>
            </a:r>
          </a:p>
          <a:p>
            <a:pPr eaLnBrk="1" hangingPunct="1"/>
            <a:r>
              <a:rPr lang="en-US" altLang="en-US">
                <a:latin typeface="Arial" panose="020B0604020202020204" pitchFamily="34" charset="0"/>
              </a:rPr>
              <a:t>Production software: software that has been through the complete development/testing process (whether internally or by a vendor) and is in use.</a:t>
            </a:r>
          </a:p>
          <a:p>
            <a:pPr eaLnBrk="1" hangingPunct="1"/>
            <a:endParaRPr lang="en-US" altLang="en-US">
              <a:latin typeface="Arial" panose="020B0604020202020204" pitchFamily="34" charset="0"/>
            </a:endParaRPr>
          </a:p>
        </p:txBody>
      </p:sp>
      <p:sp>
        <p:nvSpPr>
          <p:cNvPr id="57348" name="Slide Number Placeholder 3">
            <a:extLst>
              <a:ext uri="{FF2B5EF4-FFF2-40B4-BE49-F238E27FC236}">
                <a16:creationId xmlns:a16="http://schemas.microsoft.com/office/drawing/2014/main" id="{1E339F3C-93B8-482C-87C5-3E118A847A9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7089F3-47EB-4043-8750-E7C48ABA66AD}" type="slidenum">
              <a:rPr lang="en-US" altLang="en-US" smtClean="0"/>
              <a:pPr/>
              <a:t>30</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A82D5E25-3C2D-4DE8-9F7E-94E5636DC702}"/>
              </a:ext>
            </a:extLst>
          </p:cNvPr>
          <p:cNvSpPr>
            <a:spLocks noGrp="1" noRot="1" noChangeAspect="1" noChangeArrowheads="1" noTextEdit="1"/>
          </p:cNvSpPr>
          <p:nvPr>
            <p:ph type="sldImg"/>
          </p:nvPr>
        </p:nvSpPr>
        <p:spPr>
          <a:ln/>
        </p:spPr>
      </p:sp>
      <p:sp>
        <p:nvSpPr>
          <p:cNvPr id="59395" name="Rectangle 3">
            <a:extLst>
              <a:ext uri="{FF2B5EF4-FFF2-40B4-BE49-F238E27FC236}">
                <a16:creationId xmlns:a16="http://schemas.microsoft.com/office/drawing/2014/main" id="{E13F5E46-E4EB-4565-A714-5745E80BF3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Here are some sample tests for Substantive Testing.</a:t>
            </a:r>
          </a:p>
          <a:p>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75F44516-0585-40DC-98A9-835BB3581FF4}"/>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BDF62BC6-6B2E-45BE-8E08-77ED3D7C6BA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Qualified, Competent: You have qualifications for this.  If specialty job: you are expert.</a:t>
            </a:r>
          </a:p>
          <a:p>
            <a:pPr eaLnBrk="1" hangingPunct="1"/>
            <a:r>
              <a:rPr lang="en-US" altLang="en-US">
                <a:latin typeface="Arial" panose="020B0604020202020204" pitchFamily="34" charset="0"/>
              </a:rPr>
              <a:t>Independent:  You are not tied to the organization, are not close friends with anyone in it, do not attend parties.</a:t>
            </a:r>
          </a:p>
          <a:p>
            <a:pPr eaLnBrk="1" hangingPunct="1"/>
            <a:r>
              <a:rPr lang="en-US" altLang="en-US">
                <a:latin typeface="Arial" panose="020B0604020202020204" pitchFamily="34" charset="0"/>
              </a:rPr>
              <a:t>Objectively obtains and evaluates evidence: conclusions are based on real facts, which are proven</a:t>
            </a:r>
          </a:p>
          <a:p>
            <a:pPr eaLnBrk="1" hangingPunct="1"/>
            <a:r>
              <a:rPr lang="en-US" altLang="en-US">
                <a:latin typeface="Arial" panose="020B0604020202020204" pitchFamily="34" charset="0"/>
              </a:rPr>
              <a:t>Assertions about a process: You are checking standards, policies, processes that are to be followed.</a:t>
            </a:r>
          </a:p>
          <a:p>
            <a:pPr eaLnBrk="1" hangingPunct="1"/>
            <a:r>
              <a:rPr lang="en-US" altLang="en-US">
                <a:latin typeface="Arial" panose="020B0604020202020204" pitchFamily="34" charset="0"/>
              </a:rPr>
              <a:t>Form an opinion about and report: From your expertise and facts, you will provide a realistic, accurate view</a:t>
            </a:r>
          </a:p>
        </p:txBody>
      </p:sp>
      <p:sp>
        <p:nvSpPr>
          <p:cNvPr id="18436" name="Slide Number Placeholder 3">
            <a:extLst>
              <a:ext uri="{FF2B5EF4-FFF2-40B4-BE49-F238E27FC236}">
                <a16:creationId xmlns:a16="http://schemas.microsoft.com/office/drawing/2014/main" id="{C4F49743-0AEE-4603-9F39-BCEDE193ECF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4515AAB-BC1E-42E7-A5B1-9DC723DA3733}" type="slidenum">
              <a:rPr lang="en-US" altLang="en-US" smtClean="0"/>
              <a:pPr/>
              <a:t>3</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86A60AEB-0718-4780-A4FA-A0A776CF63AE}"/>
              </a:ext>
            </a:extLst>
          </p:cNvPr>
          <p:cNvSpPr>
            <a:spLocks noGrp="1" noRot="1" noChangeAspect="1" noChangeArrowheads="1" noTextEdit="1"/>
          </p:cNvSpPr>
          <p:nvPr>
            <p:ph type="sldImg"/>
          </p:nvPr>
        </p:nvSpPr>
        <p:spPr>
          <a:ln/>
        </p:spPr>
      </p:sp>
      <p:sp>
        <p:nvSpPr>
          <p:cNvPr id="61443" name="Rectangle 3">
            <a:extLst>
              <a:ext uri="{FF2B5EF4-FFF2-40B4-BE49-F238E27FC236}">
                <a16:creationId xmlns:a16="http://schemas.microsoft.com/office/drawing/2014/main" id="{33B660C1-C2B8-42DB-BC09-84D682EFF2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One way to determine how accurate the audited samples (e.g.,  transactions) are relative to the whole is to understand the mean and standard deviation of both sets.</a:t>
            </a:r>
          </a:p>
          <a:p>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5365091F-9627-4664-A02E-0B9285BD2E0B}"/>
              </a:ext>
            </a:extLst>
          </p:cNvPr>
          <p:cNvSpPr>
            <a:spLocks noGrp="1" noRot="1" noChangeAspect="1" noChangeArrowheads="1" noTextEdit="1"/>
          </p:cNvSpPr>
          <p:nvPr>
            <p:ph type="sldImg"/>
          </p:nvPr>
        </p:nvSpPr>
        <p:spPr>
          <a:ln/>
        </p:spPr>
      </p:sp>
      <p:sp>
        <p:nvSpPr>
          <p:cNvPr id="63491" name="Rectangle 3">
            <a:extLst>
              <a:ext uri="{FF2B5EF4-FFF2-40B4-BE49-F238E27FC236}">
                <a16:creationId xmlns:a16="http://schemas.microsoft.com/office/drawing/2014/main" id="{78BB9E5D-5571-49E0-A198-E1E16E75FA2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To ensure that an area is sufficiently tested, statistics can be used.  For example, looking at one transaction may not be adequate, and looking at all transactions is impossible.  So two sampling techniques are described above: random and non-random (or selective based on risk).</a:t>
            </a:r>
          </a:p>
          <a:p>
            <a:r>
              <a:rPr lang="en-US" altLang="en-US" b="1">
                <a:latin typeface="Arial" panose="020B0604020202020204" pitchFamily="34" charset="0"/>
              </a:rPr>
              <a:t>Statistical sampling: </a:t>
            </a:r>
            <a:r>
              <a:rPr lang="en-US" altLang="en-US">
                <a:latin typeface="Arial" panose="020B0604020202020204" pitchFamily="34" charset="0"/>
              </a:rPr>
              <a:t>Auditor determines sample size and selection criteria (what populations will be statistically monitored).</a:t>
            </a:r>
          </a:p>
          <a:p>
            <a:r>
              <a:rPr lang="en-US" altLang="en-US" b="1">
                <a:latin typeface="Arial" panose="020B0604020202020204" pitchFamily="34" charset="0"/>
              </a:rPr>
              <a:t>Nonstatistical sampling: </a:t>
            </a:r>
            <a:r>
              <a:rPr lang="en-US" altLang="en-US">
                <a:latin typeface="Arial" panose="020B0604020202020204" pitchFamily="34" charset="0"/>
              </a:rPr>
              <a:t>Auditor determines the method of sampling, number of items that will be examined from each population type and which items to select</a:t>
            </a:r>
          </a:p>
          <a:p>
            <a:endParaRPr lang="en-US" altLang="en-US">
              <a:latin typeface="Arial" panose="020B0604020202020204" pitchFamily="34" charset="0"/>
            </a:endParaRPr>
          </a:p>
          <a:p>
            <a:r>
              <a:rPr lang="en-US" altLang="en-US">
                <a:latin typeface="Arial" panose="020B0604020202020204" pitchFamily="34" charset="0"/>
              </a:rPr>
              <a:t>Source:  </a:t>
            </a:r>
            <a:r>
              <a:rPr lang="en-US" altLang="en-US" i="1">
                <a:latin typeface="Arial" panose="020B0604020202020204" pitchFamily="34" charset="0"/>
              </a:rPr>
              <a:t>CISA® Review Manual 2011</a:t>
            </a:r>
            <a:r>
              <a:rPr lang="en-US" altLang="en-US">
                <a:latin typeface="Arial" panose="020B0604020202020204" pitchFamily="34" charset="0"/>
              </a:rPr>
              <a:t> © 2010, ISACA. All rights reserved. Used by permission.</a:t>
            </a:r>
          </a:p>
          <a:p>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F705C517-573D-48CC-9C5B-52CFB935EAE8}"/>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4FD44D5-D29D-4B54-AE3B-AF928FC780F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Is the Statistical distribution of the population known?</a:t>
            </a:r>
          </a:p>
          <a:p>
            <a:pPr eaLnBrk="1" hangingPunct="1"/>
            <a:r>
              <a:rPr lang="en-US" altLang="en-US">
                <a:latin typeface="Arial" panose="020B0604020202020204" pitchFamily="34" charset="0"/>
              </a:rPr>
              <a:t>If yes, Did we select samples from each group according to the known statistical distribution?</a:t>
            </a:r>
          </a:p>
          <a:p>
            <a:pPr eaLnBrk="1" hangingPunct="1"/>
            <a:r>
              <a:rPr lang="en-US" altLang="en-US">
                <a:latin typeface="Arial" panose="020B0604020202020204" pitchFamily="34" charset="0"/>
              </a:rPr>
              <a:t>        Yes: Stratified Mean per Unit</a:t>
            </a:r>
          </a:p>
          <a:p>
            <a:pPr eaLnBrk="1" hangingPunct="1"/>
            <a:r>
              <a:rPr lang="en-US" altLang="en-US">
                <a:latin typeface="Arial" panose="020B0604020202020204" pitchFamily="34" charset="0"/>
              </a:rPr>
              <a:t>        No: Difference Estimation: We then compared our sample population with real population distribution.</a:t>
            </a:r>
          </a:p>
          <a:p>
            <a:pPr eaLnBrk="1" hangingPunct="1"/>
            <a:r>
              <a:rPr lang="en-US" altLang="en-US">
                <a:latin typeface="Arial" panose="020B0604020202020204" pitchFamily="34" charset="0"/>
              </a:rPr>
              <a:t>If no: Unstratified Mean per Unit:  We provide an estimate of distribution from sample population</a:t>
            </a:r>
          </a:p>
          <a:p>
            <a:pPr eaLnBrk="1" hangingPunct="1"/>
            <a:endParaRPr lang="en-US" altLang="en-US">
              <a:latin typeface="Arial" panose="020B0604020202020204" pitchFamily="34" charset="0"/>
            </a:endParaRPr>
          </a:p>
        </p:txBody>
      </p:sp>
      <p:sp>
        <p:nvSpPr>
          <p:cNvPr id="65540" name="Slide Number Placeholder 3">
            <a:extLst>
              <a:ext uri="{FF2B5EF4-FFF2-40B4-BE49-F238E27FC236}">
                <a16:creationId xmlns:a16="http://schemas.microsoft.com/office/drawing/2014/main" id="{DFE9D9D1-86ED-4AF4-B281-179D2A3773E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A8956F-737F-4669-B902-FB8D4BF3274E}" type="slidenum">
              <a:rPr lang="en-US" altLang="en-US" smtClean="0"/>
              <a:pPr/>
              <a:t>35</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A51F3AE5-48FD-4C4F-A855-4ACEF2B7A6F7}"/>
              </a:ext>
            </a:extLst>
          </p:cNvPr>
          <p:cNvSpPr>
            <a:spLocks noGrp="1" noRot="1" noChangeAspect="1" noChangeArrowheads="1" noTextEdit="1"/>
          </p:cNvSpPr>
          <p:nvPr>
            <p:ph type="sldImg"/>
          </p:nvPr>
        </p:nvSpPr>
        <p:spPr>
          <a:ln/>
        </p:spPr>
      </p:sp>
      <p:sp>
        <p:nvSpPr>
          <p:cNvPr id="67587" name="Notes Placeholder 2">
            <a:extLst>
              <a:ext uri="{FF2B5EF4-FFF2-40B4-BE49-F238E27FC236}">
                <a16:creationId xmlns:a16="http://schemas.microsoft.com/office/drawing/2014/main" id="{634292EB-2FC5-46A1-A6C1-077576E57AE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More sampling techniques that Auditors use.</a:t>
            </a:r>
          </a:p>
          <a:p>
            <a:pPr eaLnBrk="1" hangingPunct="1"/>
            <a:endParaRPr lang="en-US" altLang="en-US">
              <a:latin typeface="Arial" panose="020B0604020202020204" pitchFamily="34" charset="0"/>
            </a:endParaRPr>
          </a:p>
        </p:txBody>
      </p:sp>
      <p:sp>
        <p:nvSpPr>
          <p:cNvPr id="67588" name="Slide Number Placeholder 3">
            <a:extLst>
              <a:ext uri="{FF2B5EF4-FFF2-40B4-BE49-F238E27FC236}">
                <a16:creationId xmlns:a16="http://schemas.microsoft.com/office/drawing/2014/main" id="{40BB029C-B563-49D6-A3FA-43E4E757122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54FE0E-859C-4C98-ACDC-CD60DCB07A7B}" type="slidenum">
              <a:rPr lang="en-US" altLang="en-US" smtClean="0"/>
              <a:pPr/>
              <a:t>36</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6DDFCB53-85B6-458D-9947-C0E4E480AE93}"/>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254AADA6-AF3E-4AD8-B560-9E97F557DD8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A utility that can simplify audit by forming and analyzing sample populations.</a:t>
            </a:r>
          </a:p>
          <a:p>
            <a:pPr eaLnBrk="1" hangingPunct="1"/>
            <a:endParaRPr lang="en-US" altLang="en-US">
              <a:latin typeface="Arial" panose="020B0604020202020204" pitchFamily="34" charset="0"/>
            </a:endParaRPr>
          </a:p>
        </p:txBody>
      </p:sp>
      <p:sp>
        <p:nvSpPr>
          <p:cNvPr id="69636" name="Slide Number Placeholder 3">
            <a:extLst>
              <a:ext uri="{FF2B5EF4-FFF2-40B4-BE49-F238E27FC236}">
                <a16:creationId xmlns:a16="http://schemas.microsoft.com/office/drawing/2014/main" id="{6DA92B0C-6D90-4351-91F7-872513E4D21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C0307E-CC1A-469E-816D-CBF50A079761}" type="slidenum">
              <a:rPr lang="en-US" altLang="en-US" smtClean="0"/>
              <a:pPr/>
              <a:t>37</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4D297ADF-F41D-4AE8-890F-1D27E329FC25}"/>
              </a:ext>
            </a:extLst>
          </p:cNvPr>
          <p:cNvSpPr>
            <a:spLocks noGrp="1" noRot="1" noChangeAspect="1" noChangeArrowheads="1" noTextEdit="1"/>
          </p:cNvSpPr>
          <p:nvPr>
            <p:ph type="sldImg"/>
          </p:nvPr>
        </p:nvSpPr>
        <p:spPr>
          <a:ln/>
        </p:spPr>
      </p:sp>
      <p:sp>
        <p:nvSpPr>
          <p:cNvPr id="71683" name="Notes Placeholder 2">
            <a:extLst>
              <a:ext uri="{FF2B5EF4-FFF2-40B4-BE49-F238E27FC236}">
                <a16:creationId xmlns:a16="http://schemas.microsoft.com/office/drawing/2014/main" id="{BB552CDD-A19B-45D0-B647-5A3FE7FC89B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Often the scope, objectives, period of coverage, etc. is taken directly from the audit plan.</a:t>
            </a:r>
          </a:p>
          <a:p>
            <a:r>
              <a:rPr lang="en-US" altLang="en-US">
                <a:latin typeface="Arial" panose="020B0604020202020204" pitchFamily="34" charset="0"/>
              </a:rPr>
              <a:t>The findings and conclusions can be organized in a few ways.  It makes sense to consider the best organization, which may help readability: who will read this and how do we make this the easiest for them to understand?</a:t>
            </a:r>
          </a:p>
          <a:p>
            <a:r>
              <a:rPr lang="en-US" altLang="en-US">
                <a:latin typeface="Arial" panose="020B0604020202020204" pitchFamily="34" charset="0"/>
              </a:rPr>
              <a:t>An </a:t>
            </a:r>
            <a:r>
              <a:rPr lang="en-US" altLang="en-US" b="1">
                <a:latin typeface="Arial" panose="020B0604020202020204" pitchFamily="34" charset="0"/>
              </a:rPr>
              <a:t>Executive Summary </a:t>
            </a:r>
            <a:r>
              <a:rPr lang="en-US" altLang="en-US">
                <a:latin typeface="Arial" panose="020B0604020202020204" pitchFamily="34" charset="0"/>
              </a:rPr>
              <a:t>(listed here as Overall findings, conclusion, and opinion) is for top management, who won’t read the full report.</a:t>
            </a:r>
          </a:p>
          <a:p>
            <a:endParaRPr lang="en-US" altLang="en-US">
              <a:latin typeface="Arial" panose="020B0604020202020204" pitchFamily="34" charset="0"/>
            </a:endParaRPr>
          </a:p>
          <a:p>
            <a:endParaRPr lang="en-US" altLang="en-US">
              <a:latin typeface="Arial" panose="020B0604020202020204" pitchFamily="34" charset="0"/>
            </a:endParaRPr>
          </a:p>
        </p:txBody>
      </p:sp>
      <p:sp>
        <p:nvSpPr>
          <p:cNvPr id="71684" name="Slide Number Placeholder 3">
            <a:extLst>
              <a:ext uri="{FF2B5EF4-FFF2-40B4-BE49-F238E27FC236}">
                <a16:creationId xmlns:a16="http://schemas.microsoft.com/office/drawing/2014/main" id="{88101EF9-AE17-457D-9240-5182EBD6049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B43370C-6760-4AF9-9CB7-5B5CA8CFC227}" type="slidenum">
              <a:rPr lang="en-US" altLang="en-US" smtClean="0"/>
              <a:pPr/>
              <a:t>38</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00A19899-C9D2-4115-8595-4069344E16C1}"/>
              </a:ext>
            </a:extLst>
          </p:cNvPr>
          <p:cNvSpPr>
            <a:spLocks noGrp="1" noRot="1" noChangeAspect="1" noChangeArrowheads="1" noTextEdit="1"/>
          </p:cNvSpPr>
          <p:nvPr>
            <p:ph type="sldImg"/>
          </p:nvPr>
        </p:nvSpPr>
        <p:spPr>
          <a:ln/>
        </p:spPr>
      </p:sp>
      <p:sp>
        <p:nvSpPr>
          <p:cNvPr id="73731" name="Notes Placeholder 2">
            <a:extLst>
              <a:ext uri="{FF2B5EF4-FFF2-40B4-BE49-F238E27FC236}">
                <a16:creationId xmlns:a16="http://schemas.microsoft.com/office/drawing/2014/main" id="{C8407929-927E-4292-A21B-9DB2D7B0AF3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shows the forms that evidence can take, and the best sources of evidence.</a:t>
            </a:r>
          </a:p>
        </p:txBody>
      </p:sp>
      <p:sp>
        <p:nvSpPr>
          <p:cNvPr id="73732" name="Slide Number Placeholder 3">
            <a:extLst>
              <a:ext uri="{FF2B5EF4-FFF2-40B4-BE49-F238E27FC236}">
                <a16:creationId xmlns:a16="http://schemas.microsoft.com/office/drawing/2014/main" id="{8207245B-0410-4D08-BD96-5105B3CA590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6D1663C-0E2F-4CFA-BDC3-58C345435EBC}" type="slidenum">
              <a:rPr lang="en-US" altLang="en-US" smtClean="0"/>
              <a:pPr/>
              <a:t>39</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25651BA2-6F00-4822-9FCF-A98010F216EA}"/>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8815444D-F436-4F96-9AC3-4CDED8F34BE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There are two steps to communicating results.  First get full story or agreement (or respectfully disagree) with lower management.  Then report full story to upper management.</a:t>
            </a:r>
          </a:p>
        </p:txBody>
      </p:sp>
      <p:sp>
        <p:nvSpPr>
          <p:cNvPr id="79876" name="Slide Number Placeholder 3">
            <a:extLst>
              <a:ext uri="{FF2B5EF4-FFF2-40B4-BE49-F238E27FC236}">
                <a16:creationId xmlns:a16="http://schemas.microsoft.com/office/drawing/2014/main" id="{6F024C17-536B-42B5-B116-99823D119B1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34057F2-D4F7-4BEE-BA6F-E04ECD023C21}" type="slidenum">
              <a:rPr lang="en-US" altLang="en-US" smtClean="0"/>
              <a:pPr/>
              <a:t>42</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B46A121E-5DAF-41C5-9BED-9E98D2954D6D}"/>
              </a:ext>
            </a:extLst>
          </p:cNvPr>
          <p:cNvSpPr>
            <a:spLocks noGrp="1" noRot="1" noChangeAspect="1" noChangeArrowheads="1" noTextEdit="1"/>
          </p:cNvSpPr>
          <p:nvPr>
            <p:ph type="sldImg"/>
          </p:nvPr>
        </p:nvSpPr>
        <p:spPr>
          <a:ln/>
        </p:spPr>
      </p:sp>
      <p:sp>
        <p:nvSpPr>
          <p:cNvPr id="81923" name="Notes Placeholder 2">
            <a:extLst>
              <a:ext uri="{FF2B5EF4-FFF2-40B4-BE49-F238E27FC236}">
                <a16:creationId xmlns:a16="http://schemas.microsoft.com/office/drawing/2014/main" id="{A3A6D637-28CF-454C-BAEF-1DBDE0501DE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Remember that Internal auditors do Follow-up during that audit period.</a:t>
            </a:r>
          </a:p>
          <a:p>
            <a:pPr eaLnBrk="1" hangingPunct="1"/>
            <a:r>
              <a:rPr lang="en-US" altLang="en-US">
                <a:latin typeface="Arial" panose="020B0604020202020204" pitchFamily="34" charset="0"/>
              </a:rPr>
              <a:t>External auditors should check-up on previous audit findings, during the current audit.</a:t>
            </a:r>
          </a:p>
        </p:txBody>
      </p:sp>
      <p:sp>
        <p:nvSpPr>
          <p:cNvPr id="81924" name="Slide Number Placeholder 3">
            <a:extLst>
              <a:ext uri="{FF2B5EF4-FFF2-40B4-BE49-F238E27FC236}">
                <a16:creationId xmlns:a16="http://schemas.microsoft.com/office/drawing/2014/main" id="{7BEA45DF-EE19-4DDE-9711-9D39F3A5FF4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9C03A8A-F8ED-4130-9F91-4FC3D38D4AF4}" type="slidenum">
              <a:rPr lang="en-US" altLang="en-US" smtClean="0"/>
              <a:pPr/>
              <a:t>43</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7CFDC878-8D97-4EC2-A2DF-ECBF90233C23}"/>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62247F62-7C40-44C5-A9FC-EE078ABD841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Additional vocabulary if you take the CISA exam.</a:t>
            </a:r>
          </a:p>
          <a:p>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D1537DD2-66EF-49CB-8DEF-D8930E792BD6}"/>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EFFCF230-7B7C-4F22-8040-05BEDFF382A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IS-specific definition for audit.</a:t>
            </a:r>
          </a:p>
          <a:p>
            <a:pPr eaLnBrk="1" hangingPunct="1"/>
            <a:r>
              <a:rPr lang="en-US" altLang="en-US">
                <a:latin typeface="Arial" panose="020B0604020202020204" pitchFamily="34" charset="0"/>
              </a:rPr>
              <a:t>Control = method of security defense</a:t>
            </a:r>
          </a:p>
        </p:txBody>
      </p:sp>
      <p:sp>
        <p:nvSpPr>
          <p:cNvPr id="25604" name="Slide Number Placeholder 3">
            <a:extLst>
              <a:ext uri="{FF2B5EF4-FFF2-40B4-BE49-F238E27FC236}">
                <a16:creationId xmlns:a16="http://schemas.microsoft.com/office/drawing/2014/main" id="{0B57CA23-908A-4EC6-8DA0-19B7D9DA2E8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41DADB2-7836-4D9E-A8C4-B2037491BDD5}" type="slidenum">
              <a:rPr lang="en-US" altLang="en-US" smtClean="0"/>
              <a:pPr/>
              <a:t>8</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9375292E-653E-4D8E-81DF-98B094C89B57}"/>
              </a:ext>
            </a:extLst>
          </p:cNvPr>
          <p:cNvSpPr>
            <a:spLocks noGrp="1" noRot="1" noChangeAspect="1" noChangeArrowheads="1" noTextEdit="1"/>
          </p:cNvSpPr>
          <p:nvPr>
            <p:ph type="sldImg"/>
          </p:nvPr>
        </p:nvSpPr>
        <p:spPr>
          <a:ln/>
        </p:spPr>
      </p:sp>
      <p:sp>
        <p:nvSpPr>
          <p:cNvPr id="88067" name="Notes Placeholder 2">
            <a:extLst>
              <a:ext uri="{FF2B5EF4-FFF2-40B4-BE49-F238E27FC236}">
                <a16:creationId xmlns:a16="http://schemas.microsoft.com/office/drawing/2014/main" id="{BA76D9D4-3F82-4D36-8AED-E802C76D303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A tool that can be used to access and analyze business data.</a:t>
            </a:r>
          </a:p>
          <a:p>
            <a:pPr eaLnBrk="1" hangingPunct="1"/>
            <a:endParaRPr lang="en-US" altLang="en-US">
              <a:latin typeface="Arial" panose="020B0604020202020204" pitchFamily="34" charset="0"/>
            </a:endParaRPr>
          </a:p>
        </p:txBody>
      </p:sp>
      <p:sp>
        <p:nvSpPr>
          <p:cNvPr id="88068" name="Slide Number Placeholder 3">
            <a:extLst>
              <a:ext uri="{FF2B5EF4-FFF2-40B4-BE49-F238E27FC236}">
                <a16:creationId xmlns:a16="http://schemas.microsoft.com/office/drawing/2014/main" id="{CC6ACCA5-BDD7-4A80-A900-3D5BA0B87BB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9855CC9-8AD4-4AAB-B28D-F29AE2621A41}" type="slidenum">
              <a:rPr lang="en-US" altLang="en-US" smtClean="0"/>
              <a:pPr/>
              <a:t>48</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EEAD6681-93EB-4154-B48A-90C1FA20B0E8}"/>
              </a:ext>
            </a:extLst>
          </p:cNvPr>
          <p:cNvSpPr>
            <a:spLocks noGrp="1" noRot="1" noChangeAspect="1" noChangeArrowheads="1" noTextEdit="1"/>
          </p:cNvSpPr>
          <p:nvPr>
            <p:ph type="sldImg"/>
          </p:nvPr>
        </p:nvSpPr>
        <p:spPr>
          <a:ln/>
        </p:spPr>
      </p:sp>
      <p:sp>
        <p:nvSpPr>
          <p:cNvPr id="90115" name="Notes Placeholder 2">
            <a:extLst>
              <a:ext uri="{FF2B5EF4-FFF2-40B4-BE49-F238E27FC236}">
                <a16:creationId xmlns:a16="http://schemas.microsoft.com/office/drawing/2014/main" id="{F50400AB-F74F-4CA8-911B-E619F904588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For the definition, look at the name: Control Self-Assessment.  Groups are responsible for their own CSA.</a:t>
            </a:r>
          </a:p>
          <a:p>
            <a:pPr eaLnBrk="1" hangingPunct="1"/>
            <a:endParaRPr lang="en-US" altLang="en-US">
              <a:latin typeface="Arial" panose="020B0604020202020204" pitchFamily="34" charset="0"/>
            </a:endParaRPr>
          </a:p>
          <a:p>
            <a:pPr eaLnBrk="1" hangingPunct="1"/>
            <a:r>
              <a:rPr lang="en-US" altLang="en-US" b="1">
                <a:latin typeface="Arial" panose="020B0604020202020204" pitchFamily="34" charset="0"/>
              </a:rPr>
              <a:t>CSA (Control Self-Assessment): </a:t>
            </a:r>
            <a:r>
              <a:rPr lang="en-US" altLang="en-US">
                <a:latin typeface="Arial" panose="020B0604020202020204" pitchFamily="34" charset="0"/>
              </a:rPr>
              <a:t> Can be defined as a management techniques that assures stakeholders, customers and other parties that the internal control system of organization is reliable. It ensures that employees are aware of the risks to the business.</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Source:  </a:t>
            </a:r>
            <a:r>
              <a:rPr lang="en-US" altLang="en-US" i="1">
                <a:latin typeface="Arial" panose="020B0604020202020204" pitchFamily="34" charset="0"/>
              </a:rPr>
              <a:t>CISA® Review Manual 2011</a:t>
            </a:r>
            <a:r>
              <a:rPr lang="en-US" altLang="en-US">
                <a:latin typeface="Arial" panose="020B0604020202020204" pitchFamily="34" charset="0"/>
              </a:rPr>
              <a:t> © 2010, ISACA. All rights reserved. Used by permission.</a:t>
            </a:r>
          </a:p>
          <a:p>
            <a:pPr eaLnBrk="1" hangingPunct="1"/>
            <a:endParaRPr lang="en-US" altLang="en-US">
              <a:latin typeface="Arial" panose="020B0604020202020204" pitchFamily="34" charset="0"/>
            </a:endParaRPr>
          </a:p>
        </p:txBody>
      </p:sp>
      <p:sp>
        <p:nvSpPr>
          <p:cNvPr id="90116" name="Slide Number Placeholder 3">
            <a:extLst>
              <a:ext uri="{FF2B5EF4-FFF2-40B4-BE49-F238E27FC236}">
                <a16:creationId xmlns:a16="http://schemas.microsoft.com/office/drawing/2014/main" id="{3FA7EFEF-B6C6-4D87-B9DB-912D0EA20AD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EC7CF6-8CCC-469B-8241-552D8BCBA4D7}" type="slidenum">
              <a:rPr lang="en-US" altLang="en-US" smtClean="0"/>
              <a:pPr/>
              <a:t>49</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5A599AD5-0DBD-4D92-A35D-B258C5364C00}"/>
              </a:ext>
            </a:extLst>
          </p:cNvPr>
          <p:cNvSpPr>
            <a:spLocks noGrp="1" noRot="1" noChangeAspect="1" noChangeArrowheads="1" noTextEdit="1"/>
          </p:cNvSpPr>
          <p:nvPr>
            <p:ph type="sldImg"/>
          </p:nvPr>
        </p:nvSpPr>
        <p:spPr>
          <a:ln/>
        </p:spPr>
      </p:sp>
      <p:sp>
        <p:nvSpPr>
          <p:cNvPr id="92163" name="Notes Placeholder 2">
            <a:extLst>
              <a:ext uri="{FF2B5EF4-FFF2-40B4-BE49-F238E27FC236}">
                <a16:creationId xmlns:a16="http://schemas.microsoft.com/office/drawing/2014/main" id="{79478062-2466-4BC0-9C8D-E01F5B18BB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92164" name="Slide Number Placeholder 3">
            <a:extLst>
              <a:ext uri="{FF2B5EF4-FFF2-40B4-BE49-F238E27FC236}">
                <a16:creationId xmlns:a16="http://schemas.microsoft.com/office/drawing/2014/main" id="{0FEBFE5D-B819-4944-8BB9-CE74ECFEC25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82FD70-E360-4888-923E-9E605F5C29BF}" type="slidenum">
              <a:rPr lang="en-US" altLang="en-US" smtClean="0"/>
              <a:pPr/>
              <a:t>50</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9A05F041-B577-4ABC-854F-0534193B27C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BFC82D6-591A-4981-9367-0E4B952F66DC}" type="slidenum">
              <a:rPr lang="en-US" altLang="en-US" smtClean="0"/>
              <a:pPr/>
              <a:t>53</a:t>
            </a:fld>
            <a:endParaRPr lang="en-US" altLang="en-US"/>
          </a:p>
        </p:txBody>
      </p:sp>
      <p:sp>
        <p:nvSpPr>
          <p:cNvPr id="96259" name="Rectangle 2">
            <a:extLst>
              <a:ext uri="{FF2B5EF4-FFF2-40B4-BE49-F238E27FC236}">
                <a16:creationId xmlns:a16="http://schemas.microsoft.com/office/drawing/2014/main" id="{5026F601-58E6-40B1-8FF2-B7FBD63532C1}"/>
              </a:ext>
            </a:extLst>
          </p:cNvPr>
          <p:cNvSpPr>
            <a:spLocks noGrp="1" noRot="1" noChangeAspect="1" noChangeArrowheads="1" noTextEdit="1"/>
          </p:cNvSpPr>
          <p:nvPr>
            <p:ph type="sldImg"/>
          </p:nvPr>
        </p:nvSpPr>
        <p:spPr>
          <a:ln/>
        </p:spPr>
      </p:sp>
      <p:sp>
        <p:nvSpPr>
          <p:cNvPr id="96260" name="Rectangle 3">
            <a:extLst>
              <a:ext uri="{FF2B5EF4-FFF2-40B4-BE49-F238E27FC236}">
                <a16:creationId xmlns:a16="http://schemas.microsoft.com/office/drawing/2014/main" id="{428C1A59-39B1-44DA-B0AE-586DD85EB0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3.  While answers 1 and 2 may also be performed with GAS, answer 3 is the most appropriate and generalized answer.</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257873E0-A044-43BE-82D6-7580F3495E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B7EBE7-449A-444A-BF27-1BC60BB46181}" type="slidenum">
              <a:rPr lang="en-US" altLang="en-US" smtClean="0"/>
              <a:pPr/>
              <a:t>54</a:t>
            </a:fld>
            <a:endParaRPr lang="en-US" altLang="en-US"/>
          </a:p>
        </p:txBody>
      </p:sp>
      <p:sp>
        <p:nvSpPr>
          <p:cNvPr id="98307" name="Rectangle 2">
            <a:extLst>
              <a:ext uri="{FF2B5EF4-FFF2-40B4-BE49-F238E27FC236}">
                <a16:creationId xmlns:a16="http://schemas.microsoft.com/office/drawing/2014/main" id="{957056CA-0A8C-4BBB-82AC-805EC68CC709}"/>
              </a:ext>
            </a:extLst>
          </p:cNvPr>
          <p:cNvSpPr>
            <a:spLocks noGrp="1" noRot="1" noChangeAspect="1" noChangeArrowheads="1" noTextEdit="1"/>
          </p:cNvSpPr>
          <p:nvPr>
            <p:ph type="sldImg"/>
          </p:nvPr>
        </p:nvSpPr>
        <p:spPr>
          <a:ln/>
        </p:spPr>
      </p:sp>
      <p:sp>
        <p:nvSpPr>
          <p:cNvPr id="98308" name="Rectangle 3">
            <a:extLst>
              <a:ext uri="{FF2B5EF4-FFF2-40B4-BE49-F238E27FC236}">
                <a16:creationId xmlns:a16="http://schemas.microsoft.com/office/drawing/2014/main" id="{1DEC65A1-4F43-4AD4-B2EB-33CE52BB71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1= Overlapping Control</a:t>
            </a:r>
          </a:p>
          <a:p>
            <a:pPr eaLnBrk="1" hangingPunct="1"/>
            <a:r>
              <a:rPr lang="en-US" altLang="en-US">
                <a:latin typeface="Arial" panose="020B0604020202020204" pitchFamily="34" charset="0"/>
              </a:rPr>
              <a:t>2= Compensating Control</a:t>
            </a:r>
          </a:p>
          <a:p>
            <a:pPr eaLnBrk="1" hangingPunct="1"/>
            <a:r>
              <a:rPr lang="en-US" altLang="en-US">
                <a:latin typeface="Arial" panose="020B0604020202020204" pitchFamily="34" charset="0"/>
              </a:rPr>
              <a:t>3= Countermeasure</a:t>
            </a:r>
          </a:p>
          <a:p>
            <a:pPr eaLnBrk="1" hangingPunct="1"/>
            <a:r>
              <a:rPr lang="en-US" altLang="en-US">
                <a:latin typeface="Arial" panose="020B0604020202020204" pitchFamily="34" charset="0"/>
              </a:rPr>
              <a:t>4= Corrective Control</a:t>
            </a:r>
          </a:p>
          <a:p>
            <a:pPr eaLnBrk="1" hangingPunct="1"/>
            <a:r>
              <a:rPr lang="en-US" altLang="en-US">
                <a:latin typeface="Arial" panose="020B0604020202020204" pitchFamily="34" charset="0"/>
              </a:rPr>
              <a:t>Discussion: Name each control type for 1-4.</a:t>
            </a:r>
          </a:p>
          <a:p>
            <a:pPr eaLnBrk="1" hangingPunct="1"/>
            <a:endParaRPr lang="en-US" altLang="en-US">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8A9B2393-A3F5-41D3-8848-B21A887BED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A12C3F4-8430-485E-B693-5B487DB0D8E0}" type="slidenum">
              <a:rPr lang="en-US" altLang="en-US" smtClean="0"/>
              <a:pPr/>
              <a:t>55</a:t>
            </a:fld>
            <a:endParaRPr lang="en-US" altLang="en-US"/>
          </a:p>
        </p:txBody>
      </p:sp>
      <p:sp>
        <p:nvSpPr>
          <p:cNvPr id="100355" name="Rectangle 2">
            <a:extLst>
              <a:ext uri="{FF2B5EF4-FFF2-40B4-BE49-F238E27FC236}">
                <a16:creationId xmlns:a16="http://schemas.microsoft.com/office/drawing/2014/main" id="{CB1EA946-F71E-4041-831A-8AD36DF655D2}"/>
              </a:ext>
            </a:extLst>
          </p:cNvPr>
          <p:cNvSpPr>
            <a:spLocks noGrp="1" noRot="1" noChangeAspect="1" noChangeArrowheads="1" noTextEdit="1"/>
          </p:cNvSpPr>
          <p:nvPr>
            <p:ph type="sldImg"/>
          </p:nvPr>
        </p:nvSpPr>
        <p:spPr>
          <a:ln/>
        </p:spPr>
      </p:sp>
      <p:sp>
        <p:nvSpPr>
          <p:cNvPr id="100356" name="Rectangle 3">
            <a:extLst>
              <a:ext uri="{FF2B5EF4-FFF2-40B4-BE49-F238E27FC236}">
                <a16:creationId xmlns:a16="http://schemas.microsoft.com/office/drawing/2014/main" id="{40AD41EB-39E3-47FB-9422-1A958212627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4 – Risk.  Management recommendations is not appropriate because it lacks auditor independence.  ISACA may provide suggestions, but the audit itself must be company-specifc.</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a:extLst>
              <a:ext uri="{FF2B5EF4-FFF2-40B4-BE49-F238E27FC236}">
                <a16:creationId xmlns:a16="http://schemas.microsoft.com/office/drawing/2014/main" id="{A0FCB0A3-2F23-417E-9534-B4F1A7AEA4E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1096E3C-0651-4122-85E2-C036D77CF8D7}" type="slidenum">
              <a:rPr lang="en-US" altLang="en-US" smtClean="0"/>
              <a:pPr/>
              <a:t>56</a:t>
            </a:fld>
            <a:endParaRPr lang="en-US" altLang="en-US"/>
          </a:p>
        </p:txBody>
      </p:sp>
      <p:sp>
        <p:nvSpPr>
          <p:cNvPr id="102403" name="Rectangle 2">
            <a:extLst>
              <a:ext uri="{FF2B5EF4-FFF2-40B4-BE49-F238E27FC236}">
                <a16:creationId xmlns:a16="http://schemas.microsoft.com/office/drawing/2014/main" id="{C2E8637D-BC0A-4878-A9E1-B241621682AE}"/>
              </a:ext>
            </a:extLst>
          </p:cNvPr>
          <p:cNvSpPr>
            <a:spLocks noGrp="1" noRot="1" noChangeAspect="1" noChangeArrowheads="1" noTextEdit="1"/>
          </p:cNvSpPr>
          <p:nvPr>
            <p:ph type="sldImg"/>
          </p:nvPr>
        </p:nvSpPr>
        <p:spPr>
          <a:ln/>
        </p:spPr>
      </p:sp>
      <p:sp>
        <p:nvSpPr>
          <p:cNvPr id="102404" name="Rectangle 3">
            <a:extLst>
              <a:ext uri="{FF2B5EF4-FFF2-40B4-BE49-F238E27FC236}">
                <a16:creationId xmlns:a16="http://schemas.microsoft.com/office/drawing/2014/main" id="{0C8B6999-26BB-4A9A-9AE8-F318120F6A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2 – Detective Control</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CC535EEF-0A1C-409E-9C72-5C07659FF42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B2EE3E-63F3-4502-A59D-BF29CA288394}" type="slidenum">
              <a:rPr lang="en-US" altLang="en-US" smtClean="0"/>
              <a:pPr/>
              <a:t>57</a:t>
            </a:fld>
            <a:endParaRPr lang="en-US" altLang="en-US"/>
          </a:p>
        </p:txBody>
      </p:sp>
      <p:sp>
        <p:nvSpPr>
          <p:cNvPr id="104451" name="Rectangle 2">
            <a:extLst>
              <a:ext uri="{FF2B5EF4-FFF2-40B4-BE49-F238E27FC236}">
                <a16:creationId xmlns:a16="http://schemas.microsoft.com/office/drawing/2014/main" id="{36E546BF-1C1D-4520-BBC3-D6CED6E517D7}"/>
              </a:ext>
            </a:extLst>
          </p:cNvPr>
          <p:cNvSpPr>
            <a:spLocks noGrp="1" noRot="1" noChangeAspect="1" noChangeArrowheads="1" noTextEdit="1"/>
          </p:cNvSpPr>
          <p:nvPr>
            <p:ph type="sldImg"/>
          </p:nvPr>
        </p:nvSpPr>
        <p:spPr>
          <a:ln/>
        </p:spPr>
      </p:sp>
      <p:sp>
        <p:nvSpPr>
          <p:cNvPr id="104452" name="Rectangle 3">
            <a:extLst>
              <a:ext uri="{FF2B5EF4-FFF2-40B4-BE49-F238E27FC236}">
                <a16:creationId xmlns:a16="http://schemas.microsoft.com/office/drawing/2014/main" id="{8719230B-A8DB-449C-B277-54EFCA3B3D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2 – Learn about the organization.  This includes how the organization operates, applicable legislation, previous audit results.  Risk assessment is performed in step 2, while preparing Audit objectives and scope occur in step 3.  Study ISACA audit recommendations may occur in step 4.</a:t>
            </a:r>
          </a:p>
          <a:p>
            <a:pPr eaLnBrk="1" hangingPunct="1"/>
            <a:r>
              <a:rPr lang="en-US" altLang="en-US">
                <a:latin typeface="Arial" panose="020B0604020202020204" pitchFamily="34" charset="0"/>
              </a:rPr>
              <a:t>Discussion:  Why might other steps not do well first?</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F0E64DC9-B133-4E26-9D91-622BD74819BF}"/>
              </a:ext>
            </a:extLst>
          </p:cNvPr>
          <p:cNvSpPr>
            <a:spLocks noGrp="1" noRot="1" noChangeAspect="1" noChangeArrowheads="1" noTextEdit="1"/>
          </p:cNvSpPr>
          <p:nvPr>
            <p:ph type="sldImg"/>
          </p:nvPr>
        </p:nvSpPr>
        <p:spPr>
          <a:ln/>
        </p:spPr>
      </p:sp>
      <p:sp>
        <p:nvSpPr>
          <p:cNvPr id="106499" name="Notes Placeholder 2">
            <a:extLst>
              <a:ext uri="{FF2B5EF4-FFF2-40B4-BE49-F238E27FC236}">
                <a16:creationId xmlns:a16="http://schemas.microsoft.com/office/drawing/2014/main" id="{21DC6521-D8AC-4A1E-B7A2-B142D4FEF15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4. Integrated audit.</a:t>
            </a:r>
          </a:p>
        </p:txBody>
      </p:sp>
      <p:sp>
        <p:nvSpPr>
          <p:cNvPr id="106500" name="Slide Number Placeholder 3">
            <a:extLst>
              <a:ext uri="{FF2B5EF4-FFF2-40B4-BE49-F238E27FC236}">
                <a16:creationId xmlns:a16="http://schemas.microsoft.com/office/drawing/2014/main" id="{7749D627-C8BE-4FD4-9C51-98D147FA377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DD83F98-DEE6-488F-B075-FEAD11E7B4B2}" type="slidenum">
              <a:rPr lang="en-US" altLang="en-US" smtClean="0"/>
              <a:pPr/>
              <a:t>58</a:t>
            </a:fld>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1296ED47-4170-42C4-B829-F70692C17706}"/>
              </a:ext>
            </a:extLst>
          </p:cNvPr>
          <p:cNvSpPr>
            <a:spLocks noGrp="1" noRot="1" noChangeAspect="1" noChangeArrowheads="1" noTextEdit="1"/>
          </p:cNvSpPr>
          <p:nvPr>
            <p:ph type="sldImg"/>
          </p:nvPr>
        </p:nvSpPr>
        <p:spPr>
          <a:ln/>
        </p:spPr>
      </p:sp>
      <p:sp>
        <p:nvSpPr>
          <p:cNvPr id="108547" name="Notes Placeholder 2">
            <a:extLst>
              <a:ext uri="{FF2B5EF4-FFF2-40B4-BE49-F238E27FC236}">
                <a16:creationId xmlns:a16="http://schemas.microsoft.com/office/drawing/2014/main" id="{781A0451-B0FF-4AF0-B01A-13492887845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4</a:t>
            </a:r>
          </a:p>
        </p:txBody>
      </p:sp>
      <p:sp>
        <p:nvSpPr>
          <p:cNvPr id="108548" name="Slide Number Placeholder 3">
            <a:extLst>
              <a:ext uri="{FF2B5EF4-FFF2-40B4-BE49-F238E27FC236}">
                <a16:creationId xmlns:a16="http://schemas.microsoft.com/office/drawing/2014/main" id="{461642F5-AB0E-4088-A6CD-8FF9512C0C9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71BB493-3BC7-4206-94D1-7A3AF145875A}" type="slidenum">
              <a:rPr lang="en-US" altLang="en-US" smtClean="0"/>
              <a:pPr/>
              <a:t>59</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6B323DBB-31C2-429F-A0EA-4D350FB9E2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B5F977C-36A6-4293-B4BC-297FDCD5380C}" type="slidenum">
              <a:rPr lang="en-US" altLang="en-US" smtClean="0"/>
              <a:pPr/>
              <a:t>9</a:t>
            </a:fld>
            <a:endParaRPr lang="en-US" altLang="en-US"/>
          </a:p>
        </p:txBody>
      </p:sp>
      <p:sp>
        <p:nvSpPr>
          <p:cNvPr id="27651" name="Rectangle 2">
            <a:extLst>
              <a:ext uri="{FF2B5EF4-FFF2-40B4-BE49-F238E27FC236}">
                <a16:creationId xmlns:a16="http://schemas.microsoft.com/office/drawing/2014/main" id="{091A46CC-BD7F-469F-9A92-6005622FFD97}"/>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04ABF7AC-6572-4089-B2C8-53E4B259C5D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first step is to learn about the subject area.  Do your homework to learn about the company and the specific processes, independent of putting an audit plan together.  How do things work?</a:t>
            </a:r>
          </a:p>
          <a:p>
            <a:pPr eaLnBrk="1" hangingPunct="1"/>
            <a:r>
              <a:rPr lang="en-US" altLang="en-US">
                <a:latin typeface="Arial" panose="020B0604020202020204" pitchFamily="34" charset="0"/>
              </a:rPr>
              <a:t>Then “Evaluate whether controls are effective” is to logically evaluate if all concerns have good controls.  This may mean building a table with threats versus controls. </a:t>
            </a:r>
          </a:p>
          <a:p>
            <a:pPr eaLnBrk="1" hangingPunct="1"/>
            <a:r>
              <a:rPr lang="en-US" altLang="en-US">
                <a:latin typeface="Arial" panose="020B0604020202020204" pitchFamily="34" charset="0"/>
              </a:rPr>
              <a:t>The two bars with processes inside indicate that the inside (yellow) processes can be done in parallel.  In this case, some of the activities may be performed, and some may not (they are optional).</a:t>
            </a:r>
          </a:p>
          <a:p>
            <a:pPr eaLnBrk="1" hangingPunct="1"/>
            <a:r>
              <a:rPr lang="en-US" altLang="en-US">
                <a:latin typeface="Arial" panose="020B0604020202020204" pitchFamily="34" charset="0"/>
              </a:rPr>
              <a:t>The darker blue audit processes represent the planning and reporting stages.</a:t>
            </a: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a:extLst>
              <a:ext uri="{FF2B5EF4-FFF2-40B4-BE49-F238E27FC236}">
                <a16:creationId xmlns:a16="http://schemas.microsoft.com/office/drawing/2014/main" id="{DDEC2A5A-F0F9-45E5-8658-0D7D6D6B50DB}"/>
              </a:ext>
            </a:extLst>
          </p:cNvPr>
          <p:cNvSpPr>
            <a:spLocks noGrp="1" noRot="1" noChangeAspect="1" noChangeArrowheads="1" noTextEdit="1"/>
          </p:cNvSpPr>
          <p:nvPr>
            <p:ph type="sldImg"/>
          </p:nvPr>
        </p:nvSpPr>
        <p:spPr>
          <a:ln/>
        </p:spPr>
      </p:sp>
      <p:sp>
        <p:nvSpPr>
          <p:cNvPr id="110595" name="Notes Placeholder 2">
            <a:extLst>
              <a:ext uri="{FF2B5EF4-FFF2-40B4-BE49-F238E27FC236}">
                <a16:creationId xmlns:a16="http://schemas.microsoft.com/office/drawing/2014/main" id="{EB190D3C-5B5B-4845-9D31-0708323AE2B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2 Control risk.</a:t>
            </a:r>
          </a:p>
          <a:p>
            <a:pPr eaLnBrk="1" hangingPunct="1"/>
            <a:r>
              <a:rPr lang="en-US" altLang="en-US">
                <a:latin typeface="Arial" panose="020B0604020202020204" pitchFamily="34" charset="0"/>
              </a:rPr>
              <a:t>4 is not a real risk type</a:t>
            </a:r>
          </a:p>
        </p:txBody>
      </p:sp>
      <p:sp>
        <p:nvSpPr>
          <p:cNvPr id="110596" name="Slide Number Placeholder 3">
            <a:extLst>
              <a:ext uri="{FF2B5EF4-FFF2-40B4-BE49-F238E27FC236}">
                <a16:creationId xmlns:a16="http://schemas.microsoft.com/office/drawing/2014/main" id="{CA7F3701-2AE2-47A5-9F2F-FE724CE16BB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86EB7B8-44DE-4B93-B2B9-585887CC8C5C}" type="slidenum">
              <a:rPr lang="en-US" altLang="en-US" smtClean="0"/>
              <a:pPr/>
              <a:t>60</a:t>
            </a:fld>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a:extLst>
              <a:ext uri="{FF2B5EF4-FFF2-40B4-BE49-F238E27FC236}">
                <a16:creationId xmlns:a16="http://schemas.microsoft.com/office/drawing/2014/main" id="{61D8B7E9-174B-4466-B49B-6C9962DAB510}"/>
              </a:ext>
            </a:extLst>
          </p:cNvPr>
          <p:cNvSpPr>
            <a:spLocks noGrp="1" noRot="1" noChangeAspect="1" noChangeArrowheads="1" noTextEdit="1"/>
          </p:cNvSpPr>
          <p:nvPr>
            <p:ph type="sldImg"/>
          </p:nvPr>
        </p:nvSpPr>
        <p:spPr>
          <a:ln/>
        </p:spPr>
      </p:sp>
      <p:sp>
        <p:nvSpPr>
          <p:cNvPr id="112643" name="Notes Placeholder 2">
            <a:extLst>
              <a:ext uri="{FF2B5EF4-FFF2-40B4-BE49-F238E27FC236}">
                <a16:creationId xmlns:a16="http://schemas.microsoft.com/office/drawing/2014/main" id="{AF0D82AC-E638-4BD0-B3B8-884D1EBB0A4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Tx/>
              <a:buAutoNum type="arabicPeriod"/>
            </a:pPr>
            <a:r>
              <a:rPr lang="en-US" altLang="en-US">
                <a:latin typeface="Arial" panose="020B0604020202020204" pitchFamily="34" charset="0"/>
              </a:rPr>
              <a:t>Compliance Test</a:t>
            </a:r>
          </a:p>
          <a:p>
            <a:pPr marL="228600" indent="-228600" eaLnBrk="1" hangingPunct="1"/>
            <a:r>
              <a:rPr lang="en-US" altLang="en-US">
                <a:latin typeface="Arial" panose="020B0604020202020204" pitchFamily="34" charset="0"/>
              </a:rPr>
              <a:t>3 and 4 are not test types.</a:t>
            </a:r>
          </a:p>
        </p:txBody>
      </p:sp>
      <p:sp>
        <p:nvSpPr>
          <p:cNvPr id="112644" name="Slide Number Placeholder 3">
            <a:extLst>
              <a:ext uri="{FF2B5EF4-FFF2-40B4-BE49-F238E27FC236}">
                <a16:creationId xmlns:a16="http://schemas.microsoft.com/office/drawing/2014/main" id="{6BAF7C24-165D-422F-8A59-8B757ADE9E2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1DF629-20C9-4007-992F-237B1A0DCE3B}" type="slidenum">
              <a:rPr lang="en-US" altLang="en-US" smtClean="0"/>
              <a:pPr/>
              <a:t>61</a:t>
            </a:fld>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a:extLst>
              <a:ext uri="{FF2B5EF4-FFF2-40B4-BE49-F238E27FC236}">
                <a16:creationId xmlns:a16="http://schemas.microsoft.com/office/drawing/2014/main" id="{9C32BE8A-15EB-473C-B26C-101B5B44CC04}"/>
              </a:ext>
            </a:extLst>
          </p:cNvPr>
          <p:cNvSpPr>
            <a:spLocks noGrp="1" noRot="1" noChangeAspect="1" noChangeArrowheads="1" noTextEdit="1"/>
          </p:cNvSpPr>
          <p:nvPr>
            <p:ph type="sldImg"/>
          </p:nvPr>
        </p:nvSpPr>
        <p:spPr>
          <a:ln/>
        </p:spPr>
      </p:sp>
      <p:sp>
        <p:nvSpPr>
          <p:cNvPr id="114691" name="Notes Placeholder 2">
            <a:extLst>
              <a:ext uri="{FF2B5EF4-FFF2-40B4-BE49-F238E27FC236}">
                <a16:creationId xmlns:a16="http://schemas.microsoft.com/office/drawing/2014/main" id="{4EEF1DA3-376B-4BDD-ADBB-942E814F492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1: Inherent risk</a:t>
            </a:r>
          </a:p>
          <a:p>
            <a:pPr eaLnBrk="1" hangingPunct="1"/>
            <a:r>
              <a:rPr lang="en-US" altLang="en-US">
                <a:latin typeface="Arial" panose="020B0604020202020204" pitchFamily="34" charset="0"/>
              </a:rPr>
              <a:t>2: Control risk</a:t>
            </a:r>
          </a:p>
          <a:p>
            <a:pPr eaLnBrk="1" hangingPunct="1"/>
            <a:r>
              <a:rPr lang="en-US" altLang="en-US">
                <a:latin typeface="Arial" panose="020B0604020202020204" pitchFamily="34" charset="0"/>
              </a:rPr>
              <a:t>3: Detection risk</a:t>
            </a:r>
          </a:p>
          <a:p>
            <a:pPr eaLnBrk="1" hangingPunct="1"/>
            <a:r>
              <a:rPr lang="en-US" altLang="en-US">
                <a:latin typeface="Arial" panose="020B0604020202020204" pitchFamily="34" charset="0"/>
              </a:rPr>
              <a:t>4: Not a risk: controls can be changed to catch this.</a:t>
            </a:r>
          </a:p>
        </p:txBody>
      </p:sp>
      <p:sp>
        <p:nvSpPr>
          <p:cNvPr id="114692" name="Slide Number Placeholder 3">
            <a:extLst>
              <a:ext uri="{FF2B5EF4-FFF2-40B4-BE49-F238E27FC236}">
                <a16:creationId xmlns:a16="http://schemas.microsoft.com/office/drawing/2014/main" id="{3C8BB19A-468B-4334-90B3-EB04A746BCF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B04EF3-0BC8-4710-A9D0-65C7B004518F}" type="slidenum">
              <a:rPr lang="en-US" altLang="en-US" smtClean="0"/>
              <a:pPr/>
              <a:t>62</a:t>
            </a:fld>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a:extLst>
              <a:ext uri="{FF2B5EF4-FFF2-40B4-BE49-F238E27FC236}">
                <a16:creationId xmlns:a16="http://schemas.microsoft.com/office/drawing/2014/main" id="{2E96AE4B-0236-4D28-83A8-8E2B90423893}"/>
              </a:ext>
            </a:extLst>
          </p:cNvPr>
          <p:cNvSpPr>
            <a:spLocks noGrp="1" noRot="1" noChangeAspect="1" noChangeArrowheads="1" noTextEdit="1"/>
          </p:cNvSpPr>
          <p:nvPr>
            <p:ph type="sldImg"/>
          </p:nvPr>
        </p:nvSpPr>
        <p:spPr>
          <a:ln/>
        </p:spPr>
      </p:sp>
      <p:sp>
        <p:nvSpPr>
          <p:cNvPr id="120835" name="Notes Placeholder 2">
            <a:extLst>
              <a:ext uri="{FF2B5EF4-FFF2-40B4-BE49-F238E27FC236}">
                <a16:creationId xmlns:a16="http://schemas.microsoft.com/office/drawing/2014/main" id="{6CED7B2D-F13C-49A5-93C0-3D3160FDD6C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0836" name="Slide Number Placeholder 3">
            <a:extLst>
              <a:ext uri="{FF2B5EF4-FFF2-40B4-BE49-F238E27FC236}">
                <a16:creationId xmlns:a16="http://schemas.microsoft.com/office/drawing/2014/main" id="{57DD83E9-FEB8-4DCF-91A1-74FD8F08D0E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B82FA2D-D660-4D1F-82DB-0D429018A473}" type="slidenum">
              <a:rPr lang="en-US" altLang="en-US" smtClean="0"/>
              <a:pPr>
                <a:spcBef>
                  <a:spcPct val="0"/>
                </a:spcBef>
              </a:pPr>
              <a:t>64</a:t>
            </a:fld>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9B44A886-C7FE-4E59-B219-33026161BA4C}"/>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50D66761-DF6E-4155-A460-CD588EBE46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is a very short version of an Audit Plan, just to show what goes in each field.  The Objective, Scope, Constraints, and Signature may be short.  The Approach can be a 1-3 paragraphs.  The Checklist is the largest part of the Audit plan.  The Signature part is the most important part:  It is the Stay-out-of-Jail card for all auditors, as long as they only do what they have permission to do.</a:t>
            </a:r>
          </a:p>
        </p:txBody>
      </p:sp>
    </p:spTree>
    <p:extLst>
      <p:ext uri="{BB962C8B-B14F-4D97-AF65-F5344CB8AC3E}">
        <p14:creationId xmlns:p14="http://schemas.microsoft.com/office/powerpoint/2010/main" val="6427940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14CE9DE6-AE96-4FE0-92A8-93FCAD2959A4}"/>
              </a:ext>
            </a:extLst>
          </p:cNvPr>
          <p:cNvSpPr>
            <a:spLocks noGrp="1" noRot="1" noChangeAspect="1" noChangeArrowheads="1" noTextEdit="1"/>
          </p:cNvSpPr>
          <p:nvPr>
            <p:ph type="sldImg"/>
          </p:nvPr>
        </p:nvSpPr>
        <p:spPr>
          <a:ln/>
        </p:spPr>
      </p:sp>
      <p:sp>
        <p:nvSpPr>
          <p:cNvPr id="46083" name="Rectangle 3">
            <a:extLst>
              <a:ext uri="{FF2B5EF4-FFF2-40B4-BE49-F238E27FC236}">
                <a16:creationId xmlns:a16="http://schemas.microsoft.com/office/drawing/2014/main" id="{903D63E2-9608-420F-993C-E55583B6B8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Horizontal:  Attack types.  Vertical: Control types.</a:t>
            </a:r>
          </a:p>
          <a:p>
            <a:r>
              <a:rPr lang="en-US" altLang="en-US">
                <a:latin typeface="Arial" panose="020B0604020202020204" pitchFamily="34" charset="0"/>
              </a:rPr>
              <a:t>Does a control provide a strong, medium or weak defense against the attacks?  By putting a table together like this, an auditor can see where controls are sufficient, and where they are not.</a:t>
            </a:r>
          </a:p>
        </p:txBody>
      </p:sp>
    </p:spTree>
    <p:extLst>
      <p:ext uri="{BB962C8B-B14F-4D97-AF65-F5344CB8AC3E}">
        <p14:creationId xmlns:p14="http://schemas.microsoft.com/office/powerpoint/2010/main" val="341164623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466D7597-31C1-42F0-989C-960A729209A3}"/>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9ACBF0C7-4AC5-435F-9FD8-4DF814E8F93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Purpose of testing:</a:t>
            </a:r>
          </a:p>
          <a:p>
            <a:pPr eaLnBrk="1" hangingPunct="1"/>
            <a:r>
              <a:rPr lang="en-US" altLang="en-US" b="1">
                <a:latin typeface="Arial" panose="020B0604020202020204" pitchFamily="34" charset="0"/>
              </a:rPr>
              <a:t>Substantive Testing: </a:t>
            </a:r>
            <a:r>
              <a:rPr lang="en-US" altLang="en-US">
                <a:latin typeface="Arial" panose="020B0604020202020204" pitchFamily="34" charset="0"/>
              </a:rPr>
              <a:t> Proves the integrity of actual processing. Its provides evidence of the validity and integrity of the balances in financial statements and transactions that support these balances.</a:t>
            </a:r>
            <a:endParaRPr lang="en-US" altLang="en-US" b="1">
              <a:latin typeface="Arial" panose="020B0604020202020204" pitchFamily="34" charset="0"/>
            </a:endParaRPr>
          </a:p>
          <a:p>
            <a:pPr eaLnBrk="1" hangingPunct="1"/>
            <a:r>
              <a:rPr lang="en-US" altLang="en-US" b="1">
                <a:latin typeface="Arial" panose="020B0604020202020204" pitchFamily="34" charset="0"/>
              </a:rPr>
              <a:t>Compliance Testing:</a:t>
            </a:r>
            <a:r>
              <a:rPr lang="en-US" altLang="en-US">
                <a:latin typeface="Arial" panose="020B0604020202020204" pitchFamily="34" charset="0"/>
              </a:rPr>
              <a:t> Evidence gathered for testing the organization’s compliance with control procedures. It determines if controls are being applied in alignment with management polices and procedures.</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Source:  </a:t>
            </a:r>
            <a:r>
              <a:rPr lang="en-US" altLang="en-US" i="1">
                <a:latin typeface="Arial" panose="020B0604020202020204" pitchFamily="34" charset="0"/>
              </a:rPr>
              <a:t>CISA® Review Manual 2011</a:t>
            </a:r>
            <a:r>
              <a:rPr lang="en-US" altLang="en-US">
                <a:latin typeface="Arial" panose="020B0604020202020204" pitchFamily="34" charset="0"/>
              </a:rPr>
              <a:t> © 2010, ISACA. All rights reserved. Used by permission.</a:t>
            </a:r>
          </a:p>
          <a:p>
            <a:pPr eaLnBrk="1" hangingPunct="1"/>
            <a:endParaRPr lang="en-US" altLang="en-US">
              <a:latin typeface="Arial" panose="020B0604020202020204" pitchFamily="34" charset="0"/>
            </a:endParaRPr>
          </a:p>
        </p:txBody>
      </p:sp>
      <p:sp>
        <p:nvSpPr>
          <p:cNvPr id="55300" name="Slide Number Placeholder 3">
            <a:extLst>
              <a:ext uri="{FF2B5EF4-FFF2-40B4-BE49-F238E27FC236}">
                <a16:creationId xmlns:a16="http://schemas.microsoft.com/office/drawing/2014/main" id="{15C6D7B3-77DC-44FE-B994-A94CA799787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20627F-FB32-4566-97D9-17F20A57037B}" type="slidenum">
              <a:rPr lang="en-US" altLang="en-US" smtClean="0"/>
              <a:pPr/>
              <a:t>69</a:t>
            </a:fld>
            <a:endParaRPr lang="en-US" altLang="en-US"/>
          </a:p>
        </p:txBody>
      </p:sp>
    </p:spTree>
    <p:extLst>
      <p:ext uri="{BB962C8B-B14F-4D97-AF65-F5344CB8AC3E}">
        <p14:creationId xmlns:p14="http://schemas.microsoft.com/office/powerpoint/2010/main" val="390697383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2DB5110F-835A-4B20-BB82-7BA8BC66A859}"/>
              </a:ext>
            </a:extLst>
          </p:cNvPr>
          <p:cNvSpPr>
            <a:spLocks noGrp="1" noRot="1" noChangeAspect="1" noChangeArrowheads="1" noTextEdit="1"/>
          </p:cNvSpPr>
          <p:nvPr>
            <p:ph type="sldImg"/>
          </p:nvPr>
        </p:nvSpPr>
        <p:spPr>
          <a:ln/>
        </p:spPr>
      </p:sp>
      <p:sp>
        <p:nvSpPr>
          <p:cNvPr id="76803" name="Rectangle 3">
            <a:extLst>
              <a:ext uri="{FF2B5EF4-FFF2-40B4-BE49-F238E27FC236}">
                <a16:creationId xmlns:a16="http://schemas.microsoft.com/office/drawing/2014/main" id="{D5D03826-E208-497F-B50F-26C9B025EC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a:t>
            </a:r>
            <a:r>
              <a:rPr lang="en-US" altLang="en-US" b="1">
                <a:latin typeface="Arial" panose="020B0604020202020204" pitchFamily="34" charset="0"/>
              </a:rPr>
              <a:t>Evidence section </a:t>
            </a:r>
            <a:r>
              <a:rPr lang="en-US" altLang="en-US">
                <a:latin typeface="Arial" panose="020B0604020202020204" pitchFamily="34" charset="0"/>
              </a:rPr>
              <a:t>can be included in the report or as an attachment.  The conclusion is sometimes called the </a:t>
            </a:r>
            <a:r>
              <a:rPr lang="en-US" altLang="en-US" b="1">
                <a:latin typeface="Arial" panose="020B0604020202020204" pitchFamily="34" charset="0"/>
              </a:rPr>
              <a:t>Executive Summary</a:t>
            </a:r>
            <a:r>
              <a:rPr lang="en-US" altLang="en-US">
                <a:latin typeface="Arial" panose="020B0604020202020204" pitchFamily="34" charset="0"/>
              </a:rPr>
              <a:t>.  (That is all most executives will read anyway, although they attend the audit report meeting and hear the entire presentation.</a:t>
            </a:r>
          </a:p>
        </p:txBody>
      </p:sp>
    </p:spTree>
    <p:extLst>
      <p:ext uri="{BB962C8B-B14F-4D97-AF65-F5344CB8AC3E}">
        <p14:creationId xmlns:p14="http://schemas.microsoft.com/office/powerpoint/2010/main" val="4157787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06DE58F5-85AB-4DA7-8D98-5699B3134497}"/>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5C0DCC40-9225-4B5B-8C7F-570B96D5203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first thing to do is to understand the business.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A1802EC6-B252-497D-AFA7-0F82D340476D}"/>
              </a:ext>
            </a:extLst>
          </p:cNvPr>
          <p:cNvSpPr>
            <a:spLocks noGrp="1" noRot="1" noChangeAspect="1" noChangeArrowheads="1" noTextEdit="1"/>
          </p:cNvSpPr>
          <p:nvPr>
            <p:ph type="sldImg"/>
          </p:nvPr>
        </p:nvSpPr>
        <p:spPr>
          <a:ln/>
        </p:spPr>
      </p:sp>
      <p:sp>
        <p:nvSpPr>
          <p:cNvPr id="31747" name="Notes Placeholder 2">
            <a:extLst>
              <a:ext uri="{FF2B5EF4-FFF2-40B4-BE49-F238E27FC236}">
                <a16:creationId xmlns:a16="http://schemas.microsoft.com/office/drawing/2014/main" id="{EBEDF430-6F81-4B3A-A622-7A86A8BF897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1748" name="Slide Number Placeholder 3">
            <a:extLst>
              <a:ext uri="{FF2B5EF4-FFF2-40B4-BE49-F238E27FC236}">
                <a16:creationId xmlns:a16="http://schemas.microsoft.com/office/drawing/2014/main" id="{081D3975-F361-4CED-96F1-3586431100D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42E4E8-A697-41AD-B5F6-C3E40919A351}" type="slidenum">
              <a:rPr lang="en-US" altLang="en-US" smtClean="0"/>
              <a:pPr/>
              <a:t>11</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0227657-CB2A-476F-92E0-E57FC41F6D66}"/>
              </a:ext>
            </a:extLst>
          </p:cNvPr>
          <p:cNvSpPr>
            <a:spLocks noGrp="1" noRot="1" noChangeAspect="1" noChangeArrowheads="1" noTextEdit="1"/>
          </p:cNvSpPr>
          <p:nvPr>
            <p:ph type="sldImg"/>
          </p:nvPr>
        </p:nvSpPr>
        <p:spPr>
          <a:ln/>
        </p:spPr>
      </p:sp>
      <p:sp>
        <p:nvSpPr>
          <p:cNvPr id="33795" name="Notes Placeholder 2">
            <a:extLst>
              <a:ext uri="{FF2B5EF4-FFF2-40B4-BE49-F238E27FC236}">
                <a16:creationId xmlns:a16="http://schemas.microsoft.com/office/drawing/2014/main" id="{599E91F7-F0DA-4DD8-8A9D-65974B547B9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Answer: Inherent: Hacker, Virus</a:t>
            </a:r>
          </a:p>
          <a:p>
            <a:pPr eaLnBrk="1" hangingPunct="1"/>
            <a:r>
              <a:rPr lang="en-US" altLang="en-US">
                <a:latin typeface="Arial" panose="020B0604020202020204" pitchFamily="34" charset="0"/>
              </a:rPr>
              <a:t>Control: A firewall or IDS does not detect an attack</a:t>
            </a:r>
          </a:p>
          <a:p>
            <a:pPr eaLnBrk="1" hangingPunct="1"/>
            <a:r>
              <a:rPr lang="en-US" altLang="en-US">
                <a:latin typeface="Arial" panose="020B0604020202020204" pitchFamily="34" charset="0"/>
              </a:rPr>
              <a:t>Detection: An IS auditor does not recognize that some backup tapes are improperly done.</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Kahili-Note CISA, page 54 &amp;55</a:t>
            </a:r>
          </a:p>
        </p:txBody>
      </p:sp>
      <p:sp>
        <p:nvSpPr>
          <p:cNvPr id="33796" name="Slide Number Placeholder 3">
            <a:extLst>
              <a:ext uri="{FF2B5EF4-FFF2-40B4-BE49-F238E27FC236}">
                <a16:creationId xmlns:a16="http://schemas.microsoft.com/office/drawing/2014/main" id="{75492469-DE84-40DA-8F06-7120B8144F6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3A4446-5615-4C91-A10B-A2948105E07D}" type="slidenum">
              <a:rPr lang="en-US" altLang="en-US" smtClean="0"/>
              <a:pPr/>
              <a:t>12</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941A2E49-7494-4E4A-AA55-23CDF4E1B400}"/>
              </a:ext>
            </a:extLst>
          </p:cNvPr>
          <p:cNvSpPr>
            <a:spLocks noGrp="1" noRot="1" noChangeAspect="1" noChangeArrowheads="1" noTextEdit="1"/>
          </p:cNvSpPr>
          <p:nvPr>
            <p:ph type="sldImg"/>
          </p:nvPr>
        </p:nvSpPr>
        <p:spPr>
          <a:ln/>
        </p:spPr>
      </p:sp>
      <p:sp>
        <p:nvSpPr>
          <p:cNvPr id="36867" name="Notes Placeholder 2">
            <a:extLst>
              <a:ext uri="{FF2B5EF4-FFF2-40B4-BE49-F238E27FC236}">
                <a16:creationId xmlns:a16="http://schemas.microsoft.com/office/drawing/2014/main" id="{E47F1695-5522-44B6-BD98-30E23C8113B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Risk-based approach: What is the highest risks in the organization?  Emphasize that in audit.</a:t>
            </a:r>
          </a:p>
          <a:p>
            <a:pPr eaLnBrk="1" hangingPunct="1"/>
            <a:r>
              <a:rPr lang="en-US" altLang="en-US">
                <a:latin typeface="Arial" panose="020B0604020202020204" pitchFamily="34" charset="0"/>
              </a:rPr>
              <a:t>The audit plan has an objectives section, scope (including timeframe covered in audit), procedure specifying and required resources.</a:t>
            </a:r>
          </a:p>
          <a:p>
            <a:pPr eaLnBrk="1" hangingPunct="1"/>
            <a:r>
              <a:rPr lang="en-US" altLang="en-US">
                <a:latin typeface="Arial" panose="020B0604020202020204" pitchFamily="34" charset="0"/>
              </a:rPr>
              <a:t>The audit program refers back to the long and short term audit planning.</a:t>
            </a:r>
          </a:p>
        </p:txBody>
      </p:sp>
      <p:sp>
        <p:nvSpPr>
          <p:cNvPr id="36868" name="Slide Number Placeholder 3">
            <a:extLst>
              <a:ext uri="{FF2B5EF4-FFF2-40B4-BE49-F238E27FC236}">
                <a16:creationId xmlns:a16="http://schemas.microsoft.com/office/drawing/2014/main" id="{965C77B4-229B-49DF-BC94-5C8C5B09709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1F3B069-DD7D-4A6D-8AC4-9F995282314F}" type="slidenum">
              <a:rPr lang="en-US" altLang="en-US" smtClean="0"/>
              <a:pPr/>
              <a:t>14</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9B44A886-C7FE-4E59-B219-33026161BA4C}"/>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50D66761-DF6E-4155-A460-CD588EBE46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is a very short version of an Audit Plan, just to show what goes in each field.  The Objective, Scope, Constraints, and Signature may be short.  The Approach can be a 1-3 paragraphs.  The Checklist is the largest part of the Audit plan.  The Signature part is the most important part:  It is the Stay-out-of-Jail card for all auditors, as long as they only do what they have permission to do.</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a:extLst>
              <a:ext uri="{FF2B5EF4-FFF2-40B4-BE49-F238E27FC236}">
                <a16:creationId xmlns:a16="http://schemas.microsoft.com/office/drawing/2014/main" id="{9A80AD3B-F8B8-40E6-825B-AF0AD2FE8869}"/>
              </a:ext>
            </a:extLst>
          </p:cNvPr>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a:extLst>
              <a:ext uri="{FF2B5EF4-FFF2-40B4-BE49-F238E27FC236}">
                <a16:creationId xmlns:a16="http://schemas.microsoft.com/office/drawing/2014/main" id="{5FA12FA0-E14B-423A-AE3D-7B41F0AFD5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a:extLst>
              <a:ext uri="{FF2B5EF4-FFF2-40B4-BE49-F238E27FC236}">
                <a16:creationId xmlns:a16="http://schemas.microsoft.com/office/drawing/2014/main" id="{B969041A-680D-4E21-A7F0-29746B621DB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a:extLst>
              <a:ext uri="{FF2B5EF4-FFF2-40B4-BE49-F238E27FC236}">
                <a16:creationId xmlns:a16="http://schemas.microsoft.com/office/drawing/2014/main" id="{9F952DF3-FB8D-4B8F-B0B4-71BCEB9410B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3902256283"/>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7169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7170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4" name="Rectangle 16">
            <a:extLst>
              <a:ext uri="{FF2B5EF4-FFF2-40B4-BE49-F238E27FC236}">
                <a16:creationId xmlns:a16="http://schemas.microsoft.com/office/drawing/2014/main" id="{82F9797F-59A9-44BF-A07E-D1972A3E3494}"/>
              </a:ext>
            </a:extLst>
          </p:cNvPr>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endParaRPr lang="en-US"/>
          </a:p>
        </p:txBody>
      </p:sp>
      <p:sp>
        <p:nvSpPr>
          <p:cNvPr id="5" name="Rectangle 17">
            <a:extLst>
              <a:ext uri="{FF2B5EF4-FFF2-40B4-BE49-F238E27FC236}">
                <a16:creationId xmlns:a16="http://schemas.microsoft.com/office/drawing/2014/main" id="{E14AA7E0-BDF1-4D66-8DC1-F4F80A3742B2}"/>
              </a:ext>
            </a:extLst>
          </p:cNvPr>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65AFCA9E-EB84-4836-827D-08842CB63D18}"/>
              </a:ext>
            </a:extLst>
          </p:cNvPr>
          <p:cNvSpPr>
            <a:spLocks noGrp="1" noChangeArrowheads="1"/>
          </p:cNvSpPr>
          <p:nvPr>
            <p:ph type="sldNum" sz="quarter" idx="12"/>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0E87E95-AE04-40D1-ACF1-3043E18D59AF}" type="slidenum">
              <a:rPr lang="en-US" altLang="en-US"/>
              <a:pPr>
                <a:defRPr/>
              </a:pPr>
              <a:t>‹#›</a:t>
            </a:fld>
            <a:endParaRPr lang="en-US" altLang="en-US"/>
          </a:p>
        </p:txBody>
      </p:sp>
    </p:spTree>
    <p:extLst>
      <p:ext uri="{BB962C8B-B14F-4D97-AF65-F5344CB8AC3E}">
        <p14:creationId xmlns:p14="http://schemas.microsoft.com/office/powerpoint/2010/main" val="17723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E38440C5-74DC-48D4-A7E3-FF9C9483B5AD}"/>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95223004-2E2D-4CDE-B233-7D9F15EB6620}"/>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1267D3C-7741-4665-BF02-020903B2283F}" type="slidenum">
              <a:rPr lang="en-US" altLang="en-US"/>
              <a:pPr>
                <a:defRPr/>
              </a:pPr>
              <a:t>‹#›</a:t>
            </a:fld>
            <a:endParaRPr lang="en-US" altLang="en-US"/>
          </a:p>
        </p:txBody>
      </p:sp>
      <p:sp>
        <p:nvSpPr>
          <p:cNvPr id="6" name="Rectangle 16">
            <a:extLst>
              <a:ext uri="{FF2B5EF4-FFF2-40B4-BE49-F238E27FC236}">
                <a16:creationId xmlns:a16="http://schemas.microsoft.com/office/drawing/2014/main" id="{4C026EFC-3309-4574-A27D-BFAB7E5B44CF}"/>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924760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4038600" cy="3886200"/>
          </a:xfrm>
        </p:spPr>
        <p:txBody>
          <a:bodyPr>
            <a:noAutofit/>
          </a:bodyPr>
          <a:lstStyle/>
          <a:p>
            <a:pPr lvl="0"/>
            <a:endParaRPr lang="en-US" noProof="0"/>
          </a:p>
        </p:txBody>
      </p:sp>
      <p:sp>
        <p:nvSpPr>
          <p:cNvPr id="5" name="Rectangle 2">
            <a:extLst>
              <a:ext uri="{FF2B5EF4-FFF2-40B4-BE49-F238E27FC236}">
                <a16:creationId xmlns:a16="http://schemas.microsoft.com/office/drawing/2014/main" id="{B4411F36-F4EE-423A-896C-31EB548E2626}"/>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EC5C67B0-2676-4206-81AF-E6E68E27E70F}"/>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79D6E8A-0B7A-4D06-865B-4167CCFB7324}" type="slidenum">
              <a:rPr lang="en-US" altLang="en-US"/>
              <a:pPr>
                <a:defRPr/>
              </a:pPr>
              <a:t>‹#›</a:t>
            </a:fld>
            <a:endParaRPr lang="en-US" altLang="en-US"/>
          </a:p>
        </p:txBody>
      </p:sp>
      <p:sp>
        <p:nvSpPr>
          <p:cNvPr id="7" name="Rectangle 16">
            <a:extLst>
              <a:ext uri="{FF2B5EF4-FFF2-40B4-BE49-F238E27FC236}">
                <a16:creationId xmlns:a16="http://schemas.microsoft.com/office/drawing/2014/main" id="{27298915-AE0C-4A4A-B64A-E2833F09CEEA}"/>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840400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A4BBD2B5-260A-4554-91B2-8A9467072DAE}"/>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1465A3C5-67DE-4164-84A5-16BBE0803DEE}"/>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B11002B-DB1B-48D5-B126-A003D3F72591}" type="slidenum">
              <a:rPr lang="en-US" altLang="en-US"/>
              <a:pPr>
                <a:defRPr/>
              </a:pPr>
              <a:t>‹#›</a:t>
            </a:fld>
            <a:endParaRPr lang="en-US" altLang="en-US"/>
          </a:p>
        </p:txBody>
      </p:sp>
      <p:sp>
        <p:nvSpPr>
          <p:cNvPr id="5" name="Rectangle 16">
            <a:extLst>
              <a:ext uri="{FF2B5EF4-FFF2-40B4-BE49-F238E27FC236}">
                <a16:creationId xmlns:a16="http://schemas.microsoft.com/office/drawing/2014/main" id="{2F84C74E-F300-4B5C-A0A4-26D4B766D398}"/>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777257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BED11437-EF72-455C-BBF4-C5C8430012C0}"/>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030FD73A-740F-4B20-B2EC-D41C76BB7FAC}"/>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1359373-3670-47C1-B54E-E2CD5010B6F1}" type="slidenum">
              <a:rPr lang="en-US" altLang="en-US"/>
              <a:pPr>
                <a:defRPr/>
              </a:pPr>
              <a:t>‹#›</a:t>
            </a:fld>
            <a:endParaRPr lang="en-US" altLang="en-US"/>
          </a:p>
        </p:txBody>
      </p:sp>
      <p:sp>
        <p:nvSpPr>
          <p:cNvPr id="7" name="Rectangle 16">
            <a:extLst>
              <a:ext uri="{FF2B5EF4-FFF2-40B4-BE49-F238E27FC236}">
                <a16:creationId xmlns:a16="http://schemas.microsoft.com/office/drawing/2014/main" id="{BC7D8026-FFCB-4F7F-8EBF-3904B906BF96}"/>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522613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E8D067E6-8017-4367-9720-31BF4AF48DDF}"/>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CF64EA74-9F97-4B60-A1C6-71613406C399}"/>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C65FCA4-CBB0-4EEE-9B98-42008F5D0CBD}" type="slidenum">
              <a:rPr lang="en-US" altLang="en-US"/>
              <a:pPr>
                <a:defRPr/>
              </a:pPr>
              <a:t>‹#›</a:t>
            </a:fld>
            <a:endParaRPr lang="en-US" altLang="en-US"/>
          </a:p>
        </p:txBody>
      </p:sp>
      <p:sp>
        <p:nvSpPr>
          <p:cNvPr id="9" name="Rectangle 16">
            <a:extLst>
              <a:ext uri="{FF2B5EF4-FFF2-40B4-BE49-F238E27FC236}">
                <a16:creationId xmlns:a16="http://schemas.microsoft.com/office/drawing/2014/main" id="{EEEB6251-3047-49E8-8C31-4AFBCDCE3C67}"/>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587501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6FE7EE15-0847-45B8-81F6-2CD0883CB0C5}"/>
              </a:ext>
            </a:extLst>
          </p:cNvPr>
          <p:cNvSpPr>
            <a:spLocks noGrp="1" noChangeArrowheads="1"/>
          </p:cNvSpPr>
          <p:nvPr>
            <p:ph type="ftr" sz="quarter" idx="10"/>
          </p:nvPr>
        </p:nvSpPr>
        <p:spPr>
          <a:xfrm>
            <a:off x="3124200" y="6248400"/>
            <a:ext cx="2895600" cy="457200"/>
          </a:xfrm>
          <a:prstGeom prst="rect">
            <a:avLst/>
          </a:prstGeom>
        </p:spPr>
        <p:txBody>
          <a:bodyPr/>
          <a:lstStyle>
            <a:lvl1pPr eaLnBrk="1" hangingPunct="1">
              <a:defRPr/>
            </a:lvl1pPr>
          </a:lstStyle>
          <a:p>
            <a:pPr>
              <a:defRPr/>
            </a:pPr>
            <a:endParaRPr lang="en-US"/>
          </a:p>
        </p:txBody>
      </p:sp>
      <p:sp>
        <p:nvSpPr>
          <p:cNvPr id="5" name="Rectangle 3">
            <a:extLst>
              <a:ext uri="{FF2B5EF4-FFF2-40B4-BE49-F238E27FC236}">
                <a16:creationId xmlns:a16="http://schemas.microsoft.com/office/drawing/2014/main" id="{0A1E3B77-541F-4014-AA2A-377FDAA5C66B}"/>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127FA1C-4E86-4D55-BF78-319E75256D47}" type="slidenum">
              <a:rPr lang="en-US" altLang="en-US"/>
              <a:pPr>
                <a:defRPr/>
              </a:pPr>
              <a:t>‹#›</a:t>
            </a:fld>
            <a:endParaRPr lang="en-US" altLang="en-US"/>
          </a:p>
        </p:txBody>
      </p:sp>
      <p:sp>
        <p:nvSpPr>
          <p:cNvPr id="6" name="Rectangle 16">
            <a:extLst>
              <a:ext uri="{FF2B5EF4-FFF2-40B4-BE49-F238E27FC236}">
                <a16:creationId xmlns:a16="http://schemas.microsoft.com/office/drawing/2014/main" id="{7BA2CEA3-E429-434B-AA1F-F892B53203B4}"/>
              </a:ext>
            </a:extLst>
          </p:cNvPr>
          <p:cNvSpPr>
            <a:spLocks noGrp="1" noChangeArrowheads="1"/>
          </p:cNvSpPr>
          <p:nvPr>
            <p:ph type="dt" sz="half" idx="12"/>
          </p:nvPr>
        </p:nvSpPr>
        <p:spPr>
          <a:xfrm>
            <a:off x="457200" y="6245225"/>
            <a:ext cx="2133600" cy="476250"/>
          </a:xfrm>
          <a:prstGeom prst="rect">
            <a:avLst/>
          </a:prstGeom>
        </p:spPr>
        <p:txBody>
          <a:bodyPr/>
          <a:lstStyle>
            <a:lvl1pPr eaLnBrk="1" hangingPunct="1">
              <a:defRPr/>
            </a:lvl1pPr>
          </a:lstStyle>
          <a:p>
            <a:pPr>
              <a:defRPr/>
            </a:pPr>
            <a:fld id="{8DFA1B57-A471-43BD-B6D4-7CD0EB309C6C}" type="datetimeFigureOut">
              <a:rPr lang="en-US"/>
              <a:pPr>
                <a:defRPr/>
              </a:pPr>
              <a:t>5/1/2023</a:t>
            </a:fld>
            <a:endParaRPr lang="en-US"/>
          </a:p>
        </p:txBody>
      </p:sp>
    </p:spTree>
    <p:extLst>
      <p:ext uri="{BB962C8B-B14F-4D97-AF65-F5344CB8AC3E}">
        <p14:creationId xmlns:p14="http://schemas.microsoft.com/office/powerpoint/2010/main" val="4441872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594D0AB7-1FF3-426B-A829-1C9F26E0DBF5}"/>
              </a:ext>
            </a:extLst>
          </p:cNvPr>
          <p:cNvSpPr>
            <a:spLocks noGrp="1"/>
          </p:cNvSpPr>
          <p:nvPr>
            <p:ph type="dt" sz="half" idx="10"/>
          </p:nvPr>
        </p:nvSpPr>
        <p:spPr/>
        <p:txBody>
          <a:bodyPr/>
          <a:lstStyle>
            <a:lvl1pPr>
              <a:defRPr/>
            </a:lvl1pPr>
          </a:lstStyle>
          <a:p>
            <a:pPr>
              <a:defRPr/>
            </a:pPr>
            <a:fld id="{E4D5E179-70C1-4895-BECB-F03708A0E497}" type="datetimeFigureOut">
              <a:rPr lang="en-US"/>
              <a:pPr>
                <a:defRPr/>
              </a:pPr>
              <a:t>5/1/2023</a:t>
            </a:fld>
            <a:endParaRPr lang="en-US"/>
          </a:p>
        </p:txBody>
      </p:sp>
      <p:sp>
        <p:nvSpPr>
          <p:cNvPr id="5" name="Footer Placeholder 4">
            <a:extLst>
              <a:ext uri="{FF2B5EF4-FFF2-40B4-BE49-F238E27FC236}">
                <a16:creationId xmlns:a16="http://schemas.microsoft.com/office/drawing/2014/main" id="{F27BD033-E665-4397-A8FC-96A0955CE49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032E126-7309-489F-A07B-1508359B9591}"/>
              </a:ext>
            </a:extLst>
          </p:cNvPr>
          <p:cNvSpPr>
            <a:spLocks noGrp="1"/>
          </p:cNvSpPr>
          <p:nvPr>
            <p:ph type="sldNum" sz="quarter" idx="12"/>
          </p:nvPr>
        </p:nvSpPr>
        <p:spPr/>
        <p:txBody>
          <a:bodyPr/>
          <a:lstStyle>
            <a:lvl1pPr>
              <a:defRPr/>
            </a:lvl1pPr>
          </a:lstStyle>
          <a:p>
            <a:pPr>
              <a:defRPr/>
            </a:pPr>
            <a:fld id="{C2DB963F-36E6-4947-B418-B7D524568686}" type="slidenum">
              <a:rPr lang="en-US" altLang="en-US"/>
              <a:pPr>
                <a:defRPr/>
              </a:pPr>
              <a:t>‹#›</a:t>
            </a:fld>
            <a:endParaRPr lang="en-US" altLang="en-US"/>
          </a:p>
        </p:txBody>
      </p:sp>
    </p:spTree>
    <p:extLst>
      <p:ext uri="{BB962C8B-B14F-4D97-AF65-F5344CB8AC3E}">
        <p14:creationId xmlns:p14="http://schemas.microsoft.com/office/powerpoint/2010/main" val="25290578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297B1E-6400-4B8E-A15D-E20AEF76FE4B}"/>
              </a:ext>
            </a:extLst>
          </p:cNvPr>
          <p:cNvSpPr>
            <a:spLocks noGrp="1"/>
          </p:cNvSpPr>
          <p:nvPr>
            <p:ph type="dt" sz="half" idx="10"/>
          </p:nvPr>
        </p:nvSpPr>
        <p:spPr/>
        <p:txBody>
          <a:bodyPr/>
          <a:lstStyle>
            <a:lvl1pPr>
              <a:defRPr/>
            </a:lvl1pPr>
          </a:lstStyle>
          <a:p>
            <a:pPr>
              <a:defRPr/>
            </a:pPr>
            <a:fld id="{CD8D1E8F-1B52-4C92-9B19-E41A7851EEBC}" type="datetimeFigureOut">
              <a:rPr lang="en-US"/>
              <a:pPr>
                <a:defRPr/>
              </a:pPr>
              <a:t>5/1/2023</a:t>
            </a:fld>
            <a:endParaRPr lang="en-US"/>
          </a:p>
        </p:txBody>
      </p:sp>
      <p:sp>
        <p:nvSpPr>
          <p:cNvPr id="5" name="Footer Placeholder 4">
            <a:extLst>
              <a:ext uri="{FF2B5EF4-FFF2-40B4-BE49-F238E27FC236}">
                <a16:creationId xmlns:a16="http://schemas.microsoft.com/office/drawing/2014/main" id="{FECD2408-FDB7-48AD-BC9A-DF761320791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6FA3587-4DAF-4CFE-AA4F-5BEA8545BCF0}"/>
              </a:ext>
            </a:extLst>
          </p:cNvPr>
          <p:cNvSpPr>
            <a:spLocks noGrp="1"/>
          </p:cNvSpPr>
          <p:nvPr>
            <p:ph type="sldNum" sz="quarter" idx="12"/>
          </p:nvPr>
        </p:nvSpPr>
        <p:spPr/>
        <p:txBody>
          <a:bodyPr/>
          <a:lstStyle>
            <a:lvl1pPr>
              <a:defRPr/>
            </a:lvl1pPr>
          </a:lstStyle>
          <a:p>
            <a:pPr>
              <a:defRPr/>
            </a:pPr>
            <a:fld id="{D8BE2231-081F-4B3B-BB86-8A55D728E478}" type="slidenum">
              <a:rPr lang="en-US" altLang="en-US"/>
              <a:pPr>
                <a:defRPr/>
              </a:pPr>
              <a:t>‹#›</a:t>
            </a:fld>
            <a:endParaRPr lang="en-US" altLang="en-US"/>
          </a:p>
        </p:txBody>
      </p:sp>
    </p:spTree>
    <p:extLst>
      <p:ext uri="{BB962C8B-B14F-4D97-AF65-F5344CB8AC3E}">
        <p14:creationId xmlns:p14="http://schemas.microsoft.com/office/powerpoint/2010/main" val="5142861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F017B6-12FE-417A-85AE-9C6E907AE6B7}"/>
              </a:ext>
            </a:extLst>
          </p:cNvPr>
          <p:cNvSpPr>
            <a:spLocks noGrp="1"/>
          </p:cNvSpPr>
          <p:nvPr>
            <p:ph type="dt" sz="half" idx="10"/>
          </p:nvPr>
        </p:nvSpPr>
        <p:spPr/>
        <p:txBody>
          <a:bodyPr/>
          <a:lstStyle>
            <a:lvl1pPr>
              <a:defRPr/>
            </a:lvl1pPr>
          </a:lstStyle>
          <a:p>
            <a:pPr>
              <a:defRPr/>
            </a:pPr>
            <a:fld id="{CD8DD5C8-2799-43A3-8936-6D9F19690762}" type="datetimeFigureOut">
              <a:rPr lang="en-US"/>
              <a:pPr>
                <a:defRPr/>
              </a:pPr>
              <a:t>5/1/2023</a:t>
            </a:fld>
            <a:endParaRPr lang="en-US"/>
          </a:p>
        </p:txBody>
      </p:sp>
      <p:sp>
        <p:nvSpPr>
          <p:cNvPr id="5" name="Footer Placeholder 4">
            <a:extLst>
              <a:ext uri="{FF2B5EF4-FFF2-40B4-BE49-F238E27FC236}">
                <a16:creationId xmlns:a16="http://schemas.microsoft.com/office/drawing/2014/main" id="{AA196F87-B696-4B29-80E6-6D0E9FE918F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7C65D76-C852-4F8A-BB94-1463A4A12EAF}"/>
              </a:ext>
            </a:extLst>
          </p:cNvPr>
          <p:cNvSpPr>
            <a:spLocks noGrp="1"/>
          </p:cNvSpPr>
          <p:nvPr>
            <p:ph type="sldNum" sz="quarter" idx="12"/>
          </p:nvPr>
        </p:nvSpPr>
        <p:spPr/>
        <p:txBody>
          <a:bodyPr/>
          <a:lstStyle>
            <a:lvl1pPr>
              <a:defRPr/>
            </a:lvl1pPr>
          </a:lstStyle>
          <a:p>
            <a:pPr>
              <a:defRPr/>
            </a:pPr>
            <a:fld id="{0A6A3CF0-5379-4BCF-9761-632F1773A6EA}" type="slidenum">
              <a:rPr lang="en-US" altLang="en-US"/>
              <a:pPr>
                <a:defRPr/>
              </a:pPr>
              <a:t>‹#›</a:t>
            </a:fld>
            <a:endParaRPr lang="en-US" altLang="en-US"/>
          </a:p>
        </p:txBody>
      </p:sp>
    </p:spTree>
    <p:extLst>
      <p:ext uri="{BB962C8B-B14F-4D97-AF65-F5344CB8AC3E}">
        <p14:creationId xmlns:p14="http://schemas.microsoft.com/office/powerpoint/2010/main" val="2077990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319735289"/>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60BC13D-7189-4799-B735-95A03BEACAAA}"/>
              </a:ext>
            </a:extLst>
          </p:cNvPr>
          <p:cNvSpPr>
            <a:spLocks noGrp="1"/>
          </p:cNvSpPr>
          <p:nvPr>
            <p:ph type="dt" sz="half" idx="10"/>
          </p:nvPr>
        </p:nvSpPr>
        <p:spPr/>
        <p:txBody>
          <a:bodyPr/>
          <a:lstStyle>
            <a:lvl1pPr>
              <a:defRPr/>
            </a:lvl1pPr>
          </a:lstStyle>
          <a:p>
            <a:pPr>
              <a:defRPr/>
            </a:pPr>
            <a:fld id="{CC33FA37-46E5-49F2-B89D-FCDC9A162DA3}" type="datetimeFigureOut">
              <a:rPr lang="en-US"/>
              <a:pPr>
                <a:defRPr/>
              </a:pPr>
              <a:t>5/1/2023</a:t>
            </a:fld>
            <a:endParaRPr lang="en-US"/>
          </a:p>
        </p:txBody>
      </p:sp>
      <p:sp>
        <p:nvSpPr>
          <p:cNvPr id="6" name="Footer Placeholder 4">
            <a:extLst>
              <a:ext uri="{FF2B5EF4-FFF2-40B4-BE49-F238E27FC236}">
                <a16:creationId xmlns:a16="http://schemas.microsoft.com/office/drawing/2014/main" id="{75541F53-E5BA-47BF-A86E-71383F30E12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A7D2F6B-8946-431C-B850-43705CFD06A5}"/>
              </a:ext>
            </a:extLst>
          </p:cNvPr>
          <p:cNvSpPr>
            <a:spLocks noGrp="1"/>
          </p:cNvSpPr>
          <p:nvPr>
            <p:ph type="sldNum" sz="quarter" idx="12"/>
          </p:nvPr>
        </p:nvSpPr>
        <p:spPr/>
        <p:txBody>
          <a:bodyPr/>
          <a:lstStyle>
            <a:lvl1pPr>
              <a:defRPr/>
            </a:lvl1pPr>
          </a:lstStyle>
          <a:p>
            <a:pPr>
              <a:defRPr/>
            </a:pPr>
            <a:fld id="{20E456C4-73B1-45D4-B7B5-93CB227BA34B}" type="slidenum">
              <a:rPr lang="en-US" altLang="en-US"/>
              <a:pPr>
                <a:defRPr/>
              </a:pPr>
              <a:t>‹#›</a:t>
            </a:fld>
            <a:endParaRPr lang="en-US" altLang="en-US"/>
          </a:p>
        </p:txBody>
      </p:sp>
    </p:spTree>
    <p:extLst>
      <p:ext uri="{BB962C8B-B14F-4D97-AF65-F5344CB8AC3E}">
        <p14:creationId xmlns:p14="http://schemas.microsoft.com/office/powerpoint/2010/main" val="3313681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5FCBA77-D6BD-4EAA-AB65-9D6ABCDDD0F9}"/>
              </a:ext>
            </a:extLst>
          </p:cNvPr>
          <p:cNvSpPr>
            <a:spLocks noGrp="1"/>
          </p:cNvSpPr>
          <p:nvPr>
            <p:ph type="dt" sz="half" idx="10"/>
          </p:nvPr>
        </p:nvSpPr>
        <p:spPr/>
        <p:txBody>
          <a:bodyPr/>
          <a:lstStyle>
            <a:lvl1pPr>
              <a:defRPr/>
            </a:lvl1pPr>
          </a:lstStyle>
          <a:p>
            <a:pPr>
              <a:defRPr/>
            </a:pPr>
            <a:fld id="{2BC5D7A6-C19A-4A58-94DB-8654550E9A4B}" type="datetimeFigureOut">
              <a:rPr lang="en-US"/>
              <a:pPr>
                <a:defRPr/>
              </a:pPr>
              <a:t>5/1/2023</a:t>
            </a:fld>
            <a:endParaRPr lang="en-US"/>
          </a:p>
        </p:txBody>
      </p:sp>
      <p:sp>
        <p:nvSpPr>
          <p:cNvPr id="8" name="Footer Placeholder 4">
            <a:extLst>
              <a:ext uri="{FF2B5EF4-FFF2-40B4-BE49-F238E27FC236}">
                <a16:creationId xmlns:a16="http://schemas.microsoft.com/office/drawing/2014/main" id="{757FC245-0DDB-4327-A8B6-5AAB29F4E7C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7B6BB9C-F058-4F94-8341-A49BC5D231E1}"/>
              </a:ext>
            </a:extLst>
          </p:cNvPr>
          <p:cNvSpPr>
            <a:spLocks noGrp="1"/>
          </p:cNvSpPr>
          <p:nvPr>
            <p:ph type="sldNum" sz="quarter" idx="12"/>
          </p:nvPr>
        </p:nvSpPr>
        <p:spPr/>
        <p:txBody>
          <a:bodyPr/>
          <a:lstStyle>
            <a:lvl1pPr>
              <a:defRPr/>
            </a:lvl1pPr>
          </a:lstStyle>
          <a:p>
            <a:pPr>
              <a:defRPr/>
            </a:pPr>
            <a:fld id="{56A8E7A6-7996-4976-B237-C67BB9CB7B28}" type="slidenum">
              <a:rPr lang="en-US" altLang="en-US"/>
              <a:pPr>
                <a:defRPr/>
              </a:pPr>
              <a:t>‹#›</a:t>
            </a:fld>
            <a:endParaRPr lang="en-US" altLang="en-US"/>
          </a:p>
        </p:txBody>
      </p:sp>
    </p:spTree>
    <p:extLst>
      <p:ext uri="{BB962C8B-B14F-4D97-AF65-F5344CB8AC3E}">
        <p14:creationId xmlns:p14="http://schemas.microsoft.com/office/powerpoint/2010/main" val="5811268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BCDA45A6-5156-4B83-9906-9369128BD890}"/>
              </a:ext>
            </a:extLst>
          </p:cNvPr>
          <p:cNvSpPr>
            <a:spLocks noGrp="1"/>
          </p:cNvSpPr>
          <p:nvPr>
            <p:ph type="dt" sz="half" idx="10"/>
          </p:nvPr>
        </p:nvSpPr>
        <p:spPr/>
        <p:txBody>
          <a:bodyPr/>
          <a:lstStyle>
            <a:lvl1pPr>
              <a:defRPr/>
            </a:lvl1pPr>
          </a:lstStyle>
          <a:p>
            <a:pPr>
              <a:defRPr/>
            </a:pPr>
            <a:fld id="{B88B14B4-5A20-4A20-ACD9-67E42E73B7C7}" type="datetimeFigureOut">
              <a:rPr lang="en-US"/>
              <a:pPr>
                <a:defRPr/>
              </a:pPr>
              <a:t>5/1/2023</a:t>
            </a:fld>
            <a:endParaRPr lang="en-US"/>
          </a:p>
        </p:txBody>
      </p:sp>
      <p:sp>
        <p:nvSpPr>
          <p:cNvPr id="4" name="Footer Placeholder 4">
            <a:extLst>
              <a:ext uri="{FF2B5EF4-FFF2-40B4-BE49-F238E27FC236}">
                <a16:creationId xmlns:a16="http://schemas.microsoft.com/office/drawing/2014/main" id="{08FE5797-9C52-4E1E-B4CE-C65CEBEE87A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978B8B2-C2C5-4347-9803-1AD81A492654}"/>
              </a:ext>
            </a:extLst>
          </p:cNvPr>
          <p:cNvSpPr>
            <a:spLocks noGrp="1"/>
          </p:cNvSpPr>
          <p:nvPr>
            <p:ph type="sldNum" sz="quarter" idx="12"/>
          </p:nvPr>
        </p:nvSpPr>
        <p:spPr/>
        <p:txBody>
          <a:bodyPr/>
          <a:lstStyle>
            <a:lvl1pPr>
              <a:defRPr/>
            </a:lvl1pPr>
          </a:lstStyle>
          <a:p>
            <a:pPr>
              <a:defRPr/>
            </a:pPr>
            <a:fld id="{8ECE2018-BF00-4DC8-A051-F47C13AF34D1}" type="slidenum">
              <a:rPr lang="en-US" altLang="en-US"/>
              <a:pPr>
                <a:defRPr/>
              </a:pPr>
              <a:t>‹#›</a:t>
            </a:fld>
            <a:endParaRPr lang="en-US" altLang="en-US"/>
          </a:p>
        </p:txBody>
      </p:sp>
    </p:spTree>
    <p:extLst>
      <p:ext uri="{BB962C8B-B14F-4D97-AF65-F5344CB8AC3E}">
        <p14:creationId xmlns:p14="http://schemas.microsoft.com/office/powerpoint/2010/main" val="29920131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0AADDF5-C28F-4B31-841C-FC2B5CE05EB7}"/>
              </a:ext>
            </a:extLst>
          </p:cNvPr>
          <p:cNvSpPr>
            <a:spLocks noGrp="1"/>
          </p:cNvSpPr>
          <p:nvPr>
            <p:ph type="dt" sz="half" idx="10"/>
          </p:nvPr>
        </p:nvSpPr>
        <p:spPr/>
        <p:txBody>
          <a:bodyPr/>
          <a:lstStyle>
            <a:lvl1pPr>
              <a:defRPr/>
            </a:lvl1pPr>
          </a:lstStyle>
          <a:p>
            <a:pPr>
              <a:defRPr/>
            </a:pPr>
            <a:fld id="{9D12D447-6A8B-498B-A8FE-5C00F1EFDBAF}" type="datetimeFigureOut">
              <a:rPr lang="en-US"/>
              <a:pPr>
                <a:defRPr/>
              </a:pPr>
              <a:t>5/1/2023</a:t>
            </a:fld>
            <a:endParaRPr lang="en-US"/>
          </a:p>
        </p:txBody>
      </p:sp>
      <p:sp>
        <p:nvSpPr>
          <p:cNvPr id="3" name="Footer Placeholder 4">
            <a:extLst>
              <a:ext uri="{FF2B5EF4-FFF2-40B4-BE49-F238E27FC236}">
                <a16:creationId xmlns:a16="http://schemas.microsoft.com/office/drawing/2014/main" id="{DD14618E-AC8B-498C-91D5-74EC415CD89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AD98A83A-C36E-41CA-A1E4-30CF9044EA45}"/>
              </a:ext>
            </a:extLst>
          </p:cNvPr>
          <p:cNvSpPr>
            <a:spLocks noGrp="1"/>
          </p:cNvSpPr>
          <p:nvPr>
            <p:ph type="sldNum" sz="quarter" idx="12"/>
          </p:nvPr>
        </p:nvSpPr>
        <p:spPr/>
        <p:txBody>
          <a:bodyPr/>
          <a:lstStyle>
            <a:lvl1pPr>
              <a:defRPr/>
            </a:lvl1pPr>
          </a:lstStyle>
          <a:p>
            <a:pPr>
              <a:defRPr/>
            </a:pPr>
            <a:fld id="{913E84F8-F685-464F-B01A-E689EEF15D56}" type="slidenum">
              <a:rPr lang="en-US" altLang="en-US"/>
              <a:pPr>
                <a:defRPr/>
              </a:pPr>
              <a:t>‹#›</a:t>
            </a:fld>
            <a:endParaRPr lang="en-US" altLang="en-US"/>
          </a:p>
        </p:txBody>
      </p:sp>
    </p:spTree>
    <p:extLst>
      <p:ext uri="{BB962C8B-B14F-4D97-AF65-F5344CB8AC3E}">
        <p14:creationId xmlns:p14="http://schemas.microsoft.com/office/powerpoint/2010/main" val="23095142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D30EF84-B02C-4734-A830-2018BAEA5A6F}"/>
              </a:ext>
            </a:extLst>
          </p:cNvPr>
          <p:cNvSpPr>
            <a:spLocks noGrp="1"/>
          </p:cNvSpPr>
          <p:nvPr>
            <p:ph type="dt" sz="half" idx="10"/>
          </p:nvPr>
        </p:nvSpPr>
        <p:spPr/>
        <p:txBody>
          <a:bodyPr/>
          <a:lstStyle>
            <a:lvl1pPr>
              <a:defRPr/>
            </a:lvl1pPr>
          </a:lstStyle>
          <a:p>
            <a:pPr>
              <a:defRPr/>
            </a:pPr>
            <a:fld id="{2AA08AE2-40D8-405D-9F71-94894A789590}" type="datetimeFigureOut">
              <a:rPr lang="en-US"/>
              <a:pPr>
                <a:defRPr/>
              </a:pPr>
              <a:t>5/1/2023</a:t>
            </a:fld>
            <a:endParaRPr lang="en-US"/>
          </a:p>
        </p:txBody>
      </p:sp>
      <p:sp>
        <p:nvSpPr>
          <p:cNvPr id="6" name="Footer Placeholder 4">
            <a:extLst>
              <a:ext uri="{FF2B5EF4-FFF2-40B4-BE49-F238E27FC236}">
                <a16:creationId xmlns:a16="http://schemas.microsoft.com/office/drawing/2014/main" id="{93BCE69A-16B7-40BC-815F-764796478E7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0D1662B-7C9C-4C7C-B54E-4B96ED983876}"/>
              </a:ext>
            </a:extLst>
          </p:cNvPr>
          <p:cNvSpPr>
            <a:spLocks noGrp="1"/>
          </p:cNvSpPr>
          <p:nvPr>
            <p:ph type="sldNum" sz="quarter" idx="12"/>
          </p:nvPr>
        </p:nvSpPr>
        <p:spPr/>
        <p:txBody>
          <a:bodyPr/>
          <a:lstStyle>
            <a:lvl1pPr>
              <a:defRPr/>
            </a:lvl1pPr>
          </a:lstStyle>
          <a:p>
            <a:pPr>
              <a:defRPr/>
            </a:pPr>
            <a:fld id="{7CB6C8BF-B0B8-4224-801E-1DFEB6132B0F}" type="slidenum">
              <a:rPr lang="en-US" altLang="en-US"/>
              <a:pPr>
                <a:defRPr/>
              </a:pPr>
              <a:t>‹#›</a:t>
            </a:fld>
            <a:endParaRPr lang="en-US" altLang="en-US"/>
          </a:p>
        </p:txBody>
      </p:sp>
    </p:spTree>
    <p:extLst>
      <p:ext uri="{BB962C8B-B14F-4D97-AF65-F5344CB8AC3E}">
        <p14:creationId xmlns:p14="http://schemas.microsoft.com/office/powerpoint/2010/main" val="4275061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2C8713E-993A-4ABE-9ED9-7229AECBCF06}"/>
              </a:ext>
            </a:extLst>
          </p:cNvPr>
          <p:cNvSpPr>
            <a:spLocks noGrp="1"/>
          </p:cNvSpPr>
          <p:nvPr>
            <p:ph type="dt" sz="half" idx="10"/>
          </p:nvPr>
        </p:nvSpPr>
        <p:spPr/>
        <p:txBody>
          <a:bodyPr/>
          <a:lstStyle>
            <a:lvl1pPr>
              <a:defRPr/>
            </a:lvl1pPr>
          </a:lstStyle>
          <a:p>
            <a:pPr>
              <a:defRPr/>
            </a:pPr>
            <a:fld id="{5E863429-685B-4F2B-82DA-1C8E26CE0DBF}" type="datetimeFigureOut">
              <a:rPr lang="en-US"/>
              <a:pPr>
                <a:defRPr/>
              </a:pPr>
              <a:t>5/1/2023</a:t>
            </a:fld>
            <a:endParaRPr lang="en-US"/>
          </a:p>
        </p:txBody>
      </p:sp>
      <p:sp>
        <p:nvSpPr>
          <p:cNvPr id="6" name="Footer Placeholder 4">
            <a:extLst>
              <a:ext uri="{FF2B5EF4-FFF2-40B4-BE49-F238E27FC236}">
                <a16:creationId xmlns:a16="http://schemas.microsoft.com/office/drawing/2014/main" id="{858FE3F7-1635-426F-8744-9D9CDEB7BD8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BBF19A0-54CB-4E26-B85E-E89228B1E258}"/>
              </a:ext>
            </a:extLst>
          </p:cNvPr>
          <p:cNvSpPr>
            <a:spLocks noGrp="1"/>
          </p:cNvSpPr>
          <p:nvPr>
            <p:ph type="sldNum" sz="quarter" idx="12"/>
          </p:nvPr>
        </p:nvSpPr>
        <p:spPr/>
        <p:txBody>
          <a:bodyPr/>
          <a:lstStyle>
            <a:lvl1pPr>
              <a:defRPr/>
            </a:lvl1pPr>
          </a:lstStyle>
          <a:p>
            <a:pPr>
              <a:defRPr/>
            </a:pPr>
            <a:fld id="{18CDE6EB-1A72-428C-9742-F6A393470CBA}" type="slidenum">
              <a:rPr lang="en-US" altLang="en-US"/>
              <a:pPr>
                <a:defRPr/>
              </a:pPr>
              <a:t>‹#›</a:t>
            </a:fld>
            <a:endParaRPr lang="en-US" altLang="en-US"/>
          </a:p>
        </p:txBody>
      </p:sp>
    </p:spTree>
    <p:extLst>
      <p:ext uri="{BB962C8B-B14F-4D97-AF65-F5344CB8AC3E}">
        <p14:creationId xmlns:p14="http://schemas.microsoft.com/office/powerpoint/2010/main" val="31192934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92F399-11D4-41E9-A8FB-FD65A87ED5E4}"/>
              </a:ext>
            </a:extLst>
          </p:cNvPr>
          <p:cNvSpPr>
            <a:spLocks noGrp="1"/>
          </p:cNvSpPr>
          <p:nvPr>
            <p:ph type="dt" sz="half" idx="10"/>
          </p:nvPr>
        </p:nvSpPr>
        <p:spPr/>
        <p:txBody>
          <a:bodyPr/>
          <a:lstStyle>
            <a:lvl1pPr>
              <a:defRPr/>
            </a:lvl1pPr>
          </a:lstStyle>
          <a:p>
            <a:pPr>
              <a:defRPr/>
            </a:pPr>
            <a:fld id="{DD8C262A-B3C4-4326-BBC7-228A209E28A2}" type="datetimeFigureOut">
              <a:rPr lang="en-US"/>
              <a:pPr>
                <a:defRPr/>
              </a:pPr>
              <a:t>5/1/2023</a:t>
            </a:fld>
            <a:endParaRPr lang="en-US"/>
          </a:p>
        </p:txBody>
      </p:sp>
      <p:sp>
        <p:nvSpPr>
          <p:cNvPr id="5" name="Footer Placeholder 4">
            <a:extLst>
              <a:ext uri="{FF2B5EF4-FFF2-40B4-BE49-F238E27FC236}">
                <a16:creationId xmlns:a16="http://schemas.microsoft.com/office/drawing/2014/main" id="{14C6F352-203F-41BB-A14B-0F882CFEE94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BF9DB4F-E504-42EA-B7BF-B7BBD67FCC69}"/>
              </a:ext>
            </a:extLst>
          </p:cNvPr>
          <p:cNvSpPr>
            <a:spLocks noGrp="1"/>
          </p:cNvSpPr>
          <p:nvPr>
            <p:ph type="sldNum" sz="quarter" idx="12"/>
          </p:nvPr>
        </p:nvSpPr>
        <p:spPr/>
        <p:txBody>
          <a:bodyPr/>
          <a:lstStyle>
            <a:lvl1pPr>
              <a:defRPr/>
            </a:lvl1pPr>
          </a:lstStyle>
          <a:p>
            <a:pPr>
              <a:defRPr/>
            </a:pPr>
            <a:fld id="{E5961675-381E-40BC-A3CB-733604464BDE}" type="slidenum">
              <a:rPr lang="en-US" altLang="en-US"/>
              <a:pPr>
                <a:defRPr/>
              </a:pPr>
              <a:t>‹#›</a:t>
            </a:fld>
            <a:endParaRPr lang="en-US" altLang="en-US"/>
          </a:p>
        </p:txBody>
      </p:sp>
    </p:spTree>
    <p:extLst>
      <p:ext uri="{BB962C8B-B14F-4D97-AF65-F5344CB8AC3E}">
        <p14:creationId xmlns:p14="http://schemas.microsoft.com/office/powerpoint/2010/main" val="1917915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B42F98-EB0F-412E-A760-1DFA23B16368}"/>
              </a:ext>
            </a:extLst>
          </p:cNvPr>
          <p:cNvSpPr>
            <a:spLocks noGrp="1"/>
          </p:cNvSpPr>
          <p:nvPr>
            <p:ph type="dt" sz="half" idx="10"/>
          </p:nvPr>
        </p:nvSpPr>
        <p:spPr/>
        <p:txBody>
          <a:bodyPr/>
          <a:lstStyle>
            <a:lvl1pPr>
              <a:defRPr/>
            </a:lvl1pPr>
          </a:lstStyle>
          <a:p>
            <a:pPr>
              <a:defRPr/>
            </a:pPr>
            <a:fld id="{1DE70E4C-A845-4664-864E-812614A68FF4}" type="datetimeFigureOut">
              <a:rPr lang="en-US"/>
              <a:pPr>
                <a:defRPr/>
              </a:pPr>
              <a:t>5/1/2023</a:t>
            </a:fld>
            <a:endParaRPr lang="en-US"/>
          </a:p>
        </p:txBody>
      </p:sp>
      <p:sp>
        <p:nvSpPr>
          <p:cNvPr id="5" name="Footer Placeholder 4">
            <a:extLst>
              <a:ext uri="{FF2B5EF4-FFF2-40B4-BE49-F238E27FC236}">
                <a16:creationId xmlns:a16="http://schemas.microsoft.com/office/drawing/2014/main" id="{1FD72B2D-8CA0-4C55-A4EB-357D6728CF9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8D5DA81-9C0B-48EA-9E61-A90E402357AA}"/>
              </a:ext>
            </a:extLst>
          </p:cNvPr>
          <p:cNvSpPr>
            <a:spLocks noGrp="1"/>
          </p:cNvSpPr>
          <p:nvPr>
            <p:ph type="sldNum" sz="quarter" idx="12"/>
          </p:nvPr>
        </p:nvSpPr>
        <p:spPr/>
        <p:txBody>
          <a:bodyPr/>
          <a:lstStyle>
            <a:lvl1pPr>
              <a:defRPr/>
            </a:lvl1pPr>
          </a:lstStyle>
          <a:p>
            <a:pPr>
              <a:defRPr/>
            </a:pPr>
            <a:fld id="{6B7EECE5-A4B3-4DCA-AA89-18AA23CA1314}" type="slidenum">
              <a:rPr lang="en-US" altLang="en-US"/>
              <a:pPr>
                <a:defRPr/>
              </a:pPr>
              <a:t>‹#›</a:t>
            </a:fld>
            <a:endParaRPr lang="en-US" altLang="en-US"/>
          </a:p>
        </p:txBody>
      </p:sp>
    </p:spTree>
    <p:extLst>
      <p:ext uri="{BB962C8B-B14F-4D97-AF65-F5344CB8AC3E}">
        <p14:creationId xmlns:p14="http://schemas.microsoft.com/office/powerpoint/2010/main" val="1217158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37898754"/>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715206235"/>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790199506"/>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4269309882"/>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1922151083"/>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776162"/>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a:extLst>
              <a:ext uri="{FF2B5EF4-FFF2-40B4-BE49-F238E27FC236}">
                <a16:creationId xmlns:a16="http://schemas.microsoft.com/office/drawing/2014/main" id="{168B3F38-2BE5-428B-BF15-A8BDE27BD1CB}"/>
              </a:ext>
            </a:extLst>
          </p:cNvPr>
          <p:cNvGrpSpPr>
            <a:grpSpLocks/>
          </p:cNvGrpSpPr>
          <p:nvPr/>
        </p:nvGrpSpPr>
        <p:grpSpPr bwMode="auto">
          <a:xfrm>
            <a:off x="503238" y="908050"/>
            <a:ext cx="8172450" cy="5975350"/>
            <a:chOff x="539552" y="908720"/>
            <a:chExt cx="8157581" cy="5974680"/>
          </a:xfrm>
        </p:grpSpPr>
        <p:cxnSp>
          <p:nvCxnSpPr>
            <p:cNvPr id="5" name="Gerade Verbindung 8">
              <a:extLst>
                <a:ext uri="{FF2B5EF4-FFF2-40B4-BE49-F238E27FC236}">
                  <a16:creationId xmlns:a16="http://schemas.microsoft.com/office/drawing/2014/main" id="{DAF2EF01-C620-49BE-8D92-3C5DDE96FD00}"/>
                </a:ext>
              </a:extLst>
            </p:cNvPr>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a:extLst>
                <a:ext uri="{FF2B5EF4-FFF2-40B4-BE49-F238E27FC236}">
                  <a16:creationId xmlns:a16="http://schemas.microsoft.com/office/drawing/2014/main" id="{D219C74A-4113-4347-BA23-AD4548D129BB}"/>
                </a:ext>
              </a:extLst>
            </p:cNvPr>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a:extLst>
                <a:ext uri="{FF2B5EF4-FFF2-40B4-BE49-F238E27FC236}">
                  <a16:creationId xmlns:a16="http://schemas.microsoft.com/office/drawing/2014/main" id="{D4E8914E-CCF0-4D08-A09C-F370C2E6D592}"/>
                </a:ext>
              </a:extLst>
            </p:cNvPr>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a:extLst>
                <a:ext uri="{FF2B5EF4-FFF2-40B4-BE49-F238E27FC236}">
                  <a16:creationId xmlns:a16="http://schemas.microsoft.com/office/drawing/2014/main" id="{0F49E0E1-5731-430A-869F-B7F0F0391182}"/>
                </a:ext>
              </a:extLst>
            </p:cNvPr>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a:extLst>
                <a:ext uri="{FF2B5EF4-FFF2-40B4-BE49-F238E27FC236}">
                  <a16:creationId xmlns:a16="http://schemas.microsoft.com/office/drawing/2014/main" id="{F7BF120B-A94F-4B5E-8F41-BB9FF9EF3CCF}"/>
                </a:ext>
              </a:extLst>
            </p:cNvPr>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a:extLst>
                <a:ext uri="{FF2B5EF4-FFF2-40B4-BE49-F238E27FC236}">
                  <a16:creationId xmlns:a16="http://schemas.microsoft.com/office/drawing/2014/main" id="{24F40AAF-F1D0-4DE9-AB7E-C734F4FD7F69}"/>
                </a:ext>
              </a:extLst>
            </p:cNvPr>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1403919238"/>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5">
            <a:extLst>
              <a:ext uri="{FF2B5EF4-FFF2-40B4-BE49-F238E27FC236}">
                <a16:creationId xmlns:a16="http://schemas.microsoft.com/office/drawing/2014/main" id="{D492DB72-9257-4C54-9740-D3DDC739021B}"/>
              </a:ext>
            </a:extLst>
          </p:cNvPr>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2051" name="Rectangle 6">
            <a:extLst>
              <a:ext uri="{FF2B5EF4-FFF2-40B4-BE49-F238E27FC236}">
                <a16:creationId xmlns:a16="http://schemas.microsoft.com/office/drawing/2014/main" id="{2DA2452E-245A-44C1-87A4-83879DAB6C32}"/>
              </a:ext>
            </a:extLst>
          </p:cNvPr>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2052" name="Bild 1" descr="Kopfbalken.png">
            <a:extLst>
              <a:ext uri="{FF2B5EF4-FFF2-40B4-BE49-F238E27FC236}">
                <a16:creationId xmlns:a16="http://schemas.microsoft.com/office/drawing/2014/main" id="{A7C4EC50-D5B2-48A0-AA9E-2E77A4384209}"/>
              </a:ext>
            </a:extLst>
          </p:cNvPr>
          <p:cNvPicPr>
            <a:picLocks/>
          </p:cNvPicPr>
          <p:nvPr/>
        </p:nvPicPr>
        <p:blipFill>
          <a:blip r:embed="rId18">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8">
            <a:extLst>
              <a:ext uri="{FF2B5EF4-FFF2-40B4-BE49-F238E27FC236}">
                <a16:creationId xmlns:a16="http://schemas.microsoft.com/office/drawing/2014/main" id="{075A467F-881A-4016-9436-7E807F7AECF7}"/>
              </a:ext>
            </a:extLst>
          </p:cNvPr>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Security Planning: An Applied Approach | </a:t>
            </a:r>
            <a:fld id="{45D2D641-BA92-49E1-B341-5B5FA2AFE72C}" type="datetime1">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5/1/2023</a:t>
            </a:fld>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 | </a:t>
            </a:r>
            <a:fld id="{412A76FE-8943-40D7-A845-C84BC960EC0E}" type="slidenum">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a:t>
            </a:fld>
            <a:endPar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endParaRPr>
          </a:p>
          <a:p>
            <a:pPr>
              <a:defRPr/>
            </a:pPr>
            <a:endParaRPr lang="de-DE" altLang="en-US" sz="900" b="1">
              <a:latin typeface="Calibri" panose="020F0502020204030204" pitchFamily="34" charset="0"/>
              <a:ea typeface="Geneva"/>
              <a:cs typeface="Geneva"/>
            </a:endParaRPr>
          </a:p>
        </p:txBody>
      </p:sp>
      <p:sp>
        <p:nvSpPr>
          <p:cNvPr id="13" name="Abgerundetes Rechteck 8">
            <a:extLst>
              <a:ext uri="{FF2B5EF4-FFF2-40B4-BE49-F238E27FC236}">
                <a16:creationId xmlns:a16="http://schemas.microsoft.com/office/drawing/2014/main" id="{5437B3CC-D987-44B3-AD97-76D002ABF7E8}"/>
              </a:ext>
            </a:extLst>
          </p:cNvPr>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a:extLst>
              <a:ext uri="{FF2B5EF4-FFF2-40B4-BE49-F238E27FC236}">
                <a16:creationId xmlns:a16="http://schemas.microsoft.com/office/drawing/2014/main" id="{4FCD5664-ECB2-4F43-94B9-F2C187F7941D}"/>
              </a:ext>
            </a:extLst>
          </p:cNvPr>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2056" name="Bild 10" descr="Springer_pms.png">
            <a:extLst>
              <a:ext uri="{FF2B5EF4-FFF2-40B4-BE49-F238E27FC236}">
                <a16:creationId xmlns:a16="http://schemas.microsoft.com/office/drawing/2014/main" id="{12C578E5-5B9B-42DC-A150-1BC975B02C38}"/>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99" r:id="rId1"/>
    <p:sldLayoutId id="2147484281" r:id="rId2"/>
    <p:sldLayoutId id="2147484282" r:id="rId3"/>
    <p:sldLayoutId id="2147484283" r:id="rId4"/>
    <p:sldLayoutId id="2147484284" r:id="rId5"/>
    <p:sldLayoutId id="2147484285" r:id="rId6"/>
    <p:sldLayoutId id="2147484286" r:id="rId7"/>
    <p:sldLayoutId id="2147484287" r:id="rId8"/>
    <p:sldLayoutId id="2147484300" r:id="rId9"/>
    <p:sldLayoutId id="2147484301" r:id="rId10"/>
    <p:sldLayoutId id="2147484302" r:id="rId11"/>
    <p:sldLayoutId id="2147484304" r:id="rId12"/>
    <p:sldLayoutId id="2147484305" r:id="rId13"/>
    <p:sldLayoutId id="2147484306" r:id="rId14"/>
    <p:sldLayoutId id="2147484307" r:id="rId15"/>
    <p:sldLayoutId id="2147484308" r:id="rId16"/>
  </p:sldLayoutIdLst>
  <p:transition spd="slow"/>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74A4F13E-04BE-4319-86F6-92978777A58C}"/>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a16="http://schemas.microsoft.com/office/drawing/2014/main" id="{BCA73813-A7C8-42FE-90D5-76D55A54123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BAD46B3-3677-4ECB-BDA4-78AC42201B9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99606A0-8386-401B-AC17-CDD4B3390915}" type="datetimeFigureOut">
              <a:rPr lang="en-US"/>
              <a:pPr>
                <a:defRPr/>
              </a:pPr>
              <a:t>5/1/2023</a:t>
            </a:fld>
            <a:endParaRPr lang="en-US"/>
          </a:p>
        </p:txBody>
      </p:sp>
      <p:sp>
        <p:nvSpPr>
          <p:cNvPr id="5" name="Footer Placeholder 4">
            <a:extLst>
              <a:ext uri="{FF2B5EF4-FFF2-40B4-BE49-F238E27FC236}">
                <a16:creationId xmlns:a16="http://schemas.microsoft.com/office/drawing/2014/main" id="{49C3FF52-E653-4EA1-B441-1E854ECF1B64}"/>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87298AAC-E869-40DE-B189-D0C0E67EAB9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34077EB5-6EB0-4026-8042-0DF9553CB52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88" r:id="rId1"/>
    <p:sldLayoutId id="2147484289" r:id="rId2"/>
    <p:sldLayoutId id="2147484290" r:id="rId3"/>
    <p:sldLayoutId id="2147484291" r:id="rId4"/>
    <p:sldLayoutId id="2147484292" r:id="rId5"/>
    <p:sldLayoutId id="2147484293" r:id="rId6"/>
    <p:sldLayoutId id="2147484294" r:id="rId7"/>
    <p:sldLayoutId id="2147484295" r:id="rId8"/>
    <p:sldLayoutId id="2147484296" r:id="rId9"/>
    <p:sldLayoutId id="2147484297" r:id="rId10"/>
    <p:sldLayoutId id="214748429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1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1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6.xml"/><Relationship Id="rId1" Type="http://schemas.openxmlformats.org/officeDocument/2006/relationships/slideLayout" Target="../slideLayouts/slideLayout1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5.xml"/><Relationship Id="rId1" Type="http://schemas.openxmlformats.org/officeDocument/2006/relationships/slideLayout" Target="../slideLayouts/slideLayout1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6.xml"/><Relationship Id="rId1" Type="http://schemas.openxmlformats.org/officeDocument/2006/relationships/slideLayout" Target="../slideLayouts/slideLayout1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7.xml"/><Relationship Id="rId1" Type="http://schemas.openxmlformats.org/officeDocument/2006/relationships/slideLayout" Target="../slideLayouts/slideLayout13.xml"/><Relationship Id="rId5" Type="http://schemas.openxmlformats.org/officeDocument/2006/relationships/image" Target="../media/image8.emf"/><Relationship Id="rId4" Type="http://schemas.openxmlformats.org/officeDocument/2006/relationships/image" Target="../media/image7.emf"/></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8.xml"/><Relationship Id="rId1" Type="http://schemas.openxmlformats.org/officeDocument/2006/relationships/slideLayout" Target="../slideLayouts/slideLayout11.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6.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0FFBD0FE-B69E-43AF-8876-EC167E263FFD}"/>
              </a:ext>
            </a:extLst>
          </p:cNvPr>
          <p:cNvSpPr>
            <a:spLocks noGrp="1" noChangeArrowheads="1"/>
          </p:cNvSpPr>
          <p:nvPr>
            <p:ph type="subTitle" idx="1"/>
          </p:nvPr>
        </p:nvSpPr>
        <p:spPr>
          <a:xfrm>
            <a:off x="3779838" y="5537200"/>
            <a:ext cx="4895850" cy="765175"/>
          </a:xfrm>
        </p:spPr>
        <p:txBody>
          <a:bodyPr>
            <a:noAutofit/>
          </a:bodyPr>
          <a:lstStyle/>
          <a:p>
            <a:pPr algn="ctr" eaLnBrk="1" hangingPunct="1">
              <a:defRPr/>
            </a:pPr>
            <a:r>
              <a:rPr lang="en-US" altLang="en-US" dirty="0"/>
              <a:t>Security Planning</a:t>
            </a:r>
          </a:p>
          <a:p>
            <a:pPr algn="ctr" eaLnBrk="1" hangingPunct="1">
              <a:defRPr/>
            </a:pPr>
            <a:r>
              <a:rPr lang="en-US" altLang="en-US" dirty="0"/>
              <a:t>Susan Lincke</a:t>
            </a:r>
          </a:p>
        </p:txBody>
      </p:sp>
      <p:sp>
        <p:nvSpPr>
          <p:cNvPr id="4098" name="Rectangle 2">
            <a:extLst>
              <a:ext uri="{FF2B5EF4-FFF2-40B4-BE49-F238E27FC236}">
                <a16:creationId xmlns:a16="http://schemas.microsoft.com/office/drawing/2014/main" id="{B357FEC1-EE80-4B83-AB55-25D3BDEA45DD}"/>
              </a:ext>
            </a:extLst>
          </p:cNvPr>
          <p:cNvSpPr>
            <a:spLocks noGrp="1" noChangeArrowheads="1"/>
          </p:cNvSpPr>
          <p:nvPr>
            <p:ph type="ctrTitle"/>
          </p:nvPr>
        </p:nvSpPr>
        <p:spPr>
          <a:xfrm>
            <a:off x="3771900" y="4165600"/>
            <a:ext cx="4903788" cy="1209675"/>
          </a:xfrm>
        </p:spPr>
        <p:txBody>
          <a:bodyPr/>
          <a:lstStyle/>
          <a:p>
            <a:pPr eaLnBrk="1" hangingPunct="1">
              <a:defRPr/>
            </a:pPr>
            <a:r>
              <a:rPr lang="en-US" altLang="en-US" dirty="0"/>
              <a:t>Performing an Audit or Security Test</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D636D06A-BF96-4D97-8E41-2CBAFD9E0D3A}"/>
              </a:ext>
            </a:extLst>
          </p:cNvPr>
          <p:cNvSpPr>
            <a:spLocks noGrp="1" noChangeArrowheads="1"/>
          </p:cNvSpPr>
          <p:nvPr>
            <p:ph type="title"/>
          </p:nvPr>
        </p:nvSpPr>
        <p:spPr/>
        <p:txBody>
          <a:bodyPr/>
          <a:lstStyle/>
          <a:p>
            <a:pPr eaLnBrk="1" hangingPunct="1"/>
            <a:r>
              <a:rPr lang="en-US" altLang="en-US" sz="4000" dirty="0">
                <a:ea typeface="Calibri" panose="020F0502020204030204" pitchFamily="34" charset="0"/>
                <a:cs typeface="Lucida Sans" panose="020B0602030504020204" pitchFamily="34" charset="0"/>
              </a:rPr>
              <a:t>Step 1A: Obtain Understanding of Audit Subject Area</a:t>
            </a:r>
          </a:p>
        </p:txBody>
      </p:sp>
      <p:sp>
        <p:nvSpPr>
          <p:cNvPr id="28675" name="Rectangle 3">
            <a:extLst>
              <a:ext uri="{FF2B5EF4-FFF2-40B4-BE49-F238E27FC236}">
                <a16:creationId xmlns:a16="http://schemas.microsoft.com/office/drawing/2014/main" id="{EA02B0EE-5D44-4E24-9E25-439EA4662ED0}"/>
              </a:ext>
            </a:extLst>
          </p:cNvPr>
          <p:cNvSpPr>
            <a:spLocks noGrp="1" noChangeArrowheads="1"/>
          </p:cNvSpPr>
          <p:nvPr>
            <p:ph sz="half" idx="1"/>
          </p:nvPr>
        </p:nvSpPr>
        <p:spPr>
          <a:xfrm>
            <a:off x="457200" y="2362200"/>
            <a:ext cx="5105400" cy="3505200"/>
          </a:xfrm>
        </p:spPr>
        <p:txBody>
          <a:bodyPr/>
          <a:lstStyle/>
          <a:p>
            <a:pPr eaLnBrk="1" hangingPunct="1">
              <a:buFont typeface="Wingdings" panose="05000000000000000000" pitchFamily="2" charset="2"/>
              <a:buNone/>
            </a:pPr>
            <a:r>
              <a:rPr lang="en-US" altLang="en-US" sz="3200">
                <a:latin typeface="Calibri" panose="020F0502020204030204" pitchFamily="34" charset="0"/>
                <a:ea typeface="ヒラギノ角ゴ Pro W3"/>
                <a:cs typeface="ヒラギノ角ゴ Pro W3"/>
              </a:rPr>
              <a:t>May include:</a:t>
            </a:r>
          </a:p>
          <a:p>
            <a:pPr eaLnBrk="1" hangingPunct="1"/>
            <a:r>
              <a:rPr lang="en-US" altLang="en-US" sz="2400">
                <a:latin typeface="Calibri" panose="020F0502020204030204" pitchFamily="34" charset="0"/>
                <a:ea typeface="ヒラギノ角ゴ Pro W3"/>
                <a:cs typeface="ヒラギノ角ゴ Pro W3"/>
              </a:rPr>
              <a:t>Tour facilities related to audit</a:t>
            </a:r>
          </a:p>
          <a:p>
            <a:pPr eaLnBrk="1" hangingPunct="1"/>
            <a:r>
              <a:rPr lang="en-US" altLang="en-US" sz="2400">
                <a:latin typeface="Calibri" panose="020F0502020204030204" pitchFamily="34" charset="0"/>
                <a:ea typeface="ヒラギノ角ゴ Pro W3"/>
                <a:cs typeface="ヒラギノ角ゴ Pro W3"/>
              </a:rPr>
              <a:t>Read background material</a:t>
            </a:r>
          </a:p>
          <a:p>
            <a:pPr eaLnBrk="1" hangingPunct="1"/>
            <a:r>
              <a:rPr lang="en-US" altLang="en-US" sz="2400">
                <a:latin typeface="Calibri" panose="020F0502020204030204" pitchFamily="34" charset="0"/>
                <a:ea typeface="ヒラギノ角ゴ Pro W3"/>
                <a:cs typeface="ヒラギノ角ゴ Pro W3"/>
              </a:rPr>
              <a:t>Review business and IT strategic plans</a:t>
            </a:r>
          </a:p>
          <a:p>
            <a:pPr eaLnBrk="1" hangingPunct="1"/>
            <a:r>
              <a:rPr lang="en-US" altLang="en-US" sz="2400">
                <a:latin typeface="Calibri" panose="020F0502020204030204" pitchFamily="34" charset="0"/>
                <a:ea typeface="ヒラギノ角ゴ Pro W3"/>
                <a:cs typeface="ヒラギノ角ゴ Pro W3"/>
              </a:rPr>
              <a:t>Interview key managers to understand business</a:t>
            </a:r>
          </a:p>
          <a:p>
            <a:pPr eaLnBrk="1" hangingPunct="1"/>
            <a:r>
              <a:rPr lang="en-US" altLang="en-US" sz="2400">
                <a:latin typeface="Calibri" panose="020F0502020204030204" pitchFamily="34" charset="0"/>
                <a:ea typeface="ヒラギノ角ゴ Pro W3"/>
                <a:cs typeface="ヒラギノ角ゴ Pro W3"/>
              </a:rPr>
              <a:t>Review prior audit reports</a:t>
            </a:r>
          </a:p>
          <a:p>
            <a:pPr eaLnBrk="1" hangingPunct="1"/>
            <a:r>
              <a:rPr lang="en-US" altLang="en-US" sz="2400">
                <a:latin typeface="Calibri" panose="020F0502020204030204" pitchFamily="34" charset="0"/>
                <a:ea typeface="ヒラギノ角ゴ Pro W3"/>
                <a:cs typeface="ヒラギノ角ゴ Pro W3"/>
              </a:rPr>
              <a:t>Identify applicable regulations</a:t>
            </a:r>
          </a:p>
          <a:p>
            <a:pPr eaLnBrk="1" hangingPunct="1"/>
            <a:r>
              <a:rPr lang="en-US" altLang="en-US" sz="2400">
                <a:latin typeface="Calibri" panose="020F0502020204030204" pitchFamily="34" charset="0"/>
                <a:ea typeface="ヒラギノ角ゴ Pro W3"/>
                <a:cs typeface="ヒラギノ角ゴ Pro W3"/>
              </a:rPr>
              <a:t>Identify areas that have been outsourced</a:t>
            </a:r>
          </a:p>
        </p:txBody>
      </p:sp>
      <p:graphicFrame>
        <p:nvGraphicFramePr>
          <p:cNvPr id="7" name="Content Placeholder 6">
            <a:extLst>
              <a:ext uri="{FF2B5EF4-FFF2-40B4-BE49-F238E27FC236}">
                <a16:creationId xmlns:a16="http://schemas.microsoft.com/office/drawing/2014/main" id="{B6B5C5BA-E128-43B4-B843-AC92AE693040}"/>
              </a:ext>
            </a:extLst>
          </p:cNvPr>
          <p:cNvGraphicFramePr>
            <a:graphicFrameLocks noGrp="1"/>
          </p:cNvGraphicFramePr>
          <p:nvPr>
            <p:ph sz="half" idx="2"/>
            <p:extLst>
              <p:ext uri="{D42A27DB-BD31-4B8C-83A1-F6EECF244321}">
                <p14:modId xmlns:p14="http://schemas.microsoft.com/office/powerpoint/2010/main" val="241905213"/>
              </p:ext>
            </p:extLst>
          </p:nvPr>
        </p:nvGraphicFramePr>
        <p:xfrm>
          <a:off x="5105400" y="1981200"/>
          <a:ext cx="40386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F3EB6359-5736-4166-B94E-6846C1A09B2A}"/>
              </a:ext>
            </a:extLst>
          </p:cNvPr>
          <p:cNvSpPr txBox="1"/>
          <p:nvPr/>
        </p:nvSpPr>
        <p:spPr>
          <a:xfrm>
            <a:off x="5551714" y="5899150"/>
            <a:ext cx="3429000" cy="914400"/>
          </a:xfrm>
          <a:prstGeom prst="rect">
            <a:avLst/>
          </a:prstGeom>
          <a:noFill/>
        </p:spPr>
        <p:txBody>
          <a:bodyPr wrap="none" lIns="0" tIns="0" rIns="0" bIns="0" rtlCol="0">
            <a:noAutofit/>
          </a:bodyPr>
          <a:lstStyle/>
          <a:p>
            <a:pPr algn="ctr">
              <a:spcBef>
                <a:spcPts val="0"/>
              </a:spcBef>
              <a:buClr>
                <a:schemeClr val="accent2"/>
              </a:buClr>
              <a:buSzPct val="100000"/>
            </a:pPr>
            <a:r>
              <a:rPr lang="en-US" sz="1800" dirty="0">
                <a:latin typeface="+mn-lt"/>
              </a:rPr>
              <a:t>Simplified Audit </a:t>
            </a:r>
          </a:p>
          <a:p>
            <a:pPr algn="ctr">
              <a:spcBef>
                <a:spcPts val="0"/>
              </a:spcBef>
              <a:buClr>
                <a:schemeClr val="accent2"/>
              </a:buClr>
              <a:buSzPct val="100000"/>
            </a:pPr>
            <a:r>
              <a:rPr lang="en-US" sz="1800" dirty="0">
                <a:latin typeface="+mn-lt"/>
              </a:rPr>
              <a:t>Engagement Process</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B62A4FC-B04A-4F5E-8BDA-0436CE5DF050}"/>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Audit Engagement Plan Vocabulary</a:t>
            </a:r>
          </a:p>
        </p:txBody>
      </p:sp>
      <p:sp>
        <p:nvSpPr>
          <p:cNvPr id="30723" name="Rectangle 3">
            <a:extLst>
              <a:ext uri="{FF2B5EF4-FFF2-40B4-BE49-F238E27FC236}">
                <a16:creationId xmlns:a16="http://schemas.microsoft.com/office/drawing/2014/main" id="{245955F9-9C3D-48C6-9BA4-28428D2E16D0}"/>
              </a:ext>
            </a:extLst>
          </p:cNvPr>
          <p:cNvSpPr>
            <a:spLocks noGrp="1" noChangeArrowheads="1"/>
          </p:cNvSpPr>
          <p:nvPr>
            <p:ph idx="1"/>
          </p:nvPr>
        </p:nvSpPr>
        <p:spPr/>
        <p:txBody>
          <a:bodyPr/>
          <a:lstStyle/>
          <a:p>
            <a:pPr eaLnBrk="1" hangingPunct="1">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Audit Subject</a:t>
            </a:r>
            <a:r>
              <a:rPr lang="en-US" altLang="en-US" sz="2800">
                <a:latin typeface="Calibri" panose="020F0502020204030204" pitchFamily="34" charset="0"/>
                <a:ea typeface="ヒラギノ角ゴ Pro W3"/>
                <a:cs typeface="ヒラギノ角ゴ Pro W3"/>
              </a:rPr>
              <a:t>: The area to be audited</a:t>
            </a:r>
          </a:p>
          <a:p>
            <a:pPr eaLnBrk="1" hangingPunct="1"/>
            <a:r>
              <a:rPr lang="en-US" altLang="en-US" sz="2400">
                <a:latin typeface="Calibri" panose="020F0502020204030204" pitchFamily="34" charset="0"/>
                <a:ea typeface="ヒラギノ角ゴ Pro W3"/>
                <a:cs typeface="ヒラギノ角ゴ Pro W3"/>
              </a:rPr>
              <a:t>E.g., Information Systems related to Sales</a:t>
            </a:r>
          </a:p>
          <a:p>
            <a:pPr eaLnBrk="1" hangingPunct="1">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Audit Objective</a:t>
            </a:r>
            <a:r>
              <a:rPr lang="en-US" altLang="en-US" sz="2800">
                <a:latin typeface="Calibri" panose="020F0502020204030204" pitchFamily="34" charset="0"/>
                <a:ea typeface="ヒラギノ角ゴ Pro W3"/>
                <a:cs typeface="ヒラギノ角ゴ Pro W3"/>
              </a:rPr>
              <a:t>: The purpose of the audit</a:t>
            </a:r>
          </a:p>
          <a:p>
            <a:pPr eaLnBrk="1" hangingPunct="1"/>
            <a:r>
              <a:rPr lang="en-US" altLang="en-US" sz="2400">
                <a:latin typeface="Calibri" panose="020F0502020204030204" pitchFamily="34" charset="0"/>
                <a:ea typeface="ヒラギノ角ゴ Pro W3"/>
                <a:cs typeface="ヒラギノ角ゴ Pro W3"/>
              </a:rPr>
              <a:t>E.g., Determine whether Sales database is safe against data breaches, due to inappropriate authentication, access control, or hacking</a:t>
            </a:r>
          </a:p>
          <a:p>
            <a:pPr eaLnBrk="1" hangingPunct="1">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Audit Scope</a:t>
            </a:r>
            <a:r>
              <a:rPr lang="en-US" altLang="en-US" sz="2800">
                <a:latin typeface="Calibri" panose="020F0502020204030204" pitchFamily="34" charset="0"/>
                <a:ea typeface="ヒラギノ角ゴ Pro W3"/>
                <a:cs typeface="ヒラギノ角ゴ Pro W3"/>
              </a:rPr>
              <a:t>:  Constrains the audit to a specific system, function, or unit, or period of time</a:t>
            </a:r>
          </a:p>
          <a:p>
            <a:pPr eaLnBrk="1" hangingPunct="1"/>
            <a:r>
              <a:rPr lang="en-US" altLang="en-US" sz="2400">
                <a:latin typeface="Calibri" panose="020F0502020204030204" pitchFamily="34" charset="0"/>
                <a:ea typeface="ヒラギノ角ゴ Pro W3"/>
                <a:cs typeface="ヒラギノ角ゴ Pro W3"/>
              </a:rPr>
              <a:t>E.g., Scope is constrained to Headquarters for the last year.</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FDF3AF15-6AA7-403D-8503-4F2A59755A6A}"/>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Step 1B: Perform Risk Assessment</a:t>
            </a:r>
          </a:p>
        </p:txBody>
      </p:sp>
      <p:sp>
        <p:nvSpPr>
          <p:cNvPr id="32771" name="Rectangle 3">
            <a:extLst>
              <a:ext uri="{FF2B5EF4-FFF2-40B4-BE49-F238E27FC236}">
                <a16:creationId xmlns:a16="http://schemas.microsoft.com/office/drawing/2014/main" id="{86ECA4A9-AE61-4454-AB39-A7205B6C0CFF}"/>
              </a:ext>
            </a:extLst>
          </p:cNvPr>
          <p:cNvSpPr>
            <a:spLocks noGrp="1" noChangeArrowheads="1"/>
          </p:cNvSpPr>
          <p:nvPr>
            <p:ph idx="1"/>
          </p:nvPr>
        </p:nvSpPr>
        <p:spPr>
          <a:xfrm>
            <a:off x="457200" y="1752600"/>
            <a:ext cx="8229600" cy="4525963"/>
          </a:xfrm>
        </p:spPr>
        <p:txBody>
          <a:bodyPr/>
          <a:lstStyle/>
          <a:p>
            <a:pPr algn="ct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Risk-Based Auditing </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Inherent Risk</a:t>
            </a:r>
            <a:r>
              <a:rPr lang="en-US" altLang="en-US" sz="2400">
                <a:latin typeface="Calibri" panose="020F0502020204030204" pitchFamily="34" charset="0"/>
                <a:ea typeface="ヒラギノ角ゴ Pro W3"/>
                <a:cs typeface="ヒラギノ角ゴ Pro W3"/>
              </a:rPr>
              <a:t>: Susceptibility to a problem</a:t>
            </a:r>
          </a:p>
          <a:p>
            <a:pPr lvl="1" eaLnBrk="1" hangingPunct="1">
              <a:lnSpc>
                <a:spcPct val="80000"/>
              </a:lnSpc>
            </a:pPr>
            <a:r>
              <a:rPr lang="en-US" altLang="en-US" sz="2400">
                <a:latin typeface="Calibri" panose="020F0502020204030204" pitchFamily="34" charset="0"/>
                <a:ea typeface="ヒラギノ角ゴ Pro W3"/>
                <a:cs typeface="ヒラギノ角ゴ Pro W3"/>
              </a:rPr>
              <a:t>E.g., a bank’s inherent risk is a robber</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Control Risk</a:t>
            </a:r>
            <a:r>
              <a:rPr lang="en-US" altLang="en-US" sz="2400">
                <a:latin typeface="Calibri" panose="020F0502020204030204" pitchFamily="34" charset="0"/>
                <a:ea typeface="ヒラギノ角ゴ Pro W3"/>
                <a:cs typeface="ヒラギノ角ゴ Pro W3"/>
              </a:rPr>
              <a:t>: A problem exists that will not be detected by an internal control system</a:t>
            </a:r>
          </a:p>
          <a:p>
            <a:pPr lvl="1" eaLnBrk="1" hangingPunct="1">
              <a:lnSpc>
                <a:spcPct val="80000"/>
              </a:lnSpc>
            </a:pPr>
            <a:r>
              <a:rPr lang="en-US" altLang="en-US" sz="2400">
                <a:latin typeface="Calibri" panose="020F0502020204030204" pitchFamily="34" charset="0"/>
                <a:ea typeface="ヒラギノ角ゴ Pro W3"/>
                <a:cs typeface="ヒラギノ角ゴ Pro W3"/>
              </a:rPr>
              <a:t>For bank: A thief accesses another’s account at Money Machine but is not detected</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Detection Risk</a:t>
            </a:r>
            <a:r>
              <a:rPr lang="en-US" altLang="en-US" sz="2400">
                <a:latin typeface="Calibri" panose="020F0502020204030204" pitchFamily="34" charset="0"/>
                <a:ea typeface="ヒラギノ角ゴ Pro W3"/>
                <a:cs typeface="ヒラギノ角ゴ Pro W3"/>
              </a:rPr>
              <a:t>: An auditor does not detect a problem that does exist</a:t>
            </a:r>
          </a:p>
          <a:p>
            <a:pPr lvl="1" eaLnBrk="1" hangingPunct="1">
              <a:lnSpc>
                <a:spcPct val="80000"/>
              </a:lnSpc>
            </a:pPr>
            <a:r>
              <a:rPr lang="en-US" altLang="en-US" sz="2400">
                <a:latin typeface="Calibri" panose="020F0502020204030204" pitchFamily="34" charset="0"/>
                <a:ea typeface="ヒラギノ角ゴ Pro W3"/>
                <a:cs typeface="ヒラギノ角ゴ Pro W3"/>
              </a:rPr>
              <a:t>For bank: Fraud occurs but is not detected</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Overall Audit Risk</a:t>
            </a:r>
            <a:r>
              <a:rPr lang="en-US" altLang="en-US" sz="2400">
                <a:latin typeface="Calibri" panose="020F0502020204030204" pitchFamily="34" charset="0"/>
                <a:ea typeface="ヒラギノ角ゴ Pro W3"/>
                <a:cs typeface="ヒラギノ角ゴ Pro W3"/>
              </a:rPr>
              <a:t>:  Combination of audit risks</a:t>
            </a:r>
          </a:p>
          <a:p>
            <a:pPr algn="ctr" eaLnBrk="1" hangingPunct="1">
              <a:lnSpc>
                <a:spcPct val="80000"/>
              </a:lnSpc>
              <a:buFont typeface="Wingdings" panose="05000000000000000000" pitchFamily="2" charset="2"/>
              <a:buNone/>
            </a:pPr>
            <a:endParaRPr lang="en-US" altLang="en-US" sz="2400">
              <a:latin typeface="Calibri" panose="020F0502020204030204" pitchFamily="34" charset="0"/>
              <a:ea typeface="ヒラギノ角ゴ Pro W3"/>
              <a:cs typeface="ヒラギノ角ゴ Pro W3"/>
            </a:endParaRPr>
          </a:p>
          <a:p>
            <a:pPr algn="ctr" eaLnBrk="1" hangingPunct="1">
              <a:lnSpc>
                <a:spcPct val="8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What Inherent, Control &amp; Detection Risks exist on the IT side?</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501518D3-0C80-4110-939C-1ABD167B334D}"/>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Audit Engagement Risk Analysis</a:t>
            </a:r>
          </a:p>
        </p:txBody>
      </p:sp>
      <p:graphicFrame>
        <p:nvGraphicFramePr>
          <p:cNvPr id="4" name="Content Placeholder 3">
            <a:extLst>
              <a:ext uri="{FF2B5EF4-FFF2-40B4-BE49-F238E27FC236}">
                <a16:creationId xmlns:a16="http://schemas.microsoft.com/office/drawing/2014/main" id="{D2AF72AE-C2ED-4A20-A1FC-589E8382FEC5}"/>
              </a:ext>
            </a:extLst>
          </p:cNvPr>
          <p:cNvGraphicFramePr>
            <a:graphicFrameLocks noGrp="1"/>
          </p:cNvGraphicFramePr>
          <p:nvPr>
            <p:ph idx="1"/>
            <p:extLst>
              <p:ext uri="{D42A27DB-BD31-4B8C-83A1-F6EECF244321}">
                <p14:modId xmlns:p14="http://schemas.microsoft.com/office/powerpoint/2010/main" val="2080937382"/>
              </p:ext>
            </p:extLst>
          </p:nvPr>
        </p:nvGraphicFramePr>
        <p:xfrm>
          <a:off x="381000" y="1909763"/>
          <a:ext cx="8458200" cy="4740275"/>
        </p:xfrm>
        <a:graphic>
          <a:graphicData uri="http://schemas.openxmlformats.org/drawingml/2006/table">
            <a:tbl>
              <a:tblPr firstRow="1" bandRow="1">
                <a:tableStyleId>{5C22544A-7EE6-4342-B048-85BDC9FD1C3A}</a:tableStyleId>
              </a:tblPr>
              <a:tblGrid>
                <a:gridCol w="8458200">
                  <a:extLst>
                    <a:ext uri="{9D8B030D-6E8A-4147-A177-3AD203B41FA5}">
                      <a16:colId xmlns:a16="http://schemas.microsoft.com/office/drawing/2014/main" val="20000"/>
                    </a:ext>
                  </a:extLst>
                </a:gridCol>
              </a:tblGrid>
              <a:tr h="457245">
                <a:tc>
                  <a:txBody>
                    <a:bodyPr/>
                    <a:lstStyle/>
                    <a:p>
                      <a:r>
                        <a:rPr lang="en-US" sz="2400" dirty="0">
                          <a:solidFill>
                            <a:schemeClr val="tx1">
                              <a:lumMod val="90000"/>
                              <a:lumOff val="10000"/>
                            </a:schemeClr>
                          </a:solidFill>
                        </a:rPr>
                        <a:t>Audit Engagement Risk Analysis</a:t>
                      </a:r>
                    </a:p>
                  </a:txBody>
                  <a:tcPr marT="45714" marB="45714">
                    <a:solidFill>
                      <a:schemeClr val="bg1">
                        <a:lumMod val="75000"/>
                      </a:schemeClr>
                    </a:solidFill>
                  </a:tcPr>
                </a:tc>
                <a:extLst>
                  <a:ext uri="{0D108BD9-81ED-4DB2-BD59-A6C34878D82A}">
                    <a16:rowId xmlns:a16="http://schemas.microsoft.com/office/drawing/2014/main" val="10000"/>
                  </a:ext>
                </a:extLst>
              </a:tr>
              <a:tr h="2136955">
                <a:tc>
                  <a:txBody>
                    <a:bodyPr/>
                    <a:lstStyle/>
                    <a:p>
                      <a:pPr marL="0" marR="0" algn="just" eaLnBrk="0" fontAlgn="base" hangingPunct="0">
                        <a:lnSpc>
                          <a:spcPct val="115000"/>
                        </a:lnSpc>
                        <a:spcBef>
                          <a:spcPts val="600"/>
                        </a:spcBef>
                        <a:spcAft>
                          <a:spcPts val="0"/>
                        </a:spcAft>
                      </a:pPr>
                      <a:r>
                        <a:rPr lang="en-US" sz="1800" u="sng" kern="1200" dirty="0">
                          <a:solidFill>
                            <a:schemeClr val="tx1"/>
                          </a:solidFill>
                          <a:effectLst/>
                          <a:latin typeface="+mn-lt"/>
                          <a:ea typeface="Times New Roman"/>
                          <a:cs typeface="Times New Roman"/>
                        </a:rPr>
                        <a:t>Inherent Risks:</a:t>
                      </a:r>
                      <a:r>
                        <a:rPr lang="en-US" sz="1800" kern="1200" dirty="0">
                          <a:solidFill>
                            <a:schemeClr val="tx1"/>
                          </a:solidFill>
                          <a:effectLst/>
                          <a:latin typeface="+mn-lt"/>
                          <a:ea typeface="Times New Roman"/>
                          <a:cs typeface="Times New Roman"/>
                        </a:rPr>
                        <a:t> (Risks organization is predisposed to)</a:t>
                      </a:r>
                      <a:endParaRPr lang="en-US" sz="1800" dirty="0">
                        <a:solidFill>
                          <a:schemeClr val="tx1"/>
                        </a:solidFill>
                        <a:effectLst/>
                        <a:latin typeface="Calibri"/>
                        <a:ea typeface="Calibri"/>
                        <a:cs typeface="Times New Roman"/>
                      </a:endParaRPr>
                    </a:p>
                    <a:p>
                      <a:pPr marL="0" marR="0" algn="just" eaLnBrk="0" fontAlgn="base" hangingPunct="0">
                        <a:lnSpc>
                          <a:spcPct val="115000"/>
                        </a:lnSpc>
                        <a:spcBef>
                          <a:spcPts val="600"/>
                        </a:spcBef>
                        <a:spcAft>
                          <a:spcPts val="0"/>
                        </a:spcAft>
                      </a:pPr>
                      <a:r>
                        <a:rPr lang="en-US" sz="1800" b="1" kern="1200" dirty="0">
                          <a:solidFill>
                            <a:schemeClr val="tx1"/>
                          </a:solidFill>
                          <a:effectLst/>
                          <a:latin typeface="Tempus Sans ITC"/>
                          <a:ea typeface="Times New Roman"/>
                          <a:cs typeface="Times New Roman"/>
                        </a:rPr>
                        <a:t>Data Breach</a:t>
                      </a:r>
                      <a:r>
                        <a:rPr lang="en-US" sz="1800" kern="1200" dirty="0">
                          <a:solidFill>
                            <a:schemeClr val="tx1"/>
                          </a:solidFill>
                          <a:effectLst/>
                          <a:latin typeface="Tempus Sans ITC"/>
                          <a:ea typeface="Times New Roman"/>
                          <a:cs typeface="Times New Roman"/>
                        </a:rPr>
                        <a:t>:  Student grades, disabilities (FERPA), student health (HIPAA), student/employee financial acct, payment card info. (PCI DSS), SSN and passport numbers (State Breach).  Students agree to publish contact info. annually (FERPA).</a:t>
                      </a:r>
                      <a:endParaRPr lang="en-US" sz="1800" dirty="0">
                        <a:solidFill>
                          <a:schemeClr val="tx1"/>
                        </a:solidFill>
                        <a:effectLst/>
                        <a:latin typeface="Calibri"/>
                        <a:ea typeface="Calibri"/>
                        <a:cs typeface="Times New Roman"/>
                      </a:endParaRPr>
                    </a:p>
                    <a:p>
                      <a:pPr marL="0" marR="0" algn="just" eaLnBrk="0" fontAlgn="base" hangingPunct="0">
                        <a:lnSpc>
                          <a:spcPct val="115000"/>
                        </a:lnSpc>
                        <a:spcBef>
                          <a:spcPts val="600"/>
                        </a:spcBef>
                        <a:spcAft>
                          <a:spcPts val="0"/>
                        </a:spcAft>
                      </a:pPr>
                      <a:r>
                        <a:rPr lang="en-US" sz="1800" b="1" kern="1200" dirty="0">
                          <a:solidFill>
                            <a:schemeClr val="tx1"/>
                          </a:solidFill>
                          <a:effectLst/>
                          <a:latin typeface="Tempus Sans ITC"/>
                          <a:ea typeface="Times New Roman"/>
                          <a:cs typeface="Times New Roman"/>
                        </a:rPr>
                        <a:t>Hacking</a:t>
                      </a:r>
                      <a:r>
                        <a:rPr lang="en-US" sz="1800" kern="1200" dirty="0">
                          <a:solidFill>
                            <a:schemeClr val="tx1"/>
                          </a:solidFill>
                          <a:effectLst/>
                          <a:latin typeface="Tempus Sans ITC"/>
                          <a:ea typeface="Times New Roman"/>
                          <a:cs typeface="Times New Roman"/>
                        </a:rPr>
                        <a:t>:  University is</a:t>
                      </a:r>
                      <a:r>
                        <a:rPr lang="en-US" sz="1800" kern="1200" baseline="0" dirty="0">
                          <a:solidFill>
                            <a:schemeClr val="tx1"/>
                          </a:solidFill>
                          <a:effectLst/>
                          <a:latin typeface="Tempus Sans ITC"/>
                          <a:ea typeface="Times New Roman"/>
                          <a:cs typeface="Times New Roman"/>
                        </a:rPr>
                        <a:t> an</a:t>
                      </a:r>
                      <a:r>
                        <a:rPr lang="en-US" sz="1800" kern="1200" dirty="0">
                          <a:solidFill>
                            <a:schemeClr val="tx1"/>
                          </a:solidFill>
                          <a:effectLst/>
                          <a:latin typeface="Tempus Sans ITC"/>
                          <a:ea typeface="Times New Roman"/>
                          <a:cs typeface="Times New Roman"/>
                        </a:rPr>
                        <a:t> open system, with no limitations on installed software and BYOD devices.  Student homework must be protected.</a:t>
                      </a:r>
                      <a:endParaRPr lang="en-US" sz="1800" dirty="0">
                        <a:solidFill>
                          <a:schemeClr val="tx1"/>
                        </a:solidFill>
                        <a:effectLst/>
                        <a:latin typeface="Calibri"/>
                        <a:ea typeface="Calibri"/>
                        <a:cs typeface="Times New Roman"/>
                      </a:endParaRPr>
                    </a:p>
                  </a:txBody>
                  <a:tcPr marT="45714" marB="45714">
                    <a:solidFill>
                      <a:schemeClr val="tx1">
                        <a:lumMod val="10000"/>
                        <a:lumOff val="90000"/>
                      </a:schemeClr>
                    </a:solidFill>
                  </a:tcPr>
                </a:tc>
                <a:extLst>
                  <a:ext uri="{0D108BD9-81ED-4DB2-BD59-A6C34878D82A}">
                    <a16:rowId xmlns:a16="http://schemas.microsoft.com/office/drawing/2014/main" val="10001"/>
                  </a:ext>
                </a:extLst>
              </a:tr>
              <a:tr h="1114192">
                <a:tc>
                  <a:txBody>
                    <a:bodyPr/>
                    <a:lstStyle/>
                    <a:p>
                      <a:pPr marL="0" marR="0" algn="just" eaLnBrk="0" fontAlgn="base" hangingPunct="0">
                        <a:lnSpc>
                          <a:spcPct val="115000"/>
                        </a:lnSpc>
                        <a:spcBef>
                          <a:spcPts val="600"/>
                        </a:spcBef>
                        <a:spcAft>
                          <a:spcPts val="0"/>
                        </a:spcAft>
                      </a:pPr>
                      <a:r>
                        <a:rPr lang="en-US" sz="1800" u="sng" kern="1200" dirty="0">
                          <a:solidFill>
                            <a:schemeClr val="tx1"/>
                          </a:solidFill>
                          <a:effectLst/>
                          <a:latin typeface="+mn-lt"/>
                          <a:ea typeface="Times New Roman"/>
                          <a:cs typeface="Times New Roman"/>
                        </a:rPr>
                        <a:t>Control Risks</a:t>
                      </a:r>
                      <a:r>
                        <a:rPr lang="en-US" sz="1800" kern="1200" dirty="0">
                          <a:solidFill>
                            <a:schemeClr val="tx1"/>
                          </a:solidFill>
                          <a:effectLst/>
                          <a:latin typeface="+mn-lt"/>
                          <a:ea typeface="Times New Roman"/>
                          <a:cs typeface="Times New Roman"/>
                        </a:rPr>
                        <a:t>: (Risk that a control has vulnerability(s))</a:t>
                      </a:r>
                      <a:endParaRPr lang="en-US" sz="1800" dirty="0">
                        <a:solidFill>
                          <a:schemeClr val="tx1"/>
                        </a:solidFill>
                        <a:effectLst/>
                        <a:latin typeface="Calibri"/>
                        <a:ea typeface="Calibri"/>
                        <a:cs typeface="Times New Roman"/>
                      </a:endParaRPr>
                    </a:p>
                    <a:p>
                      <a:pPr marL="0" marR="0" algn="just" eaLnBrk="0" fontAlgn="base" hangingPunct="0">
                        <a:lnSpc>
                          <a:spcPct val="115000"/>
                        </a:lnSpc>
                        <a:spcBef>
                          <a:spcPts val="600"/>
                        </a:spcBef>
                        <a:spcAft>
                          <a:spcPts val="0"/>
                        </a:spcAft>
                      </a:pPr>
                      <a:r>
                        <a:rPr lang="en-US" sz="1800" b="1" kern="1200" dirty="0">
                          <a:solidFill>
                            <a:schemeClr val="tx1"/>
                          </a:solidFill>
                          <a:effectLst/>
                          <a:latin typeface="Tempus Sans ITC"/>
                          <a:ea typeface="Times New Roman"/>
                          <a:cs typeface="Times New Roman"/>
                        </a:rPr>
                        <a:t>Insufficient Firewall/IPS Restrictions</a:t>
                      </a:r>
                      <a:r>
                        <a:rPr lang="en-US" sz="1800" kern="1200" dirty="0">
                          <a:solidFill>
                            <a:schemeClr val="tx1"/>
                          </a:solidFill>
                          <a:effectLst/>
                          <a:latin typeface="Tempus Sans ITC"/>
                          <a:ea typeface="Times New Roman"/>
                          <a:cs typeface="Times New Roman"/>
                        </a:rPr>
                        <a:t>:  While much of the university network is open, critical databases must be in a secure zone with a high level of restrictive access.</a:t>
                      </a:r>
                      <a:endParaRPr lang="en-US" sz="1800" dirty="0">
                        <a:solidFill>
                          <a:schemeClr val="tx1"/>
                        </a:solidFill>
                        <a:effectLst/>
                        <a:latin typeface="Calibri"/>
                        <a:ea typeface="Calibri"/>
                        <a:cs typeface="Times New Roman"/>
                      </a:endParaRPr>
                    </a:p>
                  </a:txBody>
                  <a:tcPr marT="45714" marB="45714">
                    <a:solidFill>
                      <a:schemeClr val="tx1">
                        <a:lumMod val="10000"/>
                        <a:lumOff val="90000"/>
                      </a:schemeClr>
                    </a:solidFill>
                  </a:tcPr>
                </a:tc>
                <a:extLst>
                  <a:ext uri="{0D108BD9-81ED-4DB2-BD59-A6C34878D82A}">
                    <a16:rowId xmlns:a16="http://schemas.microsoft.com/office/drawing/2014/main" val="10002"/>
                  </a:ext>
                </a:extLst>
              </a:tr>
              <a:tr h="1031883">
                <a:tc>
                  <a:txBody>
                    <a:bodyPr/>
                    <a:lstStyle/>
                    <a:p>
                      <a:pPr marL="0" marR="0" algn="just" eaLnBrk="0" fontAlgn="base" hangingPunct="0">
                        <a:lnSpc>
                          <a:spcPct val="115000"/>
                        </a:lnSpc>
                        <a:spcBef>
                          <a:spcPts val="600"/>
                        </a:spcBef>
                        <a:spcAft>
                          <a:spcPts val="0"/>
                        </a:spcAft>
                      </a:pPr>
                      <a:r>
                        <a:rPr lang="en-US" sz="1800" u="sng" kern="1200" dirty="0">
                          <a:solidFill>
                            <a:schemeClr val="tx1"/>
                          </a:solidFill>
                          <a:effectLst/>
                          <a:latin typeface="+mn-lt"/>
                          <a:ea typeface="Times New Roman"/>
                          <a:cs typeface="Times New Roman"/>
                        </a:rPr>
                        <a:t>Detection Risk:</a:t>
                      </a:r>
                      <a:r>
                        <a:rPr lang="en-US" sz="1800" kern="1200" dirty="0">
                          <a:solidFill>
                            <a:schemeClr val="tx1"/>
                          </a:solidFill>
                          <a:effectLst/>
                          <a:latin typeface="+mn-lt"/>
                          <a:ea typeface="Times New Roman"/>
                          <a:cs typeface="Times New Roman"/>
                        </a:rPr>
                        <a:t> (Risks of auditor not detecting a problem)</a:t>
                      </a:r>
                      <a:endParaRPr lang="en-US" sz="1800" dirty="0">
                        <a:solidFill>
                          <a:schemeClr val="tx1"/>
                        </a:solidFill>
                        <a:effectLst/>
                        <a:latin typeface="Calibri"/>
                        <a:ea typeface="Calibri"/>
                        <a:cs typeface="Times New Roman"/>
                      </a:endParaRPr>
                    </a:p>
                    <a:p>
                      <a:pPr>
                        <a:spcBef>
                          <a:spcPts val="600"/>
                        </a:spcBef>
                        <a:spcAft>
                          <a:spcPts val="0"/>
                        </a:spcAft>
                      </a:pPr>
                      <a:r>
                        <a:rPr lang="en-US" sz="1800" b="1" kern="1200" dirty="0">
                          <a:solidFill>
                            <a:schemeClr val="tx1"/>
                          </a:solidFill>
                          <a:effectLst/>
                          <a:latin typeface="Tempus Sans ITC"/>
                          <a:ea typeface="Times New Roman"/>
                          <a:cs typeface="Times New Roman"/>
                        </a:rPr>
                        <a:t>Hacker within Confidential Zone</a:t>
                      </a:r>
                      <a:r>
                        <a:rPr lang="en-US" sz="1800" kern="1200" dirty="0">
                          <a:solidFill>
                            <a:schemeClr val="tx1"/>
                          </a:solidFill>
                          <a:effectLst/>
                          <a:latin typeface="Tempus Sans ITC"/>
                          <a:ea typeface="Times New Roman"/>
                          <a:cs typeface="Times New Roman"/>
                        </a:rPr>
                        <a:t>:  This audit may not detect an infiltrated Confidential Zone or critical vulnerability.</a:t>
                      </a:r>
                      <a:endParaRPr lang="en-US" sz="1800" dirty="0">
                        <a:solidFill>
                          <a:schemeClr val="tx1"/>
                        </a:solidFill>
                      </a:endParaRPr>
                    </a:p>
                  </a:txBody>
                  <a:tcPr marT="45714" marB="45714">
                    <a:solidFill>
                      <a:schemeClr val="tx1">
                        <a:lumMod val="10000"/>
                        <a:lumOff val="90000"/>
                      </a:schemeClr>
                    </a:solidFill>
                  </a:tcPr>
                </a:tc>
                <a:extLst>
                  <a:ext uri="{0D108BD9-81ED-4DB2-BD59-A6C34878D82A}">
                    <a16:rowId xmlns:a16="http://schemas.microsoft.com/office/drawing/2014/main" val="10003"/>
                  </a:ext>
                </a:extLst>
              </a:tr>
            </a:tbl>
          </a:graphicData>
        </a:graphic>
      </p:graphicFrame>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F40F1788-E140-482B-8FE9-D09C806FB36B}"/>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1C:  Prepare Audit Engagement Plan</a:t>
            </a:r>
          </a:p>
        </p:txBody>
      </p:sp>
      <p:sp>
        <p:nvSpPr>
          <p:cNvPr id="35843" name="Rectangle 3">
            <a:extLst>
              <a:ext uri="{FF2B5EF4-FFF2-40B4-BE49-F238E27FC236}">
                <a16:creationId xmlns:a16="http://schemas.microsoft.com/office/drawing/2014/main" id="{7768C5CF-D567-42D3-9860-A918DADFFCD1}"/>
              </a:ext>
            </a:extLst>
          </p:cNvPr>
          <p:cNvSpPr>
            <a:spLocks noGrp="1" noChangeArrowheads="1"/>
          </p:cNvSpPr>
          <p:nvPr>
            <p:ph sz="half" idx="1"/>
          </p:nvPr>
        </p:nvSpPr>
        <p:spPr/>
        <p:txBody>
          <a:bodyPr/>
          <a:lstStyle/>
          <a:p>
            <a:pPr eaLnBrk="1" hangingPunct="1">
              <a:lnSpc>
                <a:spcPct val="100000"/>
              </a:lnSpc>
            </a:pPr>
            <a:r>
              <a:rPr lang="en-US" altLang="en-US" sz="2400">
                <a:latin typeface="Calibri" panose="020F0502020204030204" pitchFamily="34" charset="0"/>
                <a:ea typeface="ヒラギノ角ゴ Pro W3"/>
                <a:cs typeface="ヒラギノ角ゴ Pro W3"/>
              </a:rPr>
              <a:t>Develop risk-based approach</a:t>
            </a:r>
          </a:p>
          <a:p>
            <a:pPr eaLnBrk="1" hangingPunct="1">
              <a:lnSpc>
                <a:spcPct val="100000"/>
              </a:lnSpc>
            </a:pPr>
            <a:r>
              <a:rPr lang="en-US" altLang="en-US" sz="2400">
                <a:latin typeface="Calibri" panose="020F0502020204030204" pitchFamily="34" charset="0"/>
                <a:ea typeface="ヒラギノ角ゴ Pro W3"/>
                <a:cs typeface="ヒラギノ角ゴ Pro W3"/>
              </a:rPr>
              <a:t>Include audit objectives, scope, timing, required resources</a:t>
            </a:r>
          </a:p>
          <a:p>
            <a:pPr eaLnBrk="1" hangingPunct="1">
              <a:lnSpc>
                <a:spcPct val="100000"/>
              </a:lnSpc>
            </a:pPr>
            <a:r>
              <a:rPr lang="en-US" altLang="en-US" sz="2400">
                <a:latin typeface="Calibri" panose="020F0502020204030204" pitchFamily="34" charset="0"/>
                <a:ea typeface="ヒラギノ角ゴ Pro W3"/>
                <a:cs typeface="ヒラギノ角ゴ Pro W3"/>
              </a:rPr>
              <a:t>Comply with applicable law</a:t>
            </a:r>
          </a:p>
          <a:p>
            <a:pPr eaLnBrk="1" hangingPunct="1">
              <a:lnSpc>
                <a:spcPct val="100000"/>
              </a:lnSpc>
            </a:pPr>
            <a:r>
              <a:rPr lang="en-US" altLang="en-US" sz="2400">
                <a:latin typeface="Calibri" panose="020F0502020204030204" pitchFamily="34" charset="0"/>
                <a:ea typeface="ヒラギノ角ゴ Pro W3"/>
                <a:cs typeface="ヒラギノ角ゴ Pro W3"/>
              </a:rPr>
              <a:t>Develop audit program and procedures</a:t>
            </a:r>
          </a:p>
          <a:p>
            <a:pPr eaLnBrk="1" hangingPunct="1">
              <a:buFont typeface="Wingdings" panose="05000000000000000000" pitchFamily="2" charset="2"/>
              <a:buNone/>
            </a:pPr>
            <a:endParaRPr lang="en-US" altLang="en-US">
              <a:latin typeface="Calibri" panose="020F0502020204030204" pitchFamily="34" charset="0"/>
              <a:ea typeface="ヒラギノ角ゴ Pro W3"/>
              <a:cs typeface="ヒラギノ角ゴ Pro W3"/>
            </a:endParaRPr>
          </a:p>
        </p:txBody>
      </p:sp>
      <p:graphicFrame>
        <p:nvGraphicFramePr>
          <p:cNvPr id="5" name="Diagram 4">
            <a:extLst>
              <a:ext uri="{FF2B5EF4-FFF2-40B4-BE49-F238E27FC236}">
                <a16:creationId xmlns:a16="http://schemas.microsoft.com/office/drawing/2014/main" id="{670392F5-CD49-4B4A-B08A-5E2D21ABA7FC}"/>
              </a:ext>
            </a:extLst>
          </p:cNvPr>
          <p:cNvGraphicFramePr/>
          <p:nvPr>
            <p:extLst>
              <p:ext uri="{D42A27DB-BD31-4B8C-83A1-F6EECF244321}">
                <p14:modId xmlns:p14="http://schemas.microsoft.com/office/powerpoint/2010/main" val="3341029266"/>
              </p:ext>
            </p:extLst>
          </p:nvPr>
        </p:nvGraphicFramePr>
        <p:xfrm>
          <a:off x="3962400" y="1654175"/>
          <a:ext cx="6364288" cy="4540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0CD045EA-A36F-480D-92D4-57039B027C87}"/>
              </a:ext>
            </a:extLst>
          </p:cNvPr>
          <p:cNvSpPr txBox="1"/>
          <p:nvPr/>
        </p:nvSpPr>
        <p:spPr>
          <a:xfrm>
            <a:off x="5430044" y="6205311"/>
            <a:ext cx="3429000" cy="914400"/>
          </a:xfrm>
          <a:prstGeom prst="rect">
            <a:avLst/>
          </a:prstGeom>
          <a:noFill/>
        </p:spPr>
        <p:txBody>
          <a:bodyPr wrap="none" lIns="0" tIns="0" rIns="0" bIns="0" rtlCol="0">
            <a:noAutofit/>
          </a:bodyPr>
          <a:lstStyle/>
          <a:p>
            <a:pPr algn="ctr">
              <a:spcBef>
                <a:spcPts val="0"/>
              </a:spcBef>
              <a:buClr>
                <a:schemeClr val="accent2"/>
              </a:buClr>
              <a:buSzPct val="100000"/>
            </a:pPr>
            <a:r>
              <a:rPr lang="en-US" sz="1800" dirty="0">
                <a:latin typeface="+mn-lt"/>
              </a:rPr>
              <a:t>Simplified Audit </a:t>
            </a:r>
          </a:p>
          <a:p>
            <a:pPr algn="ctr">
              <a:spcBef>
                <a:spcPts val="0"/>
              </a:spcBef>
              <a:buClr>
                <a:schemeClr val="accent2"/>
              </a:buClr>
              <a:buSzPct val="100000"/>
            </a:pPr>
            <a:r>
              <a:rPr lang="en-US" sz="1800" dirty="0">
                <a:latin typeface="+mn-lt"/>
              </a:rPr>
              <a:t>Engagement Process</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51C5172B-2283-4C50-B722-F15673BFDA4B}"/>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1C: Add Detail to Plan</a:t>
            </a:r>
          </a:p>
        </p:txBody>
      </p:sp>
      <p:sp>
        <p:nvSpPr>
          <p:cNvPr id="39939" name="Rectangle 3">
            <a:extLst>
              <a:ext uri="{FF2B5EF4-FFF2-40B4-BE49-F238E27FC236}">
                <a16:creationId xmlns:a16="http://schemas.microsoft.com/office/drawing/2014/main" id="{092495DE-2B53-4A53-8B1F-8D8C0E1BB8FF}"/>
              </a:ext>
            </a:extLst>
          </p:cNvPr>
          <p:cNvSpPr>
            <a:spLocks noGrp="1" noChangeArrowheads="1"/>
          </p:cNvSpPr>
          <p:nvPr>
            <p:ph idx="1"/>
          </p:nvPr>
        </p:nvSpPr>
        <p:spPr/>
        <p:txBody>
          <a:bodyPr/>
          <a:lstStyle/>
          <a:p>
            <a:pPr eaLnBrk="1" hangingPunct="1">
              <a:lnSpc>
                <a:spcPct val="100000"/>
              </a:lnSpc>
            </a:pPr>
            <a:r>
              <a:rPr lang="en-US" altLang="en-US" sz="2400" dirty="0">
                <a:latin typeface="Calibri" panose="020F0502020204030204" pitchFamily="34" charset="0"/>
                <a:ea typeface="ヒラギノ角ゴ Pro W3"/>
                <a:cs typeface="ヒラギノ角ゴ Pro W3"/>
              </a:rPr>
              <a:t>Translate basic audit objective into specific IS audit objectives </a:t>
            </a:r>
          </a:p>
          <a:p>
            <a:pPr eaLnBrk="1" hangingPunct="1">
              <a:lnSpc>
                <a:spcPct val="100000"/>
              </a:lnSpc>
            </a:pPr>
            <a:r>
              <a:rPr lang="en-US" altLang="en-US" sz="2400" dirty="0">
                <a:latin typeface="Calibri" panose="020F0502020204030204" pitchFamily="34" charset="0"/>
                <a:ea typeface="ヒラギノ角ゴ Pro W3"/>
                <a:cs typeface="ヒラギノ角ゴ Pro W3"/>
              </a:rPr>
              <a:t>Identify and select the audit approach to verify and test controls</a:t>
            </a:r>
          </a:p>
          <a:p>
            <a:pPr eaLnBrk="1" hangingPunct="1">
              <a:lnSpc>
                <a:spcPct val="100000"/>
              </a:lnSpc>
            </a:pPr>
            <a:r>
              <a:rPr lang="en-US" altLang="en-US" sz="2400" dirty="0">
                <a:latin typeface="Calibri" panose="020F0502020204030204" pitchFamily="34" charset="0"/>
                <a:ea typeface="ヒラギノ角ゴ Pro W3"/>
                <a:cs typeface="ヒラギノ角ゴ Pro W3"/>
              </a:rPr>
              <a:t>Obtain departmental policies, standards, procedures, guidelines to review</a:t>
            </a:r>
          </a:p>
          <a:p>
            <a:pPr eaLnBrk="1" hangingPunct="1">
              <a:lnSpc>
                <a:spcPct val="100000"/>
              </a:lnSpc>
            </a:pPr>
            <a:r>
              <a:rPr lang="en-US" altLang="en-US" sz="2400" dirty="0">
                <a:latin typeface="Calibri" panose="020F0502020204030204" pitchFamily="34" charset="0"/>
                <a:ea typeface="ヒラギノ角ゴ Pro W3"/>
                <a:cs typeface="ヒラギノ角ゴ Pro W3"/>
              </a:rPr>
              <a:t>Identify individuals to interview</a:t>
            </a:r>
          </a:p>
          <a:p>
            <a:pPr eaLnBrk="1" hangingPunct="1">
              <a:lnSpc>
                <a:spcPct val="100000"/>
              </a:lnSpc>
            </a:pPr>
            <a:r>
              <a:rPr lang="en-US" altLang="en-US" sz="2400" dirty="0">
                <a:latin typeface="Calibri" panose="020F0502020204030204" pitchFamily="34" charset="0"/>
                <a:ea typeface="ヒラギノ角ゴ Pro W3"/>
                <a:cs typeface="ヒラギノ角ゴ Pro W3"/>
              </a:rPr>
              <a:t>Develop audit tools and methodology</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BFF39DD-754A-43C2-851F-8B07405CB2A2}"/>
              </a:ext>
            </a:extLst>
          </p:cNvPr>
          <p:cNvGraphicFramePr>
            <a:graphicFrameLocks noGrp="1"/>
          </p:cNvGraphicFramePr>
          <p:nvPr>
            <p:ph idx="11"/>
            <p:extLst>
              <p:ext uri="{D42A27DB-BD31-4B8C-83A1-F6EECF244321}">
                <p14:modId xmlns:p14="http://schemas.microsoft.com/office/powerpoint/2010/main" val="3638121578"/>
              </p:ext>
            </p:extLst>
          </p:nvPr>
        </p:nvGraphicFramePr>
        <p:xfrm>
          <a:off x="494506" y="1752600"/>
          <a:ext cx="8181182" cy="4670592"/>
        </p:xfrm>
        <a:graphic>
          <a:graphicData uri="http://schemas.openxmlformats.org/drawingml/2006/table">
            <a:tbl>
              <a:tblPr>
                <a:tableStyleId>{775DCB02-9BB8-47FD-8907-85C794F793BA}</a:tableStyleId>
              </a:tblPr>
              <a:tblGrid>
                <a:gridCol w="3376310">
                  <a:extLst>
                    <a:ext uri="{9D8B030D-6E8A-4147-A177-3AD203B41FA5}">
                      <a16:colId xmlns:a16="http://schemas.microsoft.com/office/drawing/2014/main" val="2379055712"/>
                    </a:ext>
                  </a:extLst>
                </a:gridCol>
                <a:gridCol w="4804872">
                  <a:extLst>
                    <a:ext uri="{9D8B030D-6E8A-4147-A177-3AD203B41FA5}">
                      <a16:colId xmlns:a16="http://schemas.microsoft.com/office/drawing/2014/main" val="3358016782"/>
                    </a:ext>
                  </a:extLst>
                </a:gridCol>
              </a:tblGrid>
              <a:tr h="270865">
                <a:tc>
                  <a:txBody>
                    <a:bodyPr/>
                    <a:lstStyle/>
                    <a:p>
                      <a:pPr marL="0" marR="0" algn="ctr">
                        <a:lnSpc>
                          <a:spcPct val="107000"/>
                        </a:lnSpc>
                        <a:spcBef>
                          <a:spcPts val="0"/>
                        </a:spcBef>
                        <a:spcAft>
                          <a:spcPts val="0"/>
                        </a:spcAft>
                      </a:pPr>
                      <a:r>
                        <a:rPr lang="en-US" sz="2000" b="1" dirty="0">
                          <a:solidFill>
                            <a:schemeClr val="bg1"/>
                          </a:solidFill>
                          <a:effectLst/>
                        </a:rPr>
                        <a:t>Defined Approach Requirement</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75000"/>
                      </a:schemeClr>
                    </a:solidFill>
                  </a:tcPr>
                </a:tc>
                <a:tc>
                  <a:txBody>
                    <a:bodyPr/>
                    <a:lstStyle/>
                    <a:p>
                      <a:pPr marL="0" marR="0" algn="ctr">
                        <a:lnSpc>
                          <a:spcPct val="107000"/>
                        </a:lnSpc>
                        <a:spcBef>
                          <a:spcPts val="0"/>
                        </a:spcBef>
                        <a:spcAft>
                          <a:spcPts val="0"/>
                        </a:spcAft>
                      </a:pPr>
                      <a:r>
                        <a:rPr lang="en-US" sz="2000" b="1" dirty="0">
                          <a:solidFill>
                            <a:schemeClr val="bg1"/>
                          </a:solidFill>
                          <a:effectLst/>
                        </a:rPr>
                        <a:t>Defined Approach Testing Procedure</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75000"/>
                      </a:schemeClr>
                    </a:solidFill>
                  </a:tcPr>
                </a:tc>
                <a:extLst>
                  <a:ext uri="{0D108BD9-81ED-4DB2-BD59-A6C34878D82A}">
                    <a16:rowId xmlns:a16="http://schemas.microsoft.com/office/drawing/2014/main" val="3733313410"/>
                  </a:ext>
                </a:extLst>
              </a:tr>
              <a:tr h="2512618">
                <a:tc>
                  <a:txBody>
                    <a:bodyPr/>
                    <a:lstStyle/>
                    <a:p>
                      <a:pPr marL="0" marR="0">
                        <a:lnSpc>
                          <a:spcPct val="107000"/>
                        </a:lnSpc>
                        <a:spcBef>
                          <a:spcPts val="0"/>
                        </a:spcBef>
                        <a:spcAft>
                          <a:spcPts val="0"/>
                        </a:spcAft>
                      </a:pPr>
                      <a:r>
                        <a:rPr lang="en-US" sz="1800" dirty="0">
                          <a:effectLst/>
                        </a:rPr>
                        <a:t>9.1.2 Roles and responsibilities for performing activities in Requirement 9 are documented, assigned, and understood.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9.1.2.a Examine documentation to verify that descriptions of roles and responsibilities for performing activities in Requirement 9 are documented and assigned. </a:t>
                      </a:r>
                    </a:p>
                    <a:p>
                      <a:pPr marL="0" marR="0">
                        <a:lnSpc>
                          <a:spcPct val="107000"/>
                        </a:lnSpc>
                        <a:spcBef>
                          <a:spcPts val="0"/>
                        </a:spcBef>
                        <a:spcAft>
                          <a:spcPts val="0"/>
                        </a:spcAft>
                      </a:pPr>
                      <a:endParaRPr lang="en-US" sz="1800" dirty="0">
                        <a:effectLst/>
                      </a:endParaRPr>
                    </a:p>
                    <a:p>
                      <a:pPr marL="0" marR="0">
                        <a:lnSpc>
                          <a:spcPct val="107000"/>
                        </a:lnSpc>
                        <a:spcBef>
                          <a:spcPts val="0"/>
                        </a:spcBef>
                        <a:spcAft>
                          <a:spcPts val="0"/>
                        </a:spcAft>
                      </a:pPr>
                      <a:r>
                        <a:rPr lang="en-US" sz="1800" dirty="0">
                          <a:effectLst/>
                        </a:rPr>
                        <a:t>9.1.2.b Interview personnel with responsibility for performing activities in Requirement 9 to verify that roles and responsibilities are assigned as documented and are understood.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8352272"/>
                  </a:ext>
                </a:extLst>
              </a:tr>
              <a:tr h="1404342">
                <a:tc>
                  <a:txBody>
                    <a:bodyPr/>
                    <a:lstStyle/>
                    <a:p>
                      <a:pPr marL="0" marR="0">
                        <a:lnSpc>
                          <a:spcPct val="107000"/>
                        </a:lnSpc>
                        <a:spcBef>
                          <a:spcPts val="0"/>
                        </a:spcBef>
                        <a:spcAft>
                          <a:spcPts val="0"/>
                        </a:spcAft>
                      </a:pPr>
                      <a:r>
                        <a:rPr lang="en-US" sz="1800" dirty="0">
                          <a:effectLst/>
                        </a:rPr>
                        <a:t>9.2.1 Appropriate facility entry controls are in place to restrict physical access to systems in the CDE.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9.2.1 Observe entry controls and interview responsible personnel to verify that physical security controls are in place to restrict access to systems in the CDE.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5875388"/>
                  </a:ext>
                </a:extLst>
              </a:tr>
            </a:tbl>
          </a:graphicData>
        </a:graphic>
      </p:graphicFrame>
      <p:sp>
        <p:nvSpPr>
          <p:cNvPr id="3" name="Title 2">
            <a:extLst>
              <a:ext uri="{FF2B5EF4-FFF2-40B4-BE49-F238E27FC236}">
                <a16:creationId xmlns:a16="http://schemas.microsoft.com/office/drawing/2014/main" id="{15885F96-725C-4B42-B12F-245BD9812EEA}"/>
              </a:ext>
            </a:extLst>
          </p:cNvPr>
          <p:cNvSpPr>
            <a:spLocks noGrp="1"/>
          </p:cNvSpPr>
          <p:nvPr>
            <p:ph type="title"/>
          </p:nvPr>
        </p:nvSpPr>
        <p:spPr>
          <a:xfrm>
            <a:off x="520700" y="917575"/>
            <a:ext cx="8154988" cy="498598"/>
          </a:xfrm>
        </p:spPr>
        <p:txBody>
          <a:bodyPr/>
          <a:lstStyle/>
          <a:p>
            <a:r>
              <a:rPr lang="en-US" dirty="0"/>
              <a:t>Snapshot of PCI DSS Testing Requirements </a:t>
            </a:r>
          </a:p>
        </p:txBody>
      </p:sp>
    </p:spTree>
    <p:extLst>
      <p:ext uri="{BB962C8B-B14F-4D97-AF65-F5344CB8AC3E}">
        <p14:creationId xmlns:p14="http://schemas.microsoft.com/office/powerpoint/2010/main" val="1138986765"/>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A6C28BC-CD20-4ED3-B3E1-60848626844D}"/>
              </a:ext>
            </a:extLst>
          </p:cNvPr>
          <p:cNvGraphicFramePr>
            <a:graphicFrameLocks noGrp="1"/>
          </p:cNvGraphicFramePr>
          <p:nvPr>
            <p:ph idx="11"/>
            <p:extLst>
              <p:ext uri="{D42A27DB-BD31-4B8C-83A1-F6EECF244321}">
                <p14:modId xmlns:p14="http://schemas.microsoft.com/office/powerpoint/2010/main" val="3297107162"/>
              </p:ext>
            </p:extLst>
          </p:nvPr>
        </p:nvGraphicFramePr>
        <p:xfrm>
          <a:off x="520700" y="1905000"/>
          <a:ext cx="8154988" cy="4343399"/>
        </p:xfrm>
        <a:graphic>
          <a:graphicData uri="http://schemas.openxmlformats.org/drawingml/2006/table">
            <a:tbl>
              <a:tblPr firstRow="1" firstCol="1" bandRow="1">
                <a:tableStyleId>{5C22544A-7EE6-4342-B048-85BDC9FD1C3A}</a:tableStyleId>
              </a:tblPr>
              <a:tblGrid>
                <a:gridCol w="1801075">
                  <a:extLst>
                    <a:ext uri="{9D8B030D-6E8A-4147-A177-3AD203B41FA5}">
                      <a16:colId xmlns:a16="http://schemas.microsoft.com/office/drawing/2014/main" val="3699696604"/>
                    </a:ext>
                  </a:extLst>
                </a:gridCol>
                <a:gridCol w="6353913">
                  <a:extLst>
                    <a:ext uri="{9D8B030D-6E8A-4147-A177-3AD203B41FA5}">
                      <a16:colId xmlns:a16="http://schemas.microsoft.com/office/drawing/2014/main" val="254826320"/>
                    </a:ext>
                  </a:extLst>
                </a:gridCol>
              </a:tblGrid>
              <a:tr h="635174">
                <a:tc>
                  <a:txBody>
                    <a:bodyPr/>
                    <a:lstStyle/>
                    <a:p>
                      <a:pPr marL="0" marR="0">
                        <a:spcBef>
                          <a:spcPts val="0"/>
                        </a:spcBef>
                        <a:spcAft>
                          <a:spcPts val="0"/>
                        </a:spcAft>
                      </a:pPr>
                      <a:r>
                        <a:rPr lang="en-US" sz="2000">
                          <a:effectLst/>
                        </a:rPr>
                        <a:t>ISACA Standards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000">
                          <a:effectLst/>
                        </a:rPr>
                        <a:t>Description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0881874"/>
                  </a:ext>
                </a:extLst>
              </a:tr>
              <a:tr h="1166207">
                <a:tc>
                  <a:txBody>
                    <a:bodyPr/>
                    <a:lstStyle/>
                    <a:p>
                      <a:pPr marL="0" marR="0">
                        <a:spcBef>
                          <a:spcPts val="0"/>
                        </a:spcBef>
                        <a:spcAft>
                          <a:spcPts val="0"/>
                        </a:spcAft>
                      </a:pPr>
                      <a:r>
                        <a:rPr lang="en-US" sz="2000">
                          <a:effectLst/>
                        </a:rPr>
                        <a:t>General: </a:t>
                      </a:r>
                    </a:p>
                    <a:p>
                      <a:pPr marL="0" marR="0">
                        <a:spcBef>
                          <a:spcPts val="0"/>
                        </a:spcBef>
                        <a:spcAft>
                          <a:spcPts val="0"/>
                        </a:spcAft>
                      </a:pPr>
                      <a:r>
                        <a:rPr lang="en-US" sz="2000">
                          <a:effectLst/>
                        </a:rPr>
                        <a:t>Standards 1000 &amp; Guidelines 2000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Defines guiding principles for IT audit and assurance, including: audit charter, organizational independence, auditor objectivity, reasonable expectation, due professional care, proficiency, assertions, criteria, etc.</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3498732"/>
                  </a:ext>
                </a:extLst>
              </a:tr>
              <a:tr h="1093696">
                <a:tc>
                  <a:txBody>
                    <a:bodyPr/>
                    <a:lstStyle/>
                    <a:p>
                      <a:pPr marL="0" marR="0">
                        <a:spcBef>
                          <a:spcPts val="0"/>
                        </a:spcBef>
                        <a:spcAft>
                          <a:spcPts val="0"/>
                        </a:spcAft>
                      </a:pPr>
                      <a:r>
                        <a:rPr lang="en-US" sz="2000">
                          <a:effectLst/>
                        </a:rPr>
                        <a:t>Performance:</a:t>
                      </a:r>
                    </a:p>
                    <a:p>
                      <a:pPr marL="0" marR="0">
                        <a:spcBef>
                          <a:spcPts val="0"/>
                        </a:spcBef>
                        <a:spcAft>
                          <a:spcPts val="0"/>
                        </a:spcAft>
                      </a:pPr>
                      <a:r>
                        <a:rPr lang="en-US" sz="2000">
                          <a:effectLst/>
                        </a:rPr>
                        <a:t>Standards 1200 &amp; Guidelines 2200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dirty="0">
                          <a:effectLst/>
                        </a:rPr>
                        <a:t>Audit and assurance engagement must include: Risk assessment and planning, audit scheduling, engagement planning, performance and supervision, evidence, using the work of other experts, irregularities and illegal acts.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7471293"/>
                  </a:ext>
                </a:extLst>
              </a:tr>
              <a:tr h="1269825">
                <a:tc>
                  <a:txBody>
                    <a:bodyPr/>
                    <a:lstStyle/>
                    <a:p>
                      <a:pPr marL="0" marR="0">
                        <a:spcBef>
                          <a:spcPts val="0"/>
                        </a:spcBef>
                        <a:spcAft>
                          <a:spcPts val="0"/>
                        </a:spcAft>
                      </a:pPr>
                      <a:r>
                        <a:rPr lang="en-US" sz="2000">
                          <a:effectLst/>
                        </a:rPr>
                        <a:t>Reporting:</a:t>
                      </a:r>
                    </a:p>
                    <a:p>
                      <a:pPr marL="0" marR="0">
                        <a:spcBef>
                          <a:spcPts val="0"/>
                        </a:spcBef>
                        <a:spcAft>
                          <a:spcPts val="0"/>
                        </a:spcAft>
                      </a:pPr>
                      <a:r>
                        <a:rPr lang="en-US" sz="2000">
                          <a:effectLst/>
                        </a:rPr>
                        <a:t>Standards 1400</a:t>
                      </a:r>
                    </a:p>
                    <a:p>
                      <a:pPr marL="0" marR="0">
                        <a:spcBef>
                          <a:spcPts val="0"/>
                        </a:spcBef>
                        <a:spcAft>
                          <a:spcPts val="0"/>
                        </a:spcAft>
                      </a:pPr>
                      <a:r>
                        <a:rPr lang="en-US" sz="2000">
                          <a:effectLst/>
                        </a:rPr>
                        <a:t>&amp; Guidelines 2400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dirty="0">
                          <a:effectLst/>
                        </a:rPr>
                        <a:t>Audit report standards cover: Reporting, follow-up activities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93054947"/>
                  </a:ext>
                </a:extLst>
              </a:tr>
            </a:tbl>
          </a:graphicData>
        </a:graphic>
      </p:graphicFrame>
      <p:sp>
        <p:nvSpPr>
          <p:cNvPr id="3" name="Title 2">
            <a:extLst>
              <a:ext uri="{FF2B5EF4-FFF2-40B4-BE49-F238E27FC236}">
                <a16:creationId xmlns:a16="http://schemas.microsoft.com/office/drawing/2014/main" id="{667EBDE2-2769-4BE2-A72E-EB481B92AC51}"/>
              </a:ext>
            </a:extLst>
          </p:cNvPr>
          <p:cNvSpPr>
            <a:spLocks noGrp="1"/>
          </p:cNvSpPr>
          <p:nvPr>
            <p:ph type="title"/>
          </p:nvPr>
        </p:nvSpPr>
        <p:spPr/>
        <p:txBody>
          <a:bodyPr/>
          <a:lstStyle/>
          <a:p>
            <a:r>
              <a:rPr lang="en-US" dirty="0"/>
              <a:t>Help: ISACA Audit Standards</a:t>
            </a:r>
          </a:p>
        </p:txBody>
      </p:sp>
    </p:spTree>
    <p:extLst>
      <p:ext uri="{BB962C8B-B14F-4D97-AF65-F5344CB8AC3E}">
        <p14:creationId xmlns:p14="http://schemas.microsoft.com/office/powerpoint/2010/main" val="2376981417"/>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a:extLst>
              <a:ext uri="{FF2B5EF4-FFF2-40B4-BE49-F238E27FC236}">
                <a16:creationId xmlns:a16="http://schemas.microsoft.com/office/drawing/2014/main" id="{87CBD53A-B9BB-4CEF-AF85-17FDC931460D}"/>
              </a:ext>
            </a:extLst>
          </p:cNvPr>
          <p:cNvSpPr>
            <a:spLocks noGrp="1" noChangeArrowheads="1"/>
          </p:cNvSpPr>
          <p:nvPr>
            <p:ph type="title"/>
          </p:nvPr>
        </p:nvSpPr>
        <p:spPr>
          <a:xfrm>
            <a:off x="457200" y="609600"/>
            <a:ext cx="8154988" cy="941796"/>
          </a:xfrm>
        </p:spPr>
        <p:txBody>
          <a:bodyPr/>
          <a:lstStyle/>
          <a:p>
            <a:pPr algn="ctr" eaLnBrk="1" hangingPunct="1"/>
            <a:r>
              <a:rPr lang="en-US" altLang="en-US" sz="3200" dirty="0">
                <a:ea typeface="Calibri" panose="020F0502020204030204" pitchFamily="34" charset="0"/>
                <a:cs typeface="Lucida Sans" panose="020B0602030504020204" pitchFamily="34" charset="0"/>
              </a:rPr>
              <a:t>Workbook:</a:t>
            </a:r>
            <a:br>
              <a:rPr lang="en-US" altLang="en-US" sz="3200" dirty="0">
                <a:ea typeface="Calibri" panose="020F0502020204030204" pitchFamily="34" charset="0"/>
                <a:cs typeface="Lucida Sans" panose="020B0602030504020204" pitchFamily="34" charset="0"/>
              </a:rPr>
            </a:br>
            <a:r>
              <a:rPr lang="en-US" altLang="en-US" dirty="0">
                <a:ea typeface="Calibri" panose="020F0502020204030204" pitchFamily="34" charset="0"/>
                <a:cs typeface="Lucida Sans" panose="020B0602030504020204" pitchFamily="34" charset="0"/>
              </a:rPr>
              <a:t>Audit Engagement Plan (Example)</a:t>
            </a:r>
          </a:p>
        </p:txBody>
      </p:sp>
      <p:graphicFrame>
        <p:nvGraphicFramePr>
          <p:cNvPr id="99372" name="Group 44">
            <a:extLst>
              <a:ext uri="{FF2B5EF4-FFF2-40B4-BE49-F238E27FC236}">
                <a16:creationId xmlns:a16="http://schemas.microsoft.com/office/drawing/2014/main" id="{BE7762E7-7D08-4925-9C1C-6806AAE45F9D}"/>
              </a:ext>
            </a:extLst>
          </p:cNvPr>
          <p:cNvGraphicFramePr>
            <a:graphicFrameLocks noGrp="1"/>
          </p:cNvGraphicFramePr>
          <p:nvPr>
            <p:ph idx="1"/>
            <p:extLst>
              <p:ext uri="{D42A27DB-BD31-4B8C-83A1-F6EECF244321}">
                <p14:modId xmlns:p14="http://schemas.microsoft.com/office/powerpoint/2010/main" val="1397907839"/>
              </p:ext>
            </p:extLst>
          </p:nvPr>
        </p:nvGraphicFramePr>
        <p:xfrm>
          <a:off x="152400" y="1676400"/>
          <a:ext cx="8839200" cy="5302250"/>
        </p:xfrm>
        <a:graphic>
          <a:graphicData uri="http://schemas.openxmlformats.org/drawingml/2006/table">
            <a:tbl>
              <a:tblPr/>
              <a:tblGrid>
                <a:gridCol w="8839200">
                  <a:extLst>
                    <a:ext uri="{9D8B030D-6E8A-4147-A177-3AD203B41FA5}">
                      <a16:colId xmlns:a16="http://schemas.microsoft.com/office/drawing/2014/main" val="20000"/>
                    </a:ext>
                  </a:extLst>
                </a:gridCol>
              </a:tblGrid>
              <a:tr h="504721">
                <a:tc>
                  <a:txBody>
                    <a:bodyPr/>
                    <a:lstStyle/>
                    <a:p>
                      <a:pPr marL="0" marR="0" lvl="0" indent="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cs typeface="Times New Roman" pitchFamily="18" charset="0"/>
                        </a:rPr>
                        <a:t>Objective</a:t>
                      </a:r>
                      <a:r>
                        <a:rPr kumimoji="0" lang="en-US" sz="2400" b="0" i="0" u="none" strike="noStrike" cap="none" normalizeH="0" baseline="0" dirty="0">
                          <a:ln>
                            <a:noFill/>
                          </a:ln>
                          <a:solidFill>
                            <a:schemeClr val="tx1"/>
                          </a:solidFill>
                          <a:effectLst/>
                          <a:latin typeface="Arial" charset="0"/>
                          <a:cs typeface="Times New Roman" pitchFamily="18" charset="0"/>
                        </a:rPr>
                        <a:t>: </a:t>
                      </a:r>
                      <a:r>
                        <a:rPr kumimoji="0" lang="en-US" sz="2400" b="0" i="0" u="none" strike="noStrike" cap="none" normalizeH="0" baseline="0" dirty="0">
                          <a:ln>
                            <a:noFill/>
                          </a:ln>
                          <a:solidFill>
                            <a:schemeClr val="tx1"/>
                          </a:solidFill>
                          <a:effectLst/>
                          <a:latin typeface="Tempus Sans ITC" pitchFamily="82" charset="0"/>
                          <a:cs typeface="Times New Roman" pitchFamily="18" charset="0"/>
                        </a:rPr>
                        <a:t>Determine safety of Web interface</a:t>
                      </a: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0"/>
                  </a:ext>
                </a:extLst>
              </a:tr>
              <a:tr h="503135">
                <a:tc>
                  <a:txBody>
                    <a:bodyPr/>
                    <a:lstStyle/>
                    <a:p>
                      <a:pPr marL="0" marR="0" lvl="0" indent="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cs typeface="Times New Roman" pitchFamily="18" charset="0"/>
                        </a:rPr>
                        <a:t>Scope</a:t>
                      </a:r>
                      <a:r>
                        <a:rPr kumimoji="0" lang="en-US" sz="2400" b="0" i="0" u="none" strike="noStrike" cap="none" normalizeH="0" baseline="0" dirty="0">
                          <a:ln>
                            <a:noFill/>
                          </a:ln>
                          <a:solidFill>
                            <a:schemeClr val="tx1"/>
                          </a:solidFill>
                          <a:effectLst/>
                          <a:latin typeface="Arial" charset="0"/>
                          <a:cs typeface="Times New Roman" pitchFamily="18" charset="0"/>
                        </a:rPr>
                        <a:t>:  </a:t>
                      </a:r>
                      <a:r>
                        <a:rPr lang="en-US" sz="2400" kern="1200" dirty="0">
                          <a:solidFill>
                            <a:schemeClr val="tx1"/>
                          </a:solidFill>
                          <a:effectLst/>
                          <a:latin typeface="Tempus Sans ITC"/>
                          <a:ea typeface="Times New Roman"/>
                          <a:cs typeface="Times New Roman"/>
                        </a:rPr>
                        <a:t>Penetration test on Student-accessed databases.</a:t>
                      </a:r>
                      <a:endParaRPr kumimoji="0" lang="en-US" sz="2400" b="0" i="0" u="none" strike="noStrike" cap="none" normalizeH="0" baseline="0" dirty="0">
                        <a:ln>
                          <a:noFill/>
                        </a:ln>
                        <a:solidFill>
                          <a:schemeClr val="tx1"/>
                        </a:solidFill>
                        <a:effectLst/>
                        <a:latin typeface="Tempus Sans ITC" pitchFamily="82" charset="0"/>
                        <a:cs typeface="Times New Roman" pitchFamily="18" charset="0"/>
                      </a:endParaRP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1"/>
                  </a:ext>
                </a:extLst>
              </a:tr>
              <a:tr h="504721">
                <a:tc>
                  <a:txBody>
                    <a:bodyPr/>
                    <a:lstStyle/>
                    <a:p>
                      <a:pPr marL="0" marR="0" lvl="0" indent="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cs typeface="Times New Roman" pitchFamily="18" charset="0"/>
                        </a:rPr>
                        <a:t>Constraints</a:t>
                      </a:r>
                      <a:r>
                        <a:rPr kumimoji="0" lang="en-US" sz="2400" b="0" i="0" u="none" strike="noStrike" cap="none" normalizeH="0" baseline="0" dirty="0">
                          <a:ln>
                            <a:noFill/>
                          </a:ln>
                          <a:solidFill>
                            <a:schemeClr val="tx1"/>
                          </a:solidFill>
                          <a:effectLst/>
                          <a:latin typeface="Arial" charset="0"/>
                          <a:cs typeface="Times New Roman" pitchFamily="18" charset="0"/>
                        </a:rPr>
                        <a:t>: </a:t>
                      </a:r>
                      <a:r>
                        <a:rPr kumimoji="0" lang="en-US" sz="2400" b="0" i="0" u="none" strike="noStrike" cap="none" normalizeH="0" baseline="0" dirty="0">
                          <a:ln>
                            <a:noFill/>
                          </a:ln>
                          <a:solidFill>
                            <a:schemeClr val="tx1"/>
                          </a:solidFill>
                          <a:effectLst/>
                          <a:latin typeface="Tempus Sans ITC" pitchFamily="82" charset="0"/>
                          <a:cs typeface="Times New Roman" pitchFamily="18" charset="0"/>
                        </a:rPr>
                        <a:t>Must perform hacking tests between 1-6 AM</a:t>
                      </a: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2"/>
                  </a:ext>
                </a:extLst>
              </a:tr>
              <a:tr h="504721">
                <a:tc>
                  <a:txBody>
                    <a:bodyPr/>
                    <a:lstStyle/>
                    <a:p>
                      <a:pPr marL="0" marR="0" lvl="0" indent="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lang="en-US" sz="2400" b="1" kern="1200" dirty="0">
                          <a:solidFill>
                            <a:schemeClr val="tx1"/>
                          </a:solidFill>
                          <a:effectLst/>
                          <a:latin typeface="+mn-lt"/>
                          <a:ea typeface="Times New Roman"/>
                          <a:cs typeface="Times New Roman"/>
                        </a:rPr>
                        <a:t>Compliance &amp; Criteria:  </a:t>
                      </a:r>
                      <a:r>
                        <a:rPr lang="en-US" sz="2400" kern="1200" dirty="0">
                          <a:solidFill>
                            <a:schemeClr val="tx1"/>
                          </a:solidFill>
                          <a:effectLst/>
                          <a:latin typeface="Tempus Sans ITC"/>
                          <a:ea typeface="Times New Roman"/>
                          <a:cs typeface="Times New Roman"/>
                        </a:rPr>
                        <a:t>State Breach Not.</a:t>
                      </a:r>
                      <a:r>
                        <a:rPr lang="en-US" sz="2400" kern="1200" baseline="0" dirty="0">
                          <a:solidFill>
                            <a:schemeClr val="tx1"/>
                          </a:solidFill>
                          <a:effectLst/>
                          <a:latin typeface="Tempus Sans ITC"/>
                          <a:ea typeface="Times New Roman"/>
                          <a:cs typeface="Times New Roman"/>
                        </a:rPr>
                        <a:t> </a:t>
                      </a:r>
                      <a:r>
                        <a:rPr lang="en-US" sz="2400" kern="1200" dirty="0">
                          <a:solidFill>
                            <a:schemeClr val="tx1"/>
                          </a:solidFill>
                          <a:effectLst/>
                          <a:latin typeface="Tempus Sans ITC"/>
                          <a:ea typeface="Times New Roman"/>
                          <a:cs typeface="Times New Roman"/>
                        </a:rPr>
                        <a:t>Law, FERPA, PCI DSS</a:t>
                      </a:r>
                      <a:endParaRPr kumimoji="0" lang="en-US" sz="2400" b="0" i="0" u="none" strike="noStrike" cap="none" normalizeH="0" baseline="0" dirty="0">
                        <a:ln>
                          <a:noFill/>
                        </a:ln>
                        <a:solidFill>
                          <a:schemeClr val="tx1"/>
                        </a:solidFill>
                        <a:effectLst/>
                        <a:latin typeface="Tempus Sans ITC" pitchFamily="82" charset="0"/>
                        <a:cs typeface="Times New Roman" pitchFamily="18" charset="0"/>
                      </a:endParaRP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3"/>
                  </a:ext>
                </a:extLst>
              </a:tr>
              <a:tr h="1383235">
                <a:tc>
                  <a:txBody>
                    <a:bodyPr/>
                    <a:lstStyle/>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cs typeface="Times New Roman" pitchFamily="18" charset="0"/>
                        </a:rPr>
                        <a:t>Approach</a:t>
                      </a:r>
                      <a:r>
                        <a:rPr kumimoji="0" lang="en-US" sz="2400" b="0" i="0" u="none" strike="noStrike" cap="none" normalizeH="0" baseline="0" dirty="0">
                          <a:ln>
                            <a:noFill/>
                          </a:ln>
                          <a:solidFill>
                            <a:schemeClr val="tx1"/>
                          </a:solidFill>
                          <a:effectLst/>
                          <a:latin typeface="Arial" charset="0"/>
                          <a:cs typeface="Times New Roman" pitchFamily="18" charset="0"/>
                        </a:rPr>
                        <a:t>: </a:t>
                      </a:r>
                    </a:p>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AutoNum type="arabicPeriod"/>
                        <a:tabLst/>
                      </a:pPr>
                      <a:r>
                        <a:rPr kumimoji="0" lang="en-US" sz="2400" b="0" i="0" u="none" strike="noStrike" cap="none" normalizeH="0" baseline="0" dirty="0">
                          <a:ln>
                            <a:noFill/>
                          </a:ln>
                          <a:solidFill>
                            <a:schemeClr val="tx1"/>
                          </a:solidFill>
                          <a:effectLst/>
                          <a:latin typeface="Tempus Sans ITC" pitchFamily="82" charset="0"/>
                          <a:cs typeface="Times New Roman" pitchFamily="18" charset="0"/>
                        </a:rPr>
                        <a:t>Tester has valid session credentials (‘student’ with records)</a:t>
                      </a:r>
                    </a:p>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AutoNum type="arabicPeriod"/>
                        <a:tabLst/>
                      </a:pPr>
                      <a:r>
                        <a:rPr kumimoji="0" lang="en-US" sz="2400" b="0" i="0" u="none" strike="noStrike" cap="none" normalizeH="0" baseline="0" dirty="0">
                          <a:ln>
                            <a:noFill/>
                          </a:ln>
                          <a:solidFill>
                            <a:schemeClr val="tx1"/>
                          </a:solidFill>
                          <a:effectLst/>
                          <a:latin typeface="Tempus Sans ITC" pitchFamily="82" charset="0"/>
                          <a:cs typeface="Times New Roman" pitchFamily="18" charset="0"/>
                        </a:rPr>
                        <a:t>Test using manual and automated web testing tools</a:t>
                      </a: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4"/>
                  </a:ext>
                </a:extLst>
              </a:tr>
              <a:tr h="1335096">
                <a:tc>
                  <a:txBody>
                    <a:bodyPr/>
                    <a:lstStyle/>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cs typeface="Times New Roman" pitchFamily="18" charset="0"/>
                        </a:rPr>
                        <a:t>Checklist</a:t>
                      </a:r>
                    </a:p>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Char char="n"/>
                        <a:tabLst/>
                      </a:pPr>
                      <a:r>
                        <a:rPr kumimoji="0" lang="en-US" sz="2400" b="0" i="0" u="none" strike="noStrike" cap="none" normalizeH="0" baseline="0" dirty="0">
                          <a:ln>
                            <a:noFill/>
                          </a:ln>
                          <a:solidFill>
                            <a:schemeClr val="tx1"/>
                          </a:solidFill>
                          <a:effectLst/>
                          <a:latin typeface="Tempus Sans ITC" pitchFamily="82" charset="0"/>
                          <a:cs typeface="Times New Roman" pitchFamily="18" charset="0"/>
                        </a:rPr>
                        <a:t>The following databases &amp; forms: A, B, C.</a:t>
                      </a:r>
                    </a:p>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Char char="n"/>
                        <a:tabLst/>
                      </a:pPr>
                      <a:r>
                        <a:rPr kumimoji="0" lang="en-US" sz="2400" b="0" i="0" u="none" strike="noStrike" cap="none" normalizeH="0" baseline="0" dirty="0">
                          <a:ln>
                            <a:noFill/>
                          </a:ln>
                          <a:solidFill>
                            <a:schemeClr val="tx1"/>
                          </a:solidFill>
                          <a:effectLst/>
                          <a:latin typeface="Tempus Sans ITC" pitchFamily="82" charset="0"/>
                          <a:cs typeface="Times New Roman" pitchFamily="18" charset="0"/>
                        </a:rPr>
                        <a:t>The following security attacks: X, Y, Z.</a:t>
                      </a: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5"/>
                  </a:ext>
                </a:extLst>
              </a:tr>
              <a:tr h="566621">
                <a:tc>
                  <a:txBody>
                    <a:bodyPr/>
                    <a:lstStyle/>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cs typeface="Times New Roman" pitchFamily="18" charset="0"/>
                        </a:rPr>
                        <a:t>Signatures:  </a:t>
                      </a:r>
                      <a:r>
                        <a:rPr kumimoji="0" lang="en-US" sz="2400" b="0" i="0" u="none" strike="noStrike" cap="none" normalizeH="0" baseline="0" dirty="0">
                          <a:ln>
                            <a:noFill/>
                          </a:ln>
                          <a:solidFill>
                            <a:schemeClr val="tx1"/>
                          </a:solidFill>
                          <a:effectLst/>
                          <a:latin typeface="Bradley Hand ITC" pitchFamily="66" charset="0"/>
                          <a:cs typeface="Times New Roman" pitchFamily="18" charset="0"/>
                        </a:rPr>
                        <a:t>Ellie Smith CISO</a:t>
                      </a:r>
                      <a:r>
                        <a:rPr kumimoji="0" lang="en-US" sz="2400" b="0" i="0" u="none" strike="noStrike" cap="none" normalizeH="0" baseline="0" dirty="0">
                          <a:ln>
                            <a:noFill/>
                          </a:ln>
                          <a:solidFill>
                            <a:schemeClr val="tx1"/>
                          </a:solidFill>
                          <a:effectLst/>
                          <a:latin typeface="Arial" charset="0"/>
                          <a:cs typeface="Times New Roman" pitchFamily="18" charset="0"/>
                        </a:rPr>
                        <a:t>    </a:t>
                      </a:r>
                      <a:r>
                        <a:rPr kumimoji="0" lang="en-US" sz="2400" b="0" i="0" u="none" strike="noStrike" cap="none" normalizeH="0" baseline="0" dirty="0">
                          <a:ln>
                            <a:noFill/>
                          </a:ln>
                          <a:solidFill>
                            <a:schemeClr val="tx1"/>
                          </a:solidFill>
                          <a:effectLst/>
                          <a:latin typeface="Script MT Bold" pitchFamily="66" charset="0"/>
                          <a:cs typeface="Times New Roman" pitchFamily="18" charset="0"/>
                        </a:rPr>
                        <a:t>Terry Doe CISA</a:t>
                      </a: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6"/>
                  </a:ext>
                </a:extLst>
              </a:tr>
            </a:tbl>
          </a:graphicData>
        </a:graphic>
      </p:graphicFrame>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EAB02-5AAD-42CF-B978-B0956688933C}"/>
              </a:ext>
            </a:extLst>
          </p:cNvPr>
          <p:cNvSpPr>
            <a:spLocks noGrp="1"/>
          </p:cNvSpPr>
          <p:nvPr>
            <p:ph type="title"/>
          </p:nvPr>
        </p:nvSpPr>
        <p:spPr>
          <a:xfrm>
            <a:off x="509814" y="724689"/>
            <a:ext cx="8154988" cy="886397"/>
          </a:xfrm>
        </p:spPr>
        <p:txBody>
          <a:bodyPr/>
          <a:lstStyle/>
          <a:p>
            <a:r>
              <a:rPr lang="en-US" altLang="en-US" dirty="0">
                <a:ea typeface="Calibri" panose="020F0502020204030204" pitchFamily="34" charset="0"/>
                <a:cs typeface="Lucida Sans" panose="020B0602030504020204" pitchFamily="34" charset="0"/>
              </a:rPr>
              <a:t>Audit Engagement Plan                    </a:t>
            </a:r>
            <a:r>
              <a:rPr lang="en-US" altLang="en-US" sz="2800" dirty="0">
                <a:ea typeface="Calibri" panose="020F0502020204030204" pitchFamily="34" charset="0"/>
                <a:cs typeface="Lucida Sans" panose="020B0602030504020204" pitchFamily="34" charset="0"/>
              </a:rPr>
              <a:t>Workbook</a:t>
            </a:r>
            <a:br>
              <a:rPr lang="en-US" altLang="en-US" sz="2800" dirty="0">
                <a:ea typeface="Calibri" panose="020F0502020204030204" pitchFamily="34" charset="0"/>
                <a:cs typeface="Lucida Sans" panose="020B0602030504020204" pitchFamily="34" charset="0"/>
              </a:rPr>
            </a:br>
            <a:r>
              <a:rPr lang="en-US" altLang="en-US" sz="2800" dirty="0">
                <a:ea typeface="Calibri" panose="020F0502020204030204" pitchFamily="34" charset="0"/>
                <a:cs typeface="Lucida Sans" panose="020B0602030504020204" pitchFamily="34" charset="0"/>
              </a:rPr>
              <a:t>Einstein University Example</a:t>
            </a:r>
            <a:endParaRPr lang="en-US" dirty="0"/>
          </a:p>
        </p:txBody>
      </p:sp>
      <p:graphicFrame>
        <p:nvGraphicFramePr>
          <p:cNvPr id="4" name="Content Placeholder 3">
            <a:extLst>
              <a:ext uri="{FF2B5EF4-FFF2-40B4-BE49-F238E27FC236}">
                <a16:creationId xmlns:a16="http://schemas.microsoft.com/office/drawing/2014/main" id="{9C79E08D-8295-4F25-B525-99D0E79A4F66}"/>
              </a:ext>
            </a:extLst>
          </p:cNvPr>
          <p:cNvGraphicFramePr>
            <a:graphicFrameLocks noGrp="1"/>
          </p:cNvGraphicFramePr>
          <p:nvPr>
            <p:ph idx="1"/>
            <p:extLst>
              <p:ext uri="{D42A27DB-BD31-4B8C-83A1-F6EECF244321}">
                <p14:modId xmlns:p14="http://schemas.microsoft.com/office/powerpoint/2010/main" val="1214544138"/>
              </p:ext>
            </p:extLst>
          </p:nvPr>
        </p:nvGraphicFramePr>
        <p:xfrm>
          <a:off x="531359" y="1600200"/>
          <a:ext cx="8144329" cy="6099972"/>
        </p:xfrm>
        <a:graphic>
          <a:graphicData uri="http://schemas.openxmlformats.org/drawingml/2006/table">
            <a:tbl>
              <a:tblPr>
                <a:tableStyleId>{284E427A-3D55-4303-BF80-6455036E1DE7}</a:tableStyleId>
              </a:tblPr>
              <a:tblGrid>
                <a:gridCol w="8144329">
                  <a:extLst>
                    <a:ext uri="{9D8B030D-6E8A-4147-A177-3AD203B41FA5}">
                      <a16:colId xmlns:a16="http://schemas.microsoft.com/office/drawing/2014/main" val="1325874882"/>
                    </a:ext>
                  </a:extLst>
                </a:gridCol>
              </a:tblGrid>
              <a:tr h="207689">
                <a:tc>
                  <a:txBody>
                    <a:bodyPr/>
                    <a:lstStyle/>
                    <a:p>
                      <a:pPr marL="0" marR="0">
                        <a:spcBef>
                          <a:spcPts val="0"/>
                        </a:spcBef>
                        <a:spcAft>
                          <a:spcPts val="0"/>
                        </a:spcAft>
                      </a:pPr>
                      <a:r>
                        <a:rPr lang="en-US" sz="1600" b="1" dirty="0">
                          <a:solidFill>
                            <a:schemeClr val="bg1"/>
                          </a:solidFill>
                          <a:effectLst/>
                        </a:rPr>
                        <a:t>Title:    2023 Audit Engagement Plan for Einstein University’s Student DB Web Interface</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649" marR="64649" marT="0" marB="0">
                    <a:solidFill>
                      <a:schemeClr val="accent1"/>
                    </a:solidFill>
                  </a:tcPr>
                </a:tc>
                <a:extLst>
                  <a:ext uri="{0D108BD9-81ED-4DB2-BD59-A6C34878D82A}">
                    <a16:rowId xmlns:a16="http://schemas.microsoft.com/office/drawing/2014/main" val="1929098951"/>
                  </a:ext>
                </a:extLst>
              </a:tr>
              <a:tr h="207689">
                <a:tc>
                  <a:txBody>
                    <a:bodyPr/>
                    <a:lstStyle/>
                    <a:p>
                      <a:pPr marL="0" marR="0">
                        <a:spcBef>
                          <a:spcPts val="0"/>
                        </a:spcBef>
                        <a:spcAft>
                          <a:spcPts val="0"/>
                        </a:spcAft>
                      </a:pPr>
                      <a:r>
                        <a:rPr lang="en-US" sz="1600" b="1" dirty="0">
                          <a:effectLst/>
                          <a:latin typeface="+mj-lt"/>
                        </a:rPr>
                        <a:t>Objective: </a:t>
                      </a:r>
                      <a:r>
                        <a:rPr lang="en-US" sz="1600" dirty="0">
                          <a:effectLst/>
                          <a:latin typeface="Tempus Sans ITC" panose="04020404030D07020202" pitchFamily="82" charset="0"/>
                        </a:rPr>
                        <a:t>Determine security of Web interface for student databases</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4649" marR="64649" marT="0" marB="0"/>
                </a:tc>
                <a:extLst>
                  <a:ext uri="{0D108BD9-81ED-4DB2-BD59-A6C34878D82A}">
                    <a16:rowId xmlns:a16="http://schemas.microsoft.com/office/drawing/2014/main" val="2839711164"/>
                  </a:ext>
                </a:extLst>
              </a:tr>
              <a:tr h="415379">
                <a:tc>
                  <a:txBody>
                    <a:bodyPr/>
                    <a:lstStyle/>
                    <a:p>
                      <a:pPr marL="0" marR="0">
                        <a:spcBef>
                          <a:spcPts val="0"/>
                        </a:spcBef>
                        <a:spcAft>
                          <a:spcPts val="0"/>
                        </a:spcAft>
                      </a:pPr>
                      <a:r>
                        <a:rPr lang="en-US" sz="1600" b="1" dirty="0">
                          <a:effectLst/>
                          <a:latin typeface="+mj-lt"/>
                        </a:rPr>
                        <a:t>Scope: </a:t>
                      </a:r>
                      <a:r>
                        <a:rPr lang="en-US" sz="1600" dirty="0">
                          <a:effectLst/>
                          <a:latin typeface="Tempus Sans ITC" panose="04020404030D07020202" pitchFamily="82" charset="0"/>
                        </a:rPr>
                        <a:t>Penetration test on all web pages related to Student-accessed databases: Registration, Financial Aid, Coursework, and Grading.</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4649" marR="64649" marT="0" marB="0"/>
                </a:tc>
                <a:extLst>
                  <a:ext uri="{0D108BD9-81ED-4DB2-BD59-A6C34878D82A}">
                    <a16:rowId xmlns:a16="http://schemas.microsoft.com/office/drawing/2014/main" val="3776116253"/>
                  </a:ext>
                </a:extLst>
              </a:tr>
              <a:tr h="207689">
                <a:tc>
                  <a:txBody>
                    <a:bodyPr/>
                    <a:lstStyle/>
                    <a:p>
                      <a:pPr marL="0" marR="0">
                        <a:spcBef>
                          <a:spcPts val="0"/>
                        </a:spcBef>
                        <a:spcAft>
                          <a:spcPts val="0"/>
                        </a:spcAft>
                      </a:pPr>
                      <a:r>
                        <a:rPr lang="en-US" sz="1600" b="1" dirty="0">
                          <a:effectLst/>
                          <a:latin typeface="+mj-lt"/>
                        </a:rPr>
                        <a:t>Compliance and Criteria:  </a:t>
                      </a:r>
                      <a:r>
                        <a:rPr lang="en-US" sz="1600" dirty="0">
                          <a:effectLst/>
                          <a:latin typeface="Tempus Sans ITC" panose="04020404030D07020202" pitchFamily="82" charset="0"/>
                        </a:rPr>
                        <a:t>State Breach Notification Law, FERPA</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4649" marR="64649" marT="0" marB="0"/>
                </a:tc>
                <a:extLst>
                  <a:ext uri="{0D108BD9-81ED-4DB2-BD59-A6C34878D82A}">
                    <a16:rowId xmlns:a16="http://schemas.microsoft.com/office/drawing/2014/main" val="724717956"/>
                  </a:ext>
                </a:extLst>
              </a:tr>
              <a:tr h="207689">
                <a:tc>
                  <a:txBody>
                    <a:bodyPr/>
                    <a:lstStyle/>
                    <a:p>
                      <a:pPr marL="0" marR="0">
                        <a:spcBef>
                          <a:spcPts val="0"/>
                        </a:spcBef>
                        <a:spcAft>
                          <a:spcPts val="0"/>
                        </a:spcAft>
                      </a:pPr>
                      <a:r>
                        <a:rPr lang="en-US" sz="1600" b="1" dirty="0">
                          <a:effectLst/>
                          <a:latin typeface="+mj-lt"/>
                        </a:rPr>
                        <a:t>Constraints: </a:t>
                      </a:r>
                      <a:r>
                        <a:rPr lang="en-US" sz="1600" dirty="0">
                          <a:effectLst/>
                          <a:latin typeface="Tempus Sans ITC" panose="04020404030D07020202" pitchFamily="82" charset="0"/>
                        </a:rPr>
                        <a:t>Must perform security hacking tests between 1-6 AM</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4649" marR="64649" marT="0" marB="0"/>
                </a:tc>
                <a:extLst>
                  <a:ext uri="{0D108BD9-81ED-4DB2-BD59-A6C34878D82A}">
                    <a16:rowId xmlns:a16="http://schemas.microsoft.com/office/drawing/2014/main" val="2609095844"/>
                  </a:ext>
                </a:extLst>
              </a:tr>
              <a:tr h="3115340">
                <a:tc>
                  <a:txBody>
                    <a:bodyPr/>
                    <a:lstStyle/>
                    <a:p>
                      <a:pPr marL="0" marR="0">
                        <a:spcBef>
                          <a:spcPts val="0"/>
                        </a:spcBef>
                        <a:spcAft>
                          <a:spcPts val="0"/>
                        </a:spcAft>
                      </a:pPr>
                      <a:r>
                        <a:rPr lang="en-US" sz="1600" b="1" dirty="0">
                          <a:effectLst/>
                          <a:latin typeface="+mj-lt"/>
                        </a:rPr>
                        <a:t>Risk Analysis:  </a:t>
                      </a:r>
                    </a:p>
                    <a:p>
                      <a:pPr marL="0" marR="0">
                        <a:spcBef>
                          <a:spcPts val="0"/>
                        </a:spcBef>
                        <a:spcAft>
                          <a:spcPts val="0"/>
                        </a:spcAft>
                      </a:pPr>
                      <a:r>
                        <a:rPr lang="en-US" sz="1600" b="1" dirty="0">
                          <a:effectLst/>
                          <a:latin typeface="Tempus Sans ITC" panose="04020404030D07020202" pitchFamily="82" charset="0"/>
                        </a:rPr>
                        <a:t>Inherent Risks: </a:t>
                      </a:r>
                      <a:r>
                        <a:rPr lang="en-US" sz="1600" dirty="0">
                          <a:effectLst/>
                          <a:latin typeface="Tempus Sans ITC" panose="04020404030D07020202" pitchFamily="82" charset="0"/>
                        </a:rPr>
                        <a:t>(Risks organization is predisposed to)</a:t>
                      </a:r>
                    </a:p>
                    <a:p>
                      <a:pPr marL="342900" marR="0" lvl="0" indent="-342900">
                        <a:spcBef>
                          <a:spcPts val="0"/>
                        </a:spcBef>
                        <a:spcAft>
                          <a:spcPts val="0"/>
                        </a:spcAft>
                        <a:buFont typeface="Symbol" panose="05050102010706020507" pitchFamily="18" charset="2"/>
                        <a:buChar char=""/>
                      </a:pPr>
                      <a:r>
                        <a:rPr lang="en-US" sz="1600" dirty="0">
                          <a:effectLst/>
                          <a:latin typeface="Tempus Sans ITC" panose="04020404030D07020202" pitchFamily="82" charset="0"/>
                        </a:rPr>
                        <a:t>Data Breach:  student grades, disabilities (FERPA), student health (HIPAA), student and employee financial account and payment card information (PCI DSS, State Breach), student social security number and passport numbers (State Breach).  Students may agree to publish contact information annually (FERPA).</a:t>
                      </a:r>
                    </a:p>
                    <a:p>
                      <a:pPr marL="342900" marR="0" lvl="0" indent="-342900">
                        <a:spcBef>
                          <a:spcPts val="0"/>
                        </a:spcBef>
                        <a:spcAft>
                          <a:spcPts val="0"/>
                        </a:spcAft>
                        <a:buFont typeface="Symbol" panose="05050102010706020507" pitchFamily="18" charset="2"/>
                        <a:buChar char=""/>
                      </a:pPr>
                      <a:r>
                        <a:rPr lang="en-US" sz="1600" dirty="0">
                          <a:effectLst/>
                          <a:latin typeface="Tempus Sans ITC" panose="04020404030D07020202" pitchFamily="82" charset="0"/>
                        </a:rPr>
                        <a:t>Hacking:  University is an open system, with no limitations on installed software and BYOD devices.  Student homework must be protected.</a:t>
                      </a:r>
                    </a:p>
                    <a:p>
                      <a:pPr marL="0" marR="0">
                        <a:spcBef>
                          <a:spcPts val="0"/>
                        </a:spcBef>
                        <a:spcAft>
                          <a:spcPts val="0"/>
                        </a:spcAft>
                      </a:pPr>
                      <a:r>
                        <a:rPr lang="en-US" sz="1600" b="1" dirty="0">
                          <a:effectLst/>
                          <a:latin typeface="Tempus Sans ITC" panose="04020404030D07020202" pitchFamily="82" charset="0"/>
                        </a:rPr>
                        <a:t>Control Risks</a:t>
                      </a:r>
                      <a:r>
                        <a:rPr lang="en-US" sz="1600" dirty="0">
                          <a:effectLst/>
                          <a:latin typeface="Tempus Sans ITC" panose="04020404030D07020202" pitchFamily="82" charset="0"/>
                        </a:rPr>
                        <a:t>: (Risk that a control has vulnerability(s))</a:t>
                      </a:r>
                    </a:p>
                    <a:p>
                      <a:pPr marL="342900" marR="0" lvl="0" indent="-342900">
                        <a:spcBef>
                          <a:spcPts val="0"/>
                        </a:spcBef>
                        <a:spcAft>
                          <a:spcPts val="0"/>
                        </a:spcAft>
                        <a:buFont typeface="Symbol" panose="05050102010706020507" pitchFamily="18" charset="2"/>
                        <a:buChar char=""/>
                      </a:pPr>
                      <a:r>
                        <a:rPr lang="en-US" sz="1600" dirty="0">
                          <a:effectLst/>
                          <a:latin typeface="Tempus Sans ITC" panose="04020404030D07020202" pitchFamily="82" charset="0"/>
                        </a:rPr>
                        <a:t>Insufficient Firewall/IPS Restrictions:  While much of the university network is open, enabling the presence of malware, critical databases must be in a secure zone with a high level of restrictive access.</a:t>
                      </a:r>
                    </a:p>
                    <a:p>
                      <a:pPr marL="0" marR="0">
                        <a:spcBef>
                          <a:spcPts val="0"/>
                        </a:spcBef>
                        <a:spcAft>
                          <a:spcPts val="0"/>
                        </a:spcAft>
                      </a:pPr>
                      <a:r>
                        <a:rPr lang="en-US" sz="1600" b="1" dirty="0">
                          <a:effectLst/>
                          <a:latin typeface="Tempus Sans ITC" panose="04020404030D07020202" pitchFamily="82" charset="0"/>
                        </a:rPr>
                        <a:t>Detection Risk</a:t>
                      </a:r>
                      <a:r>
                        <a:rPr lang="en-US" sz="1600" dirty="0">
                          <a:effectLst/>
                          <a:latin typeface="Tempus Sans ITC" panose="04020404030D07020202" pitchFamily="82" charset="0"/>
                        </a:rPr>
                        <a:t>: (Risks of auditor not detecting a problem)</a:t>
                      </a:r>
                    </a:p>
                    <a:p>
                      <a:pPr marL="342900" marR="0" lvl="0" indent="-342900">
                        <a:spcBef>
                          <a:spcPts val="0"/>
                        </a:spcBef>
                        <a:spcAft>
                          <a:spcPts val="0"/>
                        </a:spcAft>
                        <a:buFont typeface="Symbol" panose="05050102010706020507" pitchFamily="18" charset="2"/>
                        <a:buChar char=""/>
                      </a:pPr>
                      <a:r>
                        <a:rPr lang="en-US" sz="1600" dirty="0">
                          <a:effectLst/>
                          <a:latin typeface="Tempus Sans ITC" panose="04020404030D07020202" pitchFamily="82" charset="0"/>
                        </a:rPr>
                        <a:t>Hacker within Confidential Zone:  This audit may not detect an infiltrated Confidential Zone or critical vulnerability.</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4649" marR="64649" marT="0" marB="0"/>
                </a:tc>
                <a:extLst>
                  <a:ext uri="{0D108BD9-81ED-4DB2-BD59-A6C34878D82A}">
                    <a16:rowId xmlns:a16="http://schemas.microsoft.com/office/drawing/2014/main" val="3311926774"/>
                  </a:ext>
                </a:extLst>
              </a:tr>
              <a:tr h="979332">
                <a:tc>
                  <a:txBody>
                    <a:bodyPr/>
                    <a:lstStyle/>
                    <a:p>
                      <a:pPr marL="530225" marR="0" indent="-530225" algn="just" eaLnBrk="0" fontAlgn="base" hangingPunct="0">
                        <a:lnSpc>
                          <a:spcPct val="107000"/>
                        </a:lnSpc>
                        <a:spcBef>
                          <a:spcPts val="0"/>
                        </a:spcBef>
                        <a:spcAft>
                          <a:spcPts val="0"/>
                        </a:spcAft>
                      </a:pPr>
                      <a:endParaRPr lang="en-US" sz="1600" dirty="0">
                        <a:effectLst/>
                        <a:latin typeface="Tempus Sans ITC" panose="04020404030D07020202" pitchFamily="82" charset="0"/>
                        <a:cs typeface="Times New Roman" panose="02020603050405020304" pitchFamily="18" charset="0"/>
                      </a:endParaRPr>
                    </a:p>
                  </a:txBody>
                  <a:tcPr marL="64649" marR="64649" marT="0" marB="0"/>
                </a:tc>
                <a:extLst>
                  <a:ext uri="{0D108BD9-81ED-4DB2-BD59-A6C34878D82A}">
                    <a16:rowId xmlns:a16="http://schemas.microsoft.com/office/drawing/2014/main" val="233896519"/>
                  </a:ext>
                </a:extLst>
              </a:tr>
            </a:tbl>
          </a:graphicData>
        </a:graphic>
      </p:graphicFrame>
    </p:spTree>
    <p:extLst>
      <p:ext uri="{BB962C8B-B14F-4D97-AF65-F5344CB8AC3E}">
        <p14:creationId xmlns:p14="http://schemas.microsoft.com/office/powerpoint/2010/main" val="3455781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8065E3B-A668-4631-BCD9-9923E0836F64}"/>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Objectives		</a:t>
            </a:r>
          </a:p>
        </p:txBody>
      </p:sp>
      <p:sp>
        <p:nvSpPr>
          <p:cNvPr id="16387" name="Content Placeholder 2">
            <a:extLst>
              <a:ext uri="{FF2B5EF4-FFF2-40B4-BE49-F238E27FC236}">
                <a16:creationId xmlns:a16="http://schemas.microsoft.com/office/drawing/2014/main" id="{DB4D1C98-D0C0-46E6-B0DB-8D1B12D5CF0A}"/>
              </a:ext>
            </a:extLst>
          </p:cNvPr>
          <p:cNvSpPr>
            <a:spLocks noGrp="1" noChangeArrowheads="1"/>
          </p:cNvSpPr>
          <p:nvPr>
            <p:ph idx="1"/>
          </p:nvPr>
        </p:nvSpPr>
        <p:spPr/>
        <p:txBody>
          <a:bodyPr/>
          <a:lstStyle/>
          <a:p>
            <a:pPr eaLnBrk="1" hangingPunct="1">
              <a:buFont typeface="Wingdings" panose="05000000000000000000" pitchFamily="2" charset="2"/>
              <a:buNone/>
            </a:pPr>
            <a:r>
              <a:rPr lang="en-US" altLang="en-US">
                <a:latin typeface="Calibri" panose="020F0502020204030204" pitchFamily="34" charset="0"/>
                <a:ea typeface="ヒラギノ角ゴ Pro W3"/>
                <a:cs typeface="ヒラギノ角ゴ Pro W3"/>
              </a:rPr>
              <a:t>Students should be able to:</a:t>
            </a:r>
          </a:p>
          <a:p>
            <a:pPr eaLnBrk="1" hangingPunct="1"/>
            <a:r>
              <a:rPr lang="en-US" altLang="en-US">
                <a:latin typeface="Calibri" panose="020F0502020204030204" pitchFamily="34" charset="0"/>
                <a:ea typeface="ヒラギノ角ゴ Pro W3"/>
                <a:cs typeface="ヒラギノ角ゴ Pro W3"/>
              </a:rPr>
              <a:t>Define audit risk: inherent risk, control risk, detection risk, overall audit risk</a:t>
            </a:r>
          </a:p>
          <a:p>
            <a:pPr eaLnBrk="1" hangingPunct="1"/>
            <a:r>
              <a:rPr lang="en-US" altLang="en-US">
                <a:latin typeface="Calibri" panose="020F0502020204030204" pitchFamily="34" charset="0"/>
                <a:ea typeface="ヒラギノ角ゴ Pro W3"/>
                <a:cs typeface="ヒラギノ角ゴ Pro W3"/>
              </a:rPr>
              <a:t>Describe substantive test and compliance test</a:t>
            </a:r>
          </a:p>
          <a:p>
            <a:pPr eaLnBrk="1" hangingPunct="1"/>
            <a:r>
              <a:rPr lang="en-US" altLang="en-US">
                <a:latin typeface="Calibri" panose="020F0502020204030204" pitchFamily="34" charset="0"/>
                <a:ea typeface="ヒラギノ角ゴ Pro W3"/>
                <a:cs typeface="ヒラギノ角ゴ Pro W3"/>
              </a:rPr>
              <a:t>Define control types: compensation, overlapping, preventive, detective, corrective </a:t>
            </a:r>
          </a:p>
          <a:p>
            <a:pPr eaLnBrk="1" hangingPunct="1"/>
            <a:r>
              <a:rPr lang="en-US" altLang="en-US">
                <a:latin typeface="Calibri" panose="020F0502020204030204" pitchFamily="34" charset="0"/>
                <a:ea typeface="ヒラギノ角ゴ Pro W3"/>
                <a:cs typeface="ヒラギノ角ゴ Pro W3"/>
              </a:rPr>
              <a:t>Describe sampling types: statistical, nonstatistical, variable, attribute, stop-or –go</a:t>
            </a:r>
          </a:p>
          <a:p>
            <a:pPr eaLnBrk="1" hangingPunct="1"/>
            <a:r>
              <a:rPr lang="en-US" altLang="en-US">
                <a:latin typeface="Calibri" panose="020F0502020204030204" pitchFamily="34" charset="0"/>
                <a:ea typeface="ヒラギノ角ゴ Pro W3"/>
                <a:cs typeface="ヒラギノ角ゴ Pro W3"/>
              </a:rPr>
              <a:t>Define audit types: financial, operational, administrative, IS, integrated, forensic</a:t>
            </a:r>
          </a:p>
          <a:p>
            <a:pPr eaLnBrk="1" hangingPunct="1"/>
            <a:r>
              <a:rPr lang="en-US" altLang="en-US">
                <a:latin typeface="Calibri" panose="020F0502020204030204" pitchFamily="34" charset="0"/>
                <a:ea typeface="ヒラギノ角ゴ Pro W3"/>
                <a:cs typeface="ヒラギノ角ゴ Pro W3"/>
              </a:rPr>
              <a:t>Describe CAAT, GAS, Control Self- Assessment, Continuous Audit</a:t>
            </a:r>
          </a:p>
          <a:p>
            <a:pPr eaLnBrk="1" hangingPunct="1"/>
            <a:r>
              <a:rPr lang="en-US" altLang="en-US">
                <a:latin typeface="Calibri" panose="020F0502020204030204" pitchFamily="34" charset="0"/>
                <a:ea typeface="ヒラギノ角ゴ Pro W3"/>
                <a:cs typeface="ヒラギノ角ゴ Pro W3"/>
              </a:rPr>
              <a:t>Develop a simple audit plan and audit report (Exercise: related to logs)</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D654130-D515-43C6-88F0-F445CB92103F}"/>
              </a:ext>
            </a:extLst>
          </p:cNvPr>
          <p:cNvGraphicFramePr>
            <a:graphicFrameLocks noGrp="1"/>
          </p:cNvGraphicFramePr>
          <p:nvPr>
            <p:ph idx="11"/>
            <p:extLst>
              <p:ext uri="{D42A27DB-BD31-4B8C-83A1-F6EECF244321}">
                <p14:modId xmlns:p14="http://schemas.microsoft.com/office/powerpoint/2010/main" val="2562571052"/>
              </p:ext>
            </p:extLst>
          </p:nvPr>
        </p:nvGraphicFramePr>
        <p:xfrm>
          <a:off x="520700" y="1981200"/>
          <a:ext cx="8135938" cy="3783565"/>
        </p:xfrm>
        <a:graphic>
          <a:graphicData uri="http://schemas.openxmlformats.org/drawingml/2006/table">
            <a:tbl>
              <a:tblPr>
                <a:tableStyleId>{284E427A-3D55-4303-BF80-6455036E1DE7}</a:tableStyleId>
              </a:tblPr>
              <a:tblGrid>
                <a:gridCol w="8135938">
                  <a:extLst>
                    <a:ext uri="{9D8B030D-6E8A-4147-A177-3AD203B41FA5}">
                      <a16:colId xmlns:a16="http://schemas.microsoft.com/office/drawing/2014/main" val="2379230376"/>
                    </a:ext>
                  </a:extLst>
                </a:gridCol>
              </a:tblGrid>
              <a:tr h="1235829">
                <a:tc>
                  <a:txBody>
                    <a:bodyPr/>
                    <a:lstStyle/>
                    <a:p>
                      <a:pPr marL="530225" marR="0" indent="-530225" algn="just" eaLnBrk="0" fontAlgn="base" hangingPunct="0">
                        <a:lnSpc>
                          <a:spcPct val="107000"/>
                        </a:lnSpc>
                        <a:spcBef>
                          <a:spcPts val="575"/>
                        </a:spcBef>
                        <a:spcAft>
                          <a:spcPts val="0"/>
                        </a:spcAft>
                      </a:pPr>
                      <a:r>
                        <a:rPr lang="en-US" sz="1600" b="1" kern="1200" dirty="0">
                          <a:effectLst/>
                        </a:rPr>
                        <a:t>Approach: </a:t>
                      </a:r>
                      <a:r>
                        <a:rPr lang="en-US" sz="1600" kern="1200" dirty="0">
                          <a:effectLst/>
                          <a:latin typeface="Tempus Sans ITC" panose="04020404030D07020202" pitchFamily="82" charset="0"/>
                        </a:rPr>
                        <a:t>The penetration test includes:</a:t>
                      </a:r>
                      <a:endParaRPr lang="en-US" sz="1600" dirty="0">
                        <a:effectLst/>
                        <a:latin typeface="Tempus Sans ITC" panose="04020404030D07020202" pitchFamily="82" charset="0"/>
                      </a:endParaRPr>
                    </a:p>
                    <a:p>
                      <a:pPr marL="342900" marR="0" lvl="0" indent="-342900" algn="just" eaLnBrk="0" fontAlgn="base" hangingPunct="0">
                        <a:spcBef>
                          <a:spcPts val="0"/>
                        </a:spcBef>
                        <a:spcAft>
                          <a:spcPts val="0"/>
                        </a:spcAft>
                        <a:buFont typeface="+mj-lt"/>
                        <a:buAutoNum type="arabicPeriod"/>
                        <a:tabLst>
                          <a:tab pos="457200" algn="l"/>
                        </a:tabLst>
                      </a:pPr>
                      <a:r>
                        <a:rPr lang="en-US" sz="1600" kern="1200" dirty="0">
                          <a:effectLst/>
                          <a:latin typeface="Tempus Sans ITC" panose="04020404030D07020202" pitchFamily="82" charset="0"/>
                        </a:rPr>
                        <a:t>Tester has valid session credentials (i.e., is a student)</a:t>
                      </a:r>
                      <a:endParaRPr lang="en-US" sz="1600" dirty="0">
                        <a:effectLst/>
                        <a:latin typeface="Tempus Sans ITC" panose="04020404030D07020202" pitchFamily="82" charset="0"/>
                      </a:endParaRPr>
                    </a:p>
                    <a:p>
                      <a:pPr marL="342900" marR="0" lvl="0" indent="-342900" algn="just" eaLnBrk="0" fontAlgn="base" hangingPunct="0">
                        <a:spcBef>
                          <a:spcPts val="0"/>
                        </a:spcBef>
                        <a:spcAft>
                          <a:spcPts val="0"/>
                        </a:spcAft>
                        <a:buFont typeface="+mj-lt"/>
                        <a:buAutoNum type="arabicPeriod"/>
                        <a:tabLst>
                          <a:tab pos="457200" algn="l"/>
                        </a:tabLst>
                      </a:pPr>
                      <a:r>
                        <a:rPr lang="en-US" sz="1600" kern="1200" dirty="0">
                          <a:effectLst/>
                          <a:latin typeface="Tempus Sans ITC" panose="04020404030D07020202" pitchFamily="82" charset="0"/>
                        </a:rPr>
                        <a:t>Specific test records are available for attack</a:t>
                      </a:r>
                      <a:endParaRPr lang="en-US" sz="1600" dirty="0">
                        <a:effectLst/>
                        <a:latin typeface="Tempus Sans ITC" panose="04020404030D07020202" pitchFamily="82" charset="0"/>
                      </a:endParaRPr>
                    </a:p>
                    <a:p>
                      <a:pPr marL="342900" marR="0" lvl="0" indent="-342900" algn="just" eaLnBrk="0" fontAlgn="base" hangingPunct="0">
                        <a:spcBef>
                          <a:spcPts val="0"/>
                        </a:spcBef>
                        <a:spcAft>
                          <a:spcPts val="0"/>
                        </a:spcAft>
                        <a:buFont typeface="+mj-lt"/>
                        <a:buAutoNum type="arabicPeriod"/>
                        <a:tabLst>
                          <a:tab pos="457200" algn="l"/>
                        </a:tabLst>
                      </a:pPr>
                      <a:r>
                        <a:rPr lang="en-US" sz="1600" kern="1200" dirty="0">
                          <a:effectLst/>
                          <a:latin typeface="Tempus Sans ITC" panose="04020404030D07020202" pitchFamily="82" charset="0"/>
                        </a:rPr>
                        <a:t>Test attack on all databases using manual and automated web testing tools</a:t>
                      </a:r>
                      <a:endParaRPr lang="en-US" sz="1600" dirty="0">
                        <a:effectLst/>
                        <a:latin typeface="Tempus Sans ITC" panose="04020404030D07020202" pitchFamily="82" charset="0"/>
                      </a:endParaRPr>
                    </a:p>
                    <a:p>
                      <a:pPr marL="342900" marR="0" lvl="0" indent="-342900" algn="just" eaLnBrk="0" fontAlgn="base" hangingPunct="0">
                        <a:spcBef>
                          <a:spcPts val="0"/>
                        </a:spcBef>
                        <a:spcAft>
                          <a:spcPts val="0"/>
                        </a:spcAft>
                        <a:buFont typeface="+mj-lt"/>
                        <a:buAutoNum type="arabicPeriod"/>
                        <a:tabLst>
                          <a:tab pos="457200" algn="l"/>
                        </a:tabLst>
                      </a:pPr>
                      <a:r>
                        <a:rPr lang="en-US" sz="1600" kern="1200" dirty="0">
                          <a:effectLst/>
                          <a:latin typeface="Tempus Sans ITC" panose="04020404030D07020202" pitchFamily="82" charset="0"/>
                        </a:rPr>
                        <a:t>Attempt DDOS attack without using credentials</a:t>
                      </a:r>
                      <a:endParaRPr lang="en-US" sz="1600" dirty="0">
                        <a:effectLst/>
                        <a:latin typeface="Tempus Sans ITC" panose="04020404030D07020202" pitchFamily="82" charset="0"/>
                        <a:cs typeface="Times New Roman" panose="02020603050405020304" pitchFamily="18" charset="0"/>
                      </a:endParaRPr>
                    </a:p>
                  </a:txBody>
                  <a:tcPr marL="68420" marR="68420" marT="0" marB="0"/>
                </a:tc>
                <a:extLst>
                  <a:ext uri="{0D108BD9-81ED-4DB2-BD59-A6C34878D82A}">
                    <a16:rowId xmlns:a16="http://schemas.microsoft.com/office/drawing/2014/main" val="3769092171"/>
                  </a:ext>
                </a:extLst>
              </a:tr>
              <a:tr h="2210832">
                <a:tc>
                  <a:txBody>
                    <a:bodyPr/>
                    <a:lstStyle/>
                    <a:p>
                      <a:pPr marL="0" marR="0" algn="just" eaLnBrk="0" fontAlgn="base" hangingPunct="0">
                        <a:lnSpc>
                          <a:spcPct val="107000"/>
                        </a:lnSpc>
                        <a:spcBef>
                          <a:spcPts val="0"/>
                        </a:spcBef>
                        <a:spcAft>
                          <a:spcPts val="0"/>
                        </a:spcAft>
                      </a:pPr>
                      <a:r>
                        <a:rPr lang="en-US" sz="1600" b="1" kern="1200" dirty="0">
                          <a:effectLst/>
                        </a:rPr>
                        <a:t>Checklist</a:t>
                      </a:r>
                      <a:endParaRPr lang="en-US" sz="1600" b="1" dirty="0">
                        <a:effectLst/>
                      </a:endParaRPr>
                    </a:p>
                    <a:p>
                      <a:pPr marL="342900" lvl="0" indent="-342900" algn="just" eaLnBrk="0" fontAlgn="base" hangingPunct="0">
                        <a:spcBef>
                          <a:spcPts val="0"/>
                        </a:spcBef>
                        <a:spcAft>
                          <a:spcPts val="0"/>
                        </a:spcAft>
                        <a:buFont typeface="Symbol" panose="05050102010706020507" pitchFamily="18" charset="2"/>
                        <a:buChar char=""/>
                      </a:pPr>
                      <a:r>
                        <a:rPr lang="en-US" sz="1600" kern="1200" dirty="0">
                          <a:effectLst/>
                          <a:latin typeface="Tempus Sans ITC" panose="04020404030D07020202" pitchFamily="82" charset="0"/>
                        </a:rPr>
                        <a:t>The following databases &amp; forms will be tested: Registration process, financial aid and payment process, classroom software with homework assignments, submission and grading, accessing grades, advising records, transcripts.</a:t>
                      </a:r>
                      <a:endParaRPr lang="en-US" sz="1600" dirty="0">
                        <a:effectLst/>
                        <a:latin typeface="Tempus Sans ITC" panose="04020404030D07020202" pitchFamily="82" charset="0"/>
                      </a:endParaRPr>
                    </a:p>
                    <a:p>
                      <a:pPr marL="342900" lvl="0" indent="-342900" algn="just" eaLnBrk="0" fontAlgn="base" hangingPunct="0">
                        <a:spcBef>
                          <a:spcPts val="0"/>
                        </a:spcBef>
                        <a:spcAft>
                          <a:spcPts val="0"/>
                        </a:spcAft>
                        <a:buFont typeface="Symbol" panose="05050102010706020507" pitchFamily="18" charset="2"/>
                        <a:buChar char=""/>
                      </a:pPr>
                      <a:r>
                        <a:rPr lang="en-US" sz="1600" kern="1200" dirty="0">
                          <a:effectLst/>
                          <a:latin typeface="Tempus Sans ITC" panose="04020404030D07020202" pitchFamily="82" charset="0"/>
                        </a:rPr>
                        <a:t>Security attacks will be tested for all databases/forms: invalid input, buffer overflow, SQL injection, cross-site scripting, cross-site request forgery, clickjacking.</a:t>
                      </a:r>
                      <a:endParaRPr lang="en-US" sz="1600" dirty="0">
                        <a:effectLst/>
                        <a:latin typeface="Tempus Sans ITC" panose="04020404030D07020202" pitchFamily="82" charset="0"/>
                      </a:endParaRPr>
                    </a:p>
                    <a:p>
                      <a:pPr marL="342900" lvl="0" indent="-342900" algn="just" eaLnBrk="0" fontAlgn="base" hangingPunct="0">
                        <a:spcBef>
                          <a:spcPts val="0"/>
                        </a:spcBef>
                        <a:spcAft>
                          <a:spcPts val="0"/>
                        </a:spcAft>
                        <a:buFont typeface="Symbol" panose="05050102010706020507" pitchFamily="18" charset="2"/>
                        <a:buChar char=""/>
                      </a:pPr>
                      <a:r>
                        <a:rPr lang="en-US" sz="1600" dirty="0">
                          <a:effectLst/>
                          <a:latin typeface="Tempus Sans ITC" panose="04020404030D07020202" pitchFamily="82" charset="0"/>
                        </a:rPr>
                        <a:t>Logs will be confirmed for identifying attacks (but not user errors) including the above listed attacks and those that failed in previous audits</a:t>
                      </a:r>
                    </a:p>
                    <a:p>
                      <a:pPr marL="342900" lvl="0" indent="-342900" algn="just" eaLnBrk="0" fontAlgn="base" hangingPunct="0">
                        <a:spcBef>
                          <a:spcPts val="0"/>
                        </a:spcBef>
                        <a:spcAft>
                          <a:spcPts val="0"/>
                        </a:spcAft>
                        <a:buFont typeface="Symbol" panose="05050102010706020507" pitchFamily="18" charset="2"/>
                        <a:buChar char=""/>
                      </a:pPr>
                      <a:r>
                        <a:rPr lang="en-US" sz="1600" kern="1200" dirty="0">
                          <a:effectLst/>
                          <a:latin typeface="Tempus Sans ITC" panose="04020404030D07020202" pitchFamily="82" charset="0"/>
                        </a:rPr>
                        <a:t>Confidential zone audit: Firewall scan, network sniffing, log analysis of server and firewall.</a:t>
                      </a:r>
                      <a:endParaRPr lang="en-US" sz="1600" dirty="0">
                        <a:effectLst/>
                        <a:latin typeface="Tempus Sans ITC" panose="04020404030D07020202" pitchFamily="82" charset="0"/>
                        <a:cs typeface="Times New Roman" panose="02020603050405020304" pitchFamily="18" charset="0"/>
                      </a:endParaRPr>
                    </a:p>
                  </a:txBody>
                  <a:tcPr marL="68420" marR="68420" marT="0" marB="0"/>
                </a:tc>
                <a:extLst>
                  <a:ext uri="{0D108BD9-81ED-4DB2-BD59-A6C34878D82A}">
                    <a16:rowId xmlns:a16="http://schemas.microsoft.com/office/drawing/2014/main" val="3423825084"/>
                  </a:ext>
                </a:extLst>
              </a:tr>
              <a:tr h="335641">
                <a:tc>
                  <a:txBody>
                    <a:bodyPr/>
                    <a:lstStyle/>
                    <a:p>
                      <a:pPr marL="530225" marR="0" indent="-530225" algn="just" eaLnBrk="0" fontAlgn="base" hangingPunct="0">
                        <a:lnSpc>
                          <a:spcPct val="107000"/>
                        </a:lnSpc>
                        <a:spcBef>
                          <a:spcPts val="575"/>
                        </a:spcBef>
                        <a:spcAft>
                          <a:spcPts val="0"/>
                        </a:spcAft>
                      </a:pPr>
                      <a:r>
                        <a:rPr lang="en-US" sz="1600" b="1" kern="1200" dirty="0">
                          <a:effectLst/>
                        </a:rPr>
                        <a:t>Signatures</a:t>
                      </a:r>
                      <a:r>
                        <a:rPr lang="en-US" sz="1600" b="1" kern="1200" dirty="0">
                          <a:effectLst/>
                          <a:latin typeface="Edwardian Script ITC" panose="030303020407070D0804" pitchFamily="66" charset="0"/>
                        </a:rPr>
                        <a:t>:  </a:t>
                      </a:r>
                      <a:r>
                        <a:rPr lang="en-US" sz="1600" kern="1200" dirty="0">
                          <a:effectLst/>
                          <a:latin typeface="Edwardian Script ITC" panose="030303020407070D0804" pitchFamily="66" charset="0"/>
                        </a:rPr>
                        <a:t>Ellie Smith CISO     </a:t>
                      </a:r>
                      <a:r>
                        <a:rPr lang="en-US" sz="1600" kern="1200" dirty="0">
                          <a:effectLst/>
                          <a:latin typeface="Blackadder ITC" panose="04020505051007020D02" pitchFamily="82" charset="0"/>
                        </a:rPr>
                        <a:t>Terry Doe CISA              </a:t>
                      </a:r>
                      <a:r>
                        <a:rPr lang="en-US" sz="1600" kern="1200" dirty="0">
                          <a:effectLst/>
                        </a:rPr>
                        <a:t>Date: </a:t>
                      </a:r>
                      <a:r>
                        <a:rPr lang="en-US" sz="1600" kern="1200" dirty="0">
                          <a:effectLst/>
                          <a:latin typeface="Blackadder ITC" panose="04020505051007020D02" pitchFamily="82" charset="0"/>
                        </a:rPr>
                        <a:t>June 1, 2023</a:t>
                      </a:r>
                      <a:endParaRPr lang="en-US" sz="1600" dirty="0">
                        <a:effectLst/>
                        <a:latin typeface="Blackadder ITC" panose="04020505051007020D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541325084"/>
                  </a:ext>
                </a:extLst>
              </a:tr>
            </a:tbl>
          </a:graphicData>
        </a:graphic>
      </p:graphicFrame>
      <p:sp>
        <p:nvSpPr>
          <p:cNvPr id="3" name="Title 2">
            <a:extLst>
              <a:ext uri="{FF2B5EF4-FFF2-40B4-BE49-F238E27FC236}">
                <a16:creationId xmlns:a16="http://schemas.microsoft.com/office/drawing/2014/main" id="{3C7EDEFC-DF05-4E36-A41C-70662AB9D987}"/>
              </a:ext>
            </a:extLst>
          </p:cNvPr>
          <p:cNvSpPr>
            <a:spLocks noGrp="1"/>
          </p:cNvSpPr>
          <p:nvPr>
            <p:ph type="title"/>
          </p:nvPr>
        </p:nvSpPr>
        <p:spPr/>
        <p:txBody>
          <a:bodyPr/>
          <a:lstStyle/>
          <a:p>
            <a:r>
              <a:rPr lang="en-US" altLang="en-US" dirty="0">
                <a:ea typeface="Calibri" panose="020F0502020204030204" pitchFamily="34" charset="0"/>
                <a:cs typeface="Lucida Sans" panose="020B0602030504020204" pitchFamily="34" charset="0"/>
              </a:rPr>
              <a:t>Audit Engagement Plan                    </a:t>
            </a:r>
            <a:r>
              <a:rPr lang="en-US" altLang="en-US" sz="2800" dirty="0">
                <a:ea typeface="Calibri" panose="020F0502020204030204" pitchFamily="34" charset="0"/>
                <a:cs typeface="Lucida Sans" panose="020B0602030504020204" pitchFamily="34" charset="0"/>
              </a:rPr>
              <a:t>Workbook</a:t>
            </a:r>
            <a:endParaRPr lang="en-US" dirty="0"/>
          </a:p>
        </p:txBody>
      </p:sp>
    </p:spTree>
    <p:extLst>
      <p:ext uri="{BB962C8B-B14F-4D97-AF65-F5344CB8AC3E}">
        <p14:creationId xmlns:p14="http://schemas.microsoft.com/office/powerpoint/2010/main" val="613108970"/>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220D5796-020D-4613-B0BE-FFEA0B6E94B7}"/>
              </a:ext>
            </a:extLst>
          </p:cNvPr>
          <p:cNvSpPr>
            <a:spLocks noGrp="1" noChangeArrowheads="1"/>
          </p:cNvSpPr>
          <p:nvPr>
            <p:ph type="title"/>
          </p:nvPr>
        </p:nvSpPr>
        <p:spPr>
          <a:xfrm>
            <a:off x="520700" y="917575"/>
            <a:ext cx="8154988" cy="498598"/>
          </a:xfrm>
        </p:spPr>
        <p:txBody>
          <a:bodyPr/>
          <a:lstStyle/>
          <a:p>
            <a:pPr eaLnBrk="1" hangingPunct="1"/>
            <a:r>
              <a:rPr lang="en-US" altLang="en-US" dirty="0">
                <a:ea typeface="Calibri" panose="020F0502020204030204" pitchFamily="34" charset="0"/>
                <a:cs typeface="Lucida Sans" panose="020B0602030504020204" pitchFamily="34" charset="0"/>
              </a:rPr>
              <a:t>*Most IMPORTANT Recommendation*</a:t>
            </a:r>
          </a:p>
        </p:txBody>
      </p:sp>
      <p:sp>
        <p:nvSpPr>
          <p:cNvPr id="82947" name="Rectangle 3">
            <a:extLst>
              <a:ext uri="{FF2B5EF4-FFF2-40B4-BE49-F238E27FC236}">
                <a16:creationId xmlns:a16="http://schemas.microsoft.com/office/drawing/2014/main" id="{9B8C0D64-AA37-4F85-AD9A-D42FD4BFC360}"/>
              </a:ext>
            </a:extLst>
          </p:cNvPr>
          <p:cNvSpPr>
            <a:spLocks noGrp="1" noChangeArrowheads="1"/>
          </p:cNvSpPr>
          <p:nvPr>
            <p:ph idx="1"/>
          </p:nvPr>
        </p:nvSpPr>
        <p:spPr/>
        <p:txBody>
          <a:bodyPr/>
          <a:lstStyle/>
          <a:p>
            <a:pPr eaLnBrk="1" hangingPunct="1">
              <a:lnSpc>
                <a:spcPct val="80000"/>
              </a:lnSpc>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IS Audits can result in system failures, problems, etc.</a:t>
            </a:r>
          </a:p>
          <a:p>
            <a:pPr eaLnBrk="1" hangingPunct="1">
              <a:lnSpc>
                <a:spcPct val="80000"/>
              </a:lnSpc>
              <a:buFont typeface="Wingdings" panose="05000000000000000000" pitchFamily="2" charset="2"/>
              <a:buNone/>
            </a:pPr>
            <a:r>
              <a:rPr lang="en-US" altLang="en-US" sz="3200" dirty="0">
                <a:latin typeface="Calibri" panose="020F0502020204030204" pitchFamily="34" charset="0"/>
                <a:ea typeface="ヒラギノ角ゴ Pro W3"/>
                <a:cs typeface="ヒラギノ角ゴ Pro W3"/>
              </a:rPr>
              <a:t>Protect Yourself:</a:t>
            </a:r>
          </a:p>
          <a:p>
            <a:pPr eaLnBrk="1" hangingPunct="1">
              <a:lnSpc>
                <a:spcPct val="80000"/>
              </a:lnSpc>
            </a:pPr>
            <a:r>
              <a:rPr lang="en-US" altLang="en-US" sz="2400" dirty="0">
                <a:latin typeface="Calibri" panose="020F0502020204030204" pitchFamily="34" charset="0"/>
                <a:ea typeface="ヒラギノ角ゴ Pro W3"/>
                <a:cs typeface="ヒラギノ角ゴ Pro W3"/>
              </a:rPr>
              <a:t>Get an approval signature for your audit engagement plan before you begin: This is your </a:t>
            </a:r>
            <a:r>
              <a:rPr lang="en-US" altLang="en-US" sz="2400" b="1" dirty="0">
                <a:latin typeface="Calibri" panose="020F0502020204030204" pitchFamily="34" charset="0"/>
                <a:ea typeface="ヒラギノ角ゴ Pro W3"/>
                <a:cs typeface="ヒラギノ角ゴ Pro W3"/>
              </a:rPr>
              <a:t>Get Out of Jail Card!</a:t>
            </a:r>
          </a:p>
          <a:p>
            <a:pPr eaLnBrk="1" hangingPunct="1">
              <a:lnSpc>
                <a:spcPct val="80000"/>
              </a:lnSpc>
            </a:pPr>
            <a:r>
              <a:rPr lang="en-US" altLang="en-US" sz="2400" dirty="0">
                <a:latin typeface="Calibri" panose="020F0502020204030204" pitchFamily="34" charset="0"/>
                <a:ea typeface="ヒラギノ角ゴ Pro W3"/>
                <a:cs typeface="ヒラギノ角ゴ Pro W3"/>
              </a:rPr>
              <a:t>If you will be impacting the system at all, send an email to all affected and talk to the administrators before starting any tests</a:t>
            </a:r>
          </a:p>
          <a:p>
            <a:pPr eaLnBrk="1" hangingPunct="1">
              <a:lnSpc>
                <a:spcPct val="80000"/>
              </a:lnSpc>
            </a:pPr>
            <a:r>
              <a:rPr lang="en-US" altLang="en-US" sz="2400" dirty="0">
                <a:latin typeface="Calibri" panose="020F0502020204030204" pitchFamily="34" charset="0"/>
                <a:ea typeface="ヒラギノ角ゴ Pro W3"/>
                <a:cs typeface="ヒラギノ角ゴ Pro W3"/>
              </a:rPr>
              <a:t>When working with data or devices, be careful not to be the CAUSE of any problems; be careful not to change live data or configurations for test purposes: Work on a copy!</a:t>
            </a:r>
          </a:p>
          <a:p>
            <a:pPr eaLnBrk="1" hangingPunct="1">
              <a:lnSpc>
                <a:spcPct val="80000"/>
              </a:lnSpc>
            </a:pPr>
            <a:r>
              <a:rPr lang="en-US" altLang="en-US" sz="2400" dirty="0">
                <a:latin typeface="Calibri" panose="020F0502020204030204" pitchFamily="34" charset="0"/>
                <a:ea typeface="ヒラギノ角ゴ Pro W3"/>
                <a:cs typeface="ヒラギノ角ゴ Pro W3"/>
              </a:rPr>
              <a:t>Preferably have an escort for all that you do</a:t>
            </a:r>
          </a:p>
          <a:p>
            <a:pPr algn="ctr" eaLnBrk="1" hangingPunct="1">
              <a:lnSpc>
                <a:spcPct val="80000"/>
              </a:lnSpc>
              <a:buFont typeface="Wingdings" panose="05000000000000000000" pitchFamily="2" charset="2"/>
              <a:buNone/>
            </a:pPr>
            <a:r>
              <a:rPr lang="en-US" altLang="en-US" sz="2400" dirty="0">
                <a:solidFill>
                  <a:schemeClr val="accent3">
                    <a:lumMod val="25000"/>
                  </a:schemeClr>
                </a:solidFill>
                <a:latin typeface="Calibri" panose="020F0502020204030204" pitchFamily="34" charset="0"/>
                <a:ea typeface="ヒラギノ角ゴ Pro W3"/>
                <a:cs typeface="ヒラギノ角ゴ Pro W3"/>
              </a:rPr>
              <a:t>There is one difference between a hacker and auditor: </a:t>
            </a:r>
            <a:r>
              <a:rPr lang="en-US" altLang="en-US" sz="3200" b="1" dirty="0">
                <a:solidFill>
                  <a:schemeClr val="accent3">
                    <a:lumMod val="25000"/>
                  </a:schemeClr>
                </a:solidFill>
                <a:latin typeface="Calibri" panose="020F0502020204030204" pitchFamily="34" charset="0"/>
                <a:ea typeface="ヒラギノ角ゴ Pro W3"/>
                <a:cs typeface="ヒラギノ角ゴ Pro W3"/>
              </a:rPr>
              <a:t>Permission!!!</a:t>
            </a:r>
            <a:endParaRPr lang="en-US" altLang="en-US" b="1" dirty="0">
              <a:solidFill>
                <a:schemeClr val="accent3">
                  <a:lumMod val="25000"/>
                </a:schemeClr>
              </a:solidFill>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BBB9C-6B5E-446D-B643-F4C48F7AA082}"/>
              </a:ext>
            </a:extLst>
          </p:cNvPr>
          <p:cNvSpPr>
            <a:spLocks noGrp="1"/>
          </p:cNvSpPr>
          <p:nvPr>
            <p:ph type="title"/>
          </p:nvPr>
        </p:nvSpPr>
        <p:spPr>
          <a:xfrm>
            <a:off x="722313" y="4406900"/>
            <a:ext cx="7772400" cy="553998"/>
          </a:xfrm>
        </p:spPr>
        <p:txBody>
          <a:bodyPr/>
          <a:lstStyle/>
          <a:p>
            <a:r>
              <a:rPr lang="en-US" dirty="0"/>
              <a:t>Review Internal Control</a:t>
            </a:r>
          </a:p>
        </p:txBody>
      </p:sp>
      <p:sp>
        <p:nvSpPr>
          <p:cNvPr id="3" name="Text Placeholder 2">
            <a:extLst>
              <a:ext uri="{FF2B5EF4-FFF2-40B4-BE49-F238E27FC236}">
                <a16:creationId xmlns:a16="http://schemas.microsoft.com/office/drawing/2014/main" id="{E4833202-EB1D-469E-8523-7283ECEDA26B}"/>
              </a:ext>
            </a:extLst>
          </p:cNvPr>
          <p:cNvSpPr>
            <a:spLocks noGrp="1"/>
          </p:cNvSpPr>
          <p:nvPr>
            <p:ph type="body" idx="1"/>
          </p:nvPr>
        </p:nvSpPr>
        <p:spPr/>
        <p:txBody>
          <a:bodyPr/>
          <a:lstStyle/>
          <a:p>
            <a:r>
              <a:rPr lang="en-US" dirty="0"/>
              <a:t>Step 2:</a:t>
            </a:r>
          </a:p>
        </p:txBody>
      </p:sp>
      <p:graphicFrame>
        <p:nvGraphicFramePr>
          <p:cNvPr id="4" name="Diagram 3">
            <a:extLst>
              <a:ext uri="{FF2B5EF4-FFF2-40B4-BE49-F238E27FC236}">
                <a16:creationId xmlns:a16="http://schemas.microsoft.com/office/drawing/2014/main" id="{2769AD6E-C1C5-49EA-97F5-47E087A8BCB3}"/>
              </a:ext>
            </a:extLst>
          </p:cNvPr>
          <p:cNvGraphicFramePr/>
          <p:nvPr>
            <p:extLst>
              <p:ext uri="{D42A27DB-BD31-4B8C-83A1-F6EECF244321}">
                <p14:modId xmlns:p14="http://schemas.microsoft.com/office/powerpoint/2010/main" val="770602548"/>
              </p:ext>
            </p:extLst>
          </p:nvPr>
        </p:nvGraphicFramePr>
        <p:xfrm>
          <a:off x="2057400" y="762000"/>
          <a:ext cx="5791200" cy="3644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8015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AF78B293-14A0-408C-B0DF-7B68E15F2943}"/>
              </a:ext>
            </a:extLst>
          </p:cNvPr>
          <p:cNvSpPr>
            <a:spLocks noGrp="1" noChangeArrowheads="1"/>
          </p:cNvSpPr>
          <p:nvPr>
            <p:ph type="title"/>
          </p:nvPr>
        </p:nvSpPr>
        <p:spPr>
          <a:xfrm>
            <a:off x="455613" y="685800"/>
            <a:ext cx="8156575" cy="498475"/>
          </a:xfrm>
        </p:spPr>
        <p:txBody>
          <a:bodyPr/>
          <a:lstStyle/>
          <a:p>
            <a:pPr eaLnBrk="1" hangingPunct="1"/>
            <a:r>
              <a:rPr lang="en-US" altLang="en-US">
                <a:ea typeface="Calibri" panose="020F0502020204030204" pitchFamily="34" charset="0"/>
                <a:cs typeface="Lucida Sans" panose="020B0602030504020204" pitchFamily="34" charset="0"/>
              </a:rPr>
              <a:t>Step 2: Evaluate Controls:</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IT Control Classifications</a:t>
            </a:r>
          </a:p>
        </p:txBody>
      </p:sp>
      <p:sp>
        <p:nvSpPr>
          <p:cNvPr id="43011" name="Line 3">
            <a:extLst>
              <a:ext uri="{FF2B5EF4-FFF2-40B4-BE49-F238E27FC236}">
                <a16:creationId xmlns:a16="http://schemas.microsoft.com/office/drawing/2014/main" id="{55B03A2B-AFA2-4CFC-8053-FF568EF83A70}"/>
              </a:ext>
            </a:extLst>
          </p:cNvPr>
          <p:cNvSpPr>
            <a:spLocks noChangeShapeType="1"/>
          </p:cNvSpPr>
          <p:nvPr/>
        </p:nvSpPr>
        <p:spPr bwMode="auto">
          <a:xfrm>
            <a:off x="685800" y="2514600"/>
            <a:ext cx="7696200" cy="0"/>
          </a:xfrm>
          <a:prstGeom prst="line">
            <a:avLst/>
          </a:prstGeom>
          <a:noFill/>
          <a:ln w="25400">
            <a:solidFill>
              <a:schemeClr val="tx1"/>
            </a:solidFill>
            <a:round/>
            <a:headEnd type="triangle" w="lg" len="lg"/>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43012" name="Oval 4">
            <a:extLst>
              <a:ext uri="{FF2B5EF4-FFF2-40B4-BE49-F238E27FC236}">
                <a16:creationId xmlns:a16="http://schemas.microsoft.com/office/drawing/2014/main" id="{700ADDD4-2C0F-4003-916A-B3ABAD10B30F}"/>
              </a:ext>
            </a:extLst>
          </p:cNvPr>
          <p:cNvSpPr>
            <a:spLocks noChangeArrowheads="1"/>
          </p:cNvSpPr>
          <p:nvPr/>
        </p:nvSpPr>
        <p:spPr bwMode="auto">
          <a:xfrm>
            <a:off x="4038600" y="2438400"/>
            <a:ext cx="228600" cy="152400"/>
          </a:xfrm>
          <a:prstGeom prst="ellipse">
            <a:avLst/>
          </a:prstGeom>
          <a:solidFill>
            <a:schemeClr val="tx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43013" name="Text Box 5">
            <a:extLst>
              <a:ext uri="{FF2B5EF4-FFF2-40B4-BE49-F238E27FC236}">
                <a16:creationId xmlns:a16="http://schemas.microsoft.com/office/drawing/2014/main" id="{8A8D9F17-54C4-48E5-A8FC-34F81908390C}"/>
              </a:ext>
            </a:extLst>
          </p:cNvPr>
          <p:cNvSpPr txBox="1">
            <a:spLocks noChangeArrowheads="1"/>
          </p:cNvSpPr>
          <p:nvPr/>
        </p:nvSpPr>
        <p:spPr bwMode="auto">
          <a:xfrm>
            <a:off x="3733800" y="1676400"/>
            <a:ext cx="946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Time of</a:t>
            </a:r>
          </a:p>
          <a:p>
            <a:pPr eaLnBrk="1" hangingPunct="1"/>
            <a:r>
              <a:rPr lang="en-US" altLang="en-US"/>
              <a:t>Event</a:t>
            </a:r>
          </a:p>
        </p:txBody>
      </p:sp>
      <p:sp>
        <p:nvSpPr>
          <p:cNvPr id="43014" name="Text Box 6">
            <a:extLst>
              <a:ext uri="{FF2B5EF4-FFF2-40B4-BE49-F238E27FC236}">
                <a16:creationId xmlns:a16="http://schemas.microsoft.com/office/drawing/2014/main" id="{876B657D-7584-4A6B-AC09-3FB7DDC4F923}"/>
              </a:ext>
            </a:extLst>
          </p:cNvPr>
          <p:cNvSpPr txBox="1">
            <a:spLocks noChangeArrowheads="1"/>
          </p:cNvSpPr>
          <p:nvPr/>
        </p:nvSpPr>
        <p:spPr bwMode="auto">
          <a:xfrm>
            <a:off x="3983038" y="3319463"/>
            <a:ext cx="251460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dirty="0"/>
              <a:t>Detective Controls:</a:t>
            </a:r>
          </a:p>
          <a:p>
            <a:pPr eaLnBrk="1" hangingPunct="1"/>
            <a:r>
              <a:rPr lang="en-US" altLang="en-US" dirty="0"/>
              <a:t>Finding fraud when it occurs</a:t>
            </a:r>
          </a:p>
          <a:p>
            <a:pPr eaLnBrk="1" hangingPunct="1"/>
            <a:r>
              <a:rPr lang="en-US" altLang="en-US" dirty="0"/>
              <a:t>Includes:</a:t>
            </a:r>
          </a:p>
          <a:p>
            <a:pPr eaLnBrk="1" hangingPunct="1"/>
            <a:r>
              <a:rPr lang="en-US" altLang="en-US" dirty="0"/>
              <a:t>Tip reporting</a:t>
            </a:r>
          </a:p>
          <a:p>
            <a:pPr eaLnBrk="1" hangingPunct="1"/>
            <a:r>
              <a:rPr lang="en-US" altLang="en-US" dirty="0"/>
              <a:t>Hash totals</a:t>
            </a:r>
          </a:p>
          <a:p>
            <a:pPr eaLnBrk="1" hangingPunct="1"/>
            <a:r>
              <a:rPr lang="en-US" altLang="en-US" dirty="0"/>
              <a:t>Checkpoints</a:t>
            </a:r>
          </a:p>
          <a:p>
            <a:pPr eaLnBrk="1" hangingPunct="1"/>
            <a:r>
              <a:rPr lang="en-US" altLang="en-US" dirty="0"/>
              <a:t>Duplicate checking</a:t>
            </a:r>
          </a:p>
          <a:p>
            <a:pPr eaLnBrk="1" hangingPunct="1"/>
            <a:r>
              <a:rPr lang="en-US" altLang="en-US" dirty="0"/>
              <a:t>Error messages</a:t>
            </a:r>
          </a:p>
          <a:p>
            <a:pPr eaLnBrk="1" hangingPunct="1"/>
            <a:r>
              <a:rPr lang="en-US" altLang="en-US" dirty="0"/>
              <a:t>Past-due account </a:t>
            </a:r>
          </a:p>
          <a:p>
            <a:pPr eaLnBrk="1" hangingPunct="1"/>
            <a:r>
              <a:rPr lang="en-US" altLang="en-US" dirty="0"/>
              <a:t>   reports</a:t>
            </a:r>
          </a:p>
          <a:p>
            <a:pPr eaLnBrk="1" hangingPunct="1"/>
            <a:r>
              <a:rPr lang="en-US" altLang="en-US" dirty="0"/>
              <a:t>Review of activity logs</a:t>
            </a:r>
          </a:p>
          <a:p>
            <a:pPr eaLnBrk="1" hangingPunct="1"/>
            <a:endParaRPr lang="en-US" altLang="en-US" dirty="0"/>
          </a:p>
        </p:txBody>
      </p:sp>
      <p:sp>
        <p:nvSpPr>
          <p:cNvPr id="43015" name="AutoShape 7">
            <a:extLst>
              <a:ext uri="{FF2B5EF4-FFF2-40B4-BE49-F238E27FC236}">
                <a16:creationId xmlns:a16="http://schemas.microsoft.com/office/drawing/2014/main" id="{42B0D6FB-0A75-4403-BA0D-6AE83D16E05B}"/>
              </a:ext>
            </a:extLst>
          </p:cNvPr>
          <p:cNvSpPr>
            <a:spLocks/>
          </p:cNvSpPr>
          <p:nvPr/>
        </p:nvSpPr>
        <p:spPr bwMode="auto">
          <a:xfrm rot="5400000">
            <a:off x="4724400" y="1998663"/>
            <a:ext cx="571500" cy="1714500"/>
          </a:xfrm>
          <a:prstGeom prst="rightBrace">
            <a:avLst>
              <a:gd name="adj1" fmla="val 25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43016" name="Text Box 8">
            <a:extLst>
              <a:ext uri="{FF2B5EF4-FFF2-40B4-BE49-F238E27FC236}">
                <a16:creationId xmlns:a16="http://schemas.microsoft.com/office/drawing/2014/main" id="{A76E4B56-4A66-44C3-B0A8-71A7AD62BE19}"/>
              </a:ext>
            </a:extLst>
          </p:cNvPr>
          <p:cNvSpPr txBox="1">
            <a:spLocks noChangeArrowheads="1"/>
          </p:cNvSpPr>
          <p:nvPr/>
        </p:nvSpPr>
        <p:spPr bwMode="auto">
          <a:xfrm>
            <a:off x="1041400" y="1905000"/>
            <a:ext cx="2441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Before Problem Event</a:t>
            </a:r>
          </a:p>
        </p:txBody>
      </p:sp>
      <p:sp>
        <p:nvSpPr>
          <p:cNvPr id="43017" name="Text Box 9">
            <a:extLst>
              <a:ext uri="{FF2B5EF4-FFF2-40B4-BE49-F238E27FC236}">
                <a16:creationId xmlns:a16="http://schemas.microsoft.com/office/drawing/2014/main" id="{F716A1A5-FA26-424E-8C97-5998D4000ABA}"/>
              </a:ext>
            </a:extLst>
          </p:cNvPr>
          <p:cNvSpPr txBox="1">
            <a:spLocks noChangeArrowheads="1"/>
          </p:cNvSpPr>
          <p:nvPr/>
        </p:nvSpPr>
        <p:spPr bwMode="auto">
          <a:xfrm>
            <a:off x="5181600" y="1905000"/>
            <a:ext cx="2608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After Problematic Event</a:t>
            </a:r>
          </a:p>
        </p:txBody>
      </p:sp>
      <p:sp>
        <p:nvSpPr>
          <p:cNvPr id="43018" name="Text Box 10">
            <a:extLst>
              <a:ext uri="{FF2B5EF4-FFF2-40B4-BE49-F238E27FC236}">
                <a16:creationId xmlns:a16="http://schemas.microsoft.com/office/drawing/2014/main" id="{4E297025-2C19-4B17-983A-11A2CFF31D92}"/>
              </a:ext>
            </a:extLst>
          </p:cNvPr>
          <p:cNvSpPr txBox="1">
            <a:spLocks noChangeArrowheads="1"/>
          </p:cNvSpPr>
          <p:nvPr/>
        </p:nvSpPr>
        <p:spPr bwMode="auto">
          <a:xfrm>
            <a:off x="541338" y="3319463"/>
            <a:ext cx="3441700"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dirty="0"/>
              <a:t>Preventive Controls</a:t>
            </a:r>
            <a:r>
              <a:rPr lang="en-US" altLang="en-US" dirty="0"/>
              <a:t>*</a:t>
            </a:r>
            <a:r>
              <a:rPr lang="en-US" altLang="en-US" b="1" dirty="0"/>
              <a:t>:</a:t>
            </a:r>
          </a:p>
          <a:p>
            <a:pPr eaLnBrk="1" hangingPunct="1"/>
            <a:r>
              <a:rPr lang="en-US" altLang="en-US" dirty="0"/>
              <a:t>Preventing fraud</a:t>
            </a:r>
          </a:p>
          <a:p>
            <a:pPr eaLnBrk="1" hangingPunct="1"/>
            <a:endParaRPr lang="en-US" altLang="en-US" dirty="0"/>
          </a:p>
          <a:p>
            <a:pPr eaLnBrk="1" hangingPunct="1"/>
            <a:r>
              <a:rPr lang="en-US" altLang="en-US" dirty="0"/>
              <a:t>Includes:</a:t>
            </a:r>
          </a:p>
          <a:p>
            <a:pPr eaLnBrk="1" hangingPunct="1"/>
            <a:r>
              <a:rPr lang="en-US" altLang="en-US" dirty="0"/>
              <a:t>Input checks</a:t>
            </a:r>
          </a:p>
          <a:p>
            <a:pPr eaLnBrk="1" hangingPunct="1"/>
            <a:r>
              <a:rPr lang="en-US" altLang="en-US" dirty="0"/>
              <a:t>Encryption software</a:t>
            </a:r>
          </a:p>
          <a:p>
            <a:pPr eaLnBrk="1" hangingPunct="1"/>
            <a:r>
              <a:rPr lang="en-US" altLang="en-US" dirty="0"/>
              <a:t>Access control S/W</a:t>
            </a:r>
          </a:p>
          <a:p>
            <a:pPr eaLnBrk="1" hangingPunct="1"/>
            <a:r>
              <a:rPr lang="en-US" altLang="en-US" dirty="0"/>
              <a:t>Well-designed procedures</a:t>
            </a:r>
          </a:p>
          <a:p>
            <a:pPr eaLnBrk="1" hangingPunct="1"/>
            <a:r>
              <a:rPr lang="en-US" altLang="en-US" dirty="0"/>
              <a:t>Physical controls</a:t>
            </a:r>
          </a:p>
          <a:p>
            <a:pPr eaLnBrk="1" hangingPunct="1"/>
            <a:r>
              <a:rPr lang="en-US" altLang="en-US" dirty="0"/>
              <a:t>Employ only qualified personnel</a:t>
            </a:r>
          </a:p>
        </p:txBody>
      </p:sp>
      <p:sp>
        <p:nvSpPr>
          <p:cNvPr id="43019" name="AutoShape 11">
            <a:extLst>
              <a:ext uri="{FF2B5EF4-FFF2-40B4-BE49-F238E27FC236}">
                <a16:creationId xmlns:a16="http://schemas.microsoft.com/office/drawing/2014/main" id="{26D46855-BF8C-417E-A861-42B194699EA3}"/>
              </a:ext>
            </a:extLst>
          </p:cNvPr>
          <p:cNvSpPr>
            <a:spLocks/>
          </p:cNvSpPr>
          <p:nvPr/>
        </p:nvSpPr>
        <p:spPr bwMode="auto">
          <a:xfrm rot="5400000">
            <a:off x="6438900" y="1990725"/>
            <a:ext cx="571500" cy="1714500"/>
          </a:xfrm>
          <a:prstGeom prst="rightBrace">
            <a:avLst>
              <a:gd name="adj1" fmla="val 25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43020" name="Text Box 12">
            <a:extLst>
              <a:ext uri="{FF2B5EF4-FFF2-40B4-BE49-F238E27FC236}">
                <a16:creationId xmlns:a16="http://schemas.microsoft.com/office/drawing/2014/main" id="{413F79F8-FF7E-450B-AA57-C9E62B88612F}"/>
              </a:ext>
            </a:extLst>
          </p:cNvPr>
          <p:cNvSpPr txBox="1">
            <a:spLocks noChangeArrowheads="1"/>
          </p:cNvSpPr>
          <p:nvPr/>
        </p:nvSpPr>
        <p:spPr bwMode="auto">
          <a:xfrm>
            <a:off x="6677024" y="3319463"/>
            <a:ext cx="2466976"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dirty="0"/>
              <a:t>Corrective</a:t>
            </a:r>
          </a:p>
          <a:p>
            <a:pPr eaLnBrk="1" hangingPunct="1"/>
            <a:r>
              <a:rPr lang="en-US" altLang="en-US" b="1" dirty="0"/>
              <a:t>Controls:</a:t>
            </a:r>
          </a:p>
          <a:p>
            <a:pPr eaLnBrk="1" hangingPunct="1"/>
            <a:r>
              <a:rPr lang="en-US" altLang="en-US" dirty="0"/>
              <a:t>Fix problems</a:t>
            </a:r>
          </a:p>
          <a:p>
            <a:pPr eaLnBrk="1" hangingPunct="1"/>
            <a:r>
              <a:rPr lang="en-US" altLang="en-US" dirty="0"/>
              <a:t>and prevent</a:t>
            </a:r>
          </a:p>
          <a:p>
            <a:pPr eaLnBrk="1" hangingPunct="1"/>
            <a:r>
              <a:rPr lang="en-US" altLang="en-US" dirty="0"/>
              <a:t>future problems</a:t>
            </a:r>
          </a:p>
          <a:p>
            <a:pPr eaLnBrk="1" hangingPunct="1"/>
            <a:r>
              <a:rPr lang="en-US" altLang="en-US" dirty="0"/>
              <a:t>Includes:</a:t>
            </a:r>
          </a:p>
          <a:p>
            <a:pPr eaLnBrk="1" hangingPunct="1"/>
            <a:r>
              <a:rPr lang="en-US" altLang="en-US" dirty="0"/>
              <a:t>Contingency planning</a:t>
            </a:r>
          </a:p>
          <a:p>
            <a:pPr eaLnBrk="1" hangingPunct="1"/>
            <a:r>
              <a:rPr lang="en-US" altLang="en-US" dirty="0"/>
              <a:t>Backup </a:t>
            </a:r>
          </a:p>
          <a:p>
            <a:pPr eaLnBrk="1" hangingPunct="1"/>
            <a:r>
              <a:rPr lang="en-US" altLang="en-US" dirty="0"/>
              <a:t>   procedures</a:t>
            </a:r>
          </a:p>
          <a:p>
            <a:pPr eaLnBrk="1" hangingPunct="1"/>
            <a:r>
              <a:rPr lang="en-US" altLang="en-US" dirty="0"/>
              <a:t>Reruns</a:t>
            </a:r>
          </a:p>
          <a:p>
            <a:pPr eaLnBrk="1" hangingPunct="1"/>
            <a:r>
              <a:rPr lang="en-US" altLang="en-US" dirty="0"/>
              <a:t>Firing people</a:t>
            </a:r>
          </a:p>
          <a:p>
            <a:pPr eaLnBrk="1" hangingPunct="1"/>
            <a:r>
              <a:rPr lang="en-US" altLang="en-US" dirty="0"/>
              <a:t>Insurance</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a:extLst>
              <a:ext uri="{FF2B5EF4-FFF2-40B4-BE49-F238E27FC236}">
                <a16:creationId xmlns:a16="http://schemas.microsoft.com/office/drawing/2014/main" id="{B2449B88-B282-4092-B8E1-F646A5365AC3}"/>
              </a:ext>
            </a:extLst>
          </p:cNvPr>
          <p:cNvSpPr>
            <a:spLocks noGrp="1" noChangeArrowheads="1"/>
          </p:cNvSpPr>
          <p:nvPr>
            <p:ph type="title"/>
          </p:nvPr>
        </p:nvSpPr>
        <p:spPr>
          <a:xfrm>
            <a:off x="457200" y="685800"/>
            <a:ext cx="8154988" cy="498475"/>
          </a:xfrm>
        </p:spPr>
        <p:txBody>
          <a:bodyPr/>
          <a:lstStyle/>
          <a:p>
            <a:pPr eaLnBrk="1" hangingPunct="1"/>
            <a:r>
              <a:rPr lang="en-US" altLang="en-US">
                <a:ea typeface="Calibri" panose="020F0502020204030204" pitchFamily="34" charset="0"/>
                <a:cs typeface="Lucida Sans" panose="020B0602030504020204" pitchFamily="34" charset="0"/>
              </a:rPr>
              <a:t>Step 2: Evaluate Controls:</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Simple Control Matrix</a:t>
            </a:r>
          </a:p>
        </p:txBody>
      </p:sp>
      <p:sp>
        <p:nvSpPr>
          <p:cNvPr id="45171" name="TextBox 2">
            <a:extLst>
              <a:ext uri="{FF2B5EF4-FFF2-40B4-BE49-F238E27FC236}">
                <a16:creationId xmlns:a16="http://schemas.microsoft.com/office/drawing/2014/main" id="{CEB2A0DB-5201-4A1D-A701-A93478BF2699}"/>
              </a:ext>
            </a:extLst>
          </p:cNvPr>
          <p:cNvSpPr txBox="1">
            <a:spLocks noChangeArrowheads="1"/>
          </p:cNvSpPr>
          <p:nvPr/>
        </p:nvSpPr>
        <p:spPr bwMode="auto">
          <a:xfrm>
            <a:off x="7467600" y="828675"/>
            <a:ext cx="15113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FF0000"/>
                </a:solidFill>
              </a:rPr>
              <a:t>p=preventive</a:t>
            </a:r>
          </a:p>
          <a:p>
            <a:r>
              <a:rPr lang="en-US" altLang="en-US">
                <a:solidFill>
                  <a:srgbClr val="FF0000"/>
                </a:solidFill>
              </a:rPr>
              <a:t>d=detective</a:t>
            </a:r>
          </a:p>
          <a:p>
            <a:r>
              <a:rPr lang="en-US" altLang="en-US">
                <a:solidFill>
                  <a:srgbClr val="FF0000"/>
                </a:solidFill>
              </a:rPr>
              <a:t>c=corrective</a:t>
            </a:r>
          </a:p>
        </p:txBody>
      </p:sp>
      <p:graphicFrame>
        <p:nvGraphicFramePr>
          <p:cNvPr id="3" name="Table 2">
            <a:extLst>
              <a:ext uri="{FF2B5EF4-FFF2-40B4-BE49-F238E27FC236}">
                <a16:creationId xmlns:a16="http://schemas.microsoft.com/office/drawing/2014/main" id="{5ABB41A9-E380-42AA-881B-8F46815AA40E}"/>
              </a:ext>
            </a:extLst>
          </p:cNvPr>
          <p:cNvGraphicFramePr>
            <a:graphicFrameLocks noGrp="1"/>
          </p:cNvGraphicFramePr>
          <p:nvPr>
            <p:extLst>
              <p:ext uri="{D42A27DB-BD31-4B8C-83A1-F6EECF244321}">
                <p14:modId xmlns:p14="http://schemas.microsoft.com/office/powerpoint/2010/main" val="2314076224"/>
              </p:ext>
            </p:extLst>
          </p:nvPr>
        </p:nvGraphicFramePr>
        <p:xfrm>
          <a:off x="457200" y="1763486"/>
          <a:ext cx="8344693" cy="5288150"/>
        </p:xfrm>
        <a:graphic>
          <a:graphicData uri="http://schemas.openxmlformats.org/drawingml/2006/table">
            <a:tbl>
              <a:tblPr>
                <a:tableStyleId>{284E427A-3D55-4303-BF80-6455036E1DE7}</a:tableStyleId>
              </a:tblPr>
              <a:tblGrid>
                <a:gridCol w="1524000">
                  <a:extLst>
                    <a:ext uri="{9D8B030D-6E8A-4147-A177-3AD203B41FA5}">
                      <a16:colId xmlns:a16="http://schemas.microsoft.com/office/drawing/2014/main" val="165835597"/>
                    </a:ext>
                  </a:extLst>
                </a:gridCol>
                <a:gridCol w="762000">
                  <a:extLst>
                    <a:ext uri="{9D8B030D-6E8A-4147-A177-3AD203B41FA5}">
                      <a16:colId xmlns:a16="http://schemas.microsoft.com/office/drawing/2014/main" val="2401737642"/>
                    </a:ext>
                  </a:extLst>
                </a:gridCol>
                <a:gridCol w="762000">
                  <a:extLst>
                    <a:ext uri="{9D8B030D-6E8A-4147-A177-3AD203B41FA5}">
                      <a16:colId xmlns:a16="http://schemas.microsoft.com/office/drawing/2014/main" val="2848275810"/>
                    </a:ext>
                  </a:extLst>
                </a:gridCol>
                <a:gridCol w="762000">
                  <a:extLst>
                    <a:ext uri="{9D8B030D-6E8A-4147-A177-3AD203B41FA5}">
                      <a16:colId xmlns:a16="http://schemas.microsoft.com/office/drawing/2014/main" val="1863166799"/>
                    </a:ext>
                  </a:extLst>
                </a:gridCol>
                <a:gridCol w="762000">
                  <a:extLst>
                    <a:ext uri="{9D8B030D-6E8A-4147-A177-3AD203B41FA5}">
                      <a16:colId xmlns:a16="http://schemas.microsoft.com/office/drawing/2014/main" val="1656941142"/>
                    </a:ext>
                  </a:extLst>
                </a:gridCol>
                <a:gridCol w="685800">
                  <a:extLst>
                    <a:ext uri="{9D8B030D-6E8A-4147-A177-3AD203B41FA5}">
                      <a16:colId xmlns:a16="http://schemas.microsoft.com/office/drawing/2014/main" val="3435165648"/>
                    </a:ext>
                  </a:extLst>
                </a:gridCol>
                <a:gridCol w="914400">
                  <a:extLst>
                    <a:ext uri="{9D8B030D-6E8A-4147-A177-3AD203B41FA5}">
                      <a16:colId xmlns:a16="http://schemas.microsoft.com/office/drawing/2014/main" val="1789824019"/>
                    </a:ext>
                  </a:extLst>
                </a:gridCol>
                <a:gridCol w="990600">
                  <a:extLst>
                    <a:ext uri="{9D8B030D-6E8A-4147-A177-3AD203B41FA5}">
                      <a16:colId xmlns:a16="http://schemas.microsoft.com/office/drawing/2014/main" val="2078489517"/>
                    </a:ext>
                  </a:extLst>
                </a:gridCol>
                <a:gridCol w="1181893">
                  <a:extLst>
                    <a:ext uri="{9D8B030D-6E8A-4147-A177-3AD203B41FA5}">
                      <a16:colId xmlns:a16="http://schemas.microsoft.com/office/drawing/2014/main" val="1053244312"/>
                    </a:ext>
                  </a:extLst>
                </a:gridCol>
              </a:tblGrid>
              <a:tr h="647748">
                <a:tc>
                  <a:txBody>
                    <a:bodyPr/>
                    <a:lstStyle/>
                    <a:p>
                      <a:pPr marL="0" marR="0">
                        <a:spcBef>
                          <a:spcPts val="0"/>
                        </a:spcBef>
                        <a:spcAft>
                          <a:spcPts val="0"/>
                        </a:spcAft>
                      </a:pPr>
                      <a:r>
                        <a:rPr lang="en-US" sz="1600">
                          <a:effectLst/>
                        </a:rPr>
                        <a:t>Problem-&gt;</a:t>
                      </a:r>
                    </a:p>
                    <a:p>
                      <a:pPr marL="0" marR="0">
                        <a:spcBef>
                          <a:spcPts val="0"/>
                        </a:spcBef>
                        <a:spcAft>
                          <a:spcPts val="0"/>
                        </a:spcAft>
                      </a:pPr>
                      <a:r>
                        <a:rPr lang="en-US" sz="1600">
                          <a:effectLst/>
                        </a:rPr>
                        <a:t>Control v</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Disk </a:t>
                      </a:r>
                    </a:p>
                    <a:p>
                      <a:pPr marL="0" marR="0" algn="ctr">
                        <a:spcBef>
                          <a:spcPts val="0"/>
                        </a:spcBef>
                        <a:spcAft>
                          <a:spcPts val="0"/>
                        </a:spcAft>
                      </a:pPr>
                      <a:r>
                        <a:rPr lang="en-US" sz="1600">
                          <a:effectLst/>
                        </a:rPr>
                        <a:t>Failure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Power</a:t>
                      </a:r>
                    </a:p>
                    <a:p>
                      <a:pPr marL="0" marR="0" algn="ctr">
                        <a:spcBef>
                          <a:spcPts val="0"/>
                        </a:spcBef>
                        <a:spcAft>
                          <a:spcPts val="0"/>
                        </a:spcAft>
                      </a:pPr>
                      <a:r>
                        <a:rPr lang="en-US" sz="1600">
                          <a:effectLst/>
                        </a:rPr>
                        <a:t>Failure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Data</a:t>
                      </a:r>
                    </a:p>
                    <a:p>
                      <a:pPr marL="0" marR="0" algn="ctr">
                        <a:spcBef>
                          <a:spcPts val="0"/>
                        </a:spcBef>
                        <a:spcAft>
                          <a:spcPts val="0"/>
                        </a:spcAft>
                      </a:pPr>
                      <a:r>
                        <a:rPr lang="en-US" sz="1600">
                          <a:effectLst/>
                        </a:rPr>
                        <a:t>Breach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Fraud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Hack</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Malware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Social</a:t>
                      </a:r>
                    </a:p>
                    <a:p>
                      <a:pPr marL="0" marR="0" algn="ctr">
                        <a:spcBef>
                          <a:spcPts val="0"/>
                        </a:spcBef>
                        <a:spcAft>
                          <a:spcPts val="0"/>
                        </a:spcAft>
                      </a:pPr>
                      <a:r>
                        <a:rPr lang="en-US" sz="1600">
                          <a:effectLst/>
                        </a:rPr>
                        <a:t>Engineer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dirty="0">
                          <a:effectLst/>
                        </a:rPr>
                        <a:t>Stolen/</a:t>
                      </a:r>
                    </a:p>
                    <a:p>
                      <a:pPr marL="0" marR="0" algn="ctr">
                        <a:spcBef>
                          <a:spcPts val="0"/>
                        </a:spcBef>
                        <a:spcAft>
                          <a:spcPts val="0"/>
                        </a:spcAft>
                      </a:pPr>
                      <a:r>
                        <a:rPr lang="en-US" sz="1600" dirty="0">
                          <a:effectLst/>
                        </a:rPr>
                        <a:t>Lost</a:t>
                      </a:r>
                    </a:p>
                    <a:p>
                      <a:pPr marL="0" marR="0" algn="ctr">
                        <a:spcBef>
                          <a:spcPts val="0"/>
                        </a:spcBef>
                        <a:spcAft>
                          <a:spcPts val="0"/>
                        </a:spcAft>
                      </a:pPr>
                      <a:r>
                        <a:rPr lang="en-US" sz="1600" dirty="0">
                          <a:effectLst/>
                        </a:rPr>
                        <a:t>Equipment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3491953390"/>
                  </a:ext>
                </a:extLst>
              </a:tr>
              <a:tr h="248194">
                <a:tc>
                  <a:txBody>
                    <a:bodyPr/>
                    <a:lstStyle/>
                    <a:p>
                      <a:pPr marL="0" marR="0">
                        <a:spcBef>
                          <a:spcPts val="0"/>
                        </a:spcBef>
                        <a:spcAft>
                          <a:spcPts val="0"/>
                        </a:spcAft>
                      </a:pPr>
                      <a:r>
                        <a:rPr lang="en-US" sz="1600">
                          <a:effectLst/>
                        </a:rPr>
                        <a:t>Access Control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dirty="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647945771"/>
                  </a:ext>
                </a:extLst>
              </a:tr>
              <a:tr h="310504">
                <a:tc>
                  <a:txBody>
                    <a:bodyPr/>
                    <a:lstStyle/>
                    <a:p>
                      <a:pPr marL="0" marR="0">
                        <a:spcBef>
                          <a:spcPts val="0"/>
                        </a:spcBef>
                        <a:spcAft>
                          <a:spcPts val="0"/>
                        </a:spcAft>
                      </a:pPr>
                      <a:r>
                        <a:rPr lang="en-US" sz="1600">
                          <a:effectLst/>
                        </a:rPr>
                        <a:t>Authentication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dirty="0">
                          <a:effectLst/>
                        </a:rPr>
                        <a:t>pp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4112470684"/>
                  </a:ext>
                </a:extLst>
              </a:tr>
              <a:tr h="258754">
                <a:tc>
                  <a:txBody>
                    <a:bodyPr/>
                    <a:lstStyle/>
                    <a:p>
                      <a:pPr marL="0" marR="0">
                        <a:spcBef>
                          <a:spcPts val="0"/>
                        </a:spcBef>
                        <a:spcAft>
                          <a:spcPts val="0"/>
                        </a:spcAft>
                      </a:pPr>
                      <a:r>
                        <a:rPr lang="en-US" sz="1600">
                          <a:effectLst/>
                        </a:rPr>
                        <a:t>Antivirus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2472765281"/>
                  </a:ext>
                </a:extLst>
              </a:tr>
              <a:tr h="258754">
                <a:tc>
                  <a:txBody>
                    <a:bodyPr/>
                    <a:lstStyle/>
                    <a:p>
                      <a:pPr marL="0" marR="0">
                        <a:spcBef>
                          <a:spcPts val="0"/>
                        </a:spcBef>
                        <a:spcAft>
                          <a:spcPts val="0"/>
                        </a:spcAft>
                      </a:pPr>
                      <a:r>
                        <a:rPr lang="en-US" sz="1600">
                          <a:effectLst/>
                        </a:rPr>
                        <a:t>Firewall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1038342426"/>
                  </a:ext>
                </a:extLst>
              </a:tr>
              <a:tr h="310504">
                <a:tc>
                  <a:txBody>
                    <a:bodyPr/>
                    <a:lstStyle/>
                    <a:p>
                      <a:pPr marL="0" marR="0">
                        <a:spcBef>
                          <a:spcPts val="0"/>
                        </a:spcBef>
                        <a:spcAft>
                          <a:spcPts val="0"/>
                        </a:spcAft>
                      </a:pPr>
                      <a:r>
                        <a:rPr lang="en-US" sz="1600" dirty="0">
                          <a:effectLst/>
                        </a:rPr>
                        <a:t>Logs/Alarms/</a:t>
                      </a:r>
                    </a:p>
                    <a:p>
                      <a:pPr marL="0" marR="0">
                        <a:spcBef>
                          <a:spcPts val="0"/>
                        </a:spcBef>
                        <a:spcAft>
                          <a:spcPts val="0"/>
                        </a:spcAft>
                      </a:pPr>
                      <a:r>
                        <a:rPr lang="en-US" sz="1600" dirty="0">
                          <a:effectLst/>
                        </a:rPr>
                        <a:t>SIEM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dirty="0">
                          <a:effectLst/>
                        </a:rPr>
                        <a:t>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1840443959"/>
                  </a:ext>
                </a:extLst>
              </a:tr>
              <a:tr h="310504">
                <a:tc>
                  <a:txBody>
                    <a:bodyPr/>
                    <a:lstStyle/>
                    <a:p>
                      <a:pPr marL="0" marR="0">
                        <a:spcBef>
                          <a:spcPts val="0"/>
                        </a:spcBef>
                        <a:spcAft>
                          <a:spcPts val="0"/>
                        </a:spcAft>
                      </a:pPr>
                      <a:r>
                        <a:rPr lang="en-US" sz="1600">
                          <a:effectLst/>
                        </a:rPr>
                        <a:t>Physical security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dirty="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3417894436"/>
                  </a:ext>
                </a:extLst>
              </a:tr>
              <a:tr h="445094">
                <a:tc>
                  <a:txBody>
                    <a:bodyPr/>
                    <a:lstStyle/>
                    <a:p>
                      <a:pPr marL="0" marR="0">
                        <a:spcBef>
                          <a:spcPts val="0"/>
                        </a:spcBef>
                        <a:spcAft>
                          <a:spcPts val="0"/>
                        </a:spcAft>
                      </a:pPr>
                      <a:r>
                        <a:rPr lang="en-US" sz="1600" dirty="0">
                          <a:effectLst/>
                        </a:rPr>
                        <a:t>Strong policies, procedures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cc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cc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1521544656"/>
                  </a:ext>
                </a:extLst>
              </a:tr>
              <a:tr h="465757">
                <a:tc>
                  <a:txBody>
                    <a:bodyPr/>
                    <a:lstStyle/>
                    <a:p>
                      <a:pPr marL="0" marR="0">
                        <a:spcBef>
                          <a:spcPts val="0"/>
                        </a:spcBef>
                        <a:spcAft>
                          <a:spcPts val="0"/>
                        </a:spcAft>
                      </a:pPr>
                      <a:r>
                        <a:rPr lang="en-US" sz="1600">
                          <a:effectLst/>
                        </a:rPr>
                        <a:t>Security awareness training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dirty="0">
                          <a:effectLst/>
                        </a:rPr>
                        <a:t>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1444361636"/>
                  </a:ext>
                </a:extLst>
              </a:tr>
              <a:tr h="310504">
                <a:tc>
                  <a:txBody>
                    <a:bodyPr/>
                    <a:lstStyle/>
                    <a:p>
                      <a:pPr marL="0" marR="0">
                        <a:spcBef>
                          <a:spcPts val="0"/>
                        </a:spcBef>
                        <a:spcAft>
                          <a:spcPts val="0"/>
                        </a:spcAft>
                      </a:pPr>
                      <a:r>
                        <a:rPr lang="en-US" sz="1600">
                          <a:effectLst/>
                        </a:rPr>
                        <a:t>Vulnerability mgmt.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379185097"/>
                  </a:ext>
                </a:extLst>
              </a:tr>
              <a:tr h="465757">
                <a:tc>
                  <a:txBody>
                    <a:bodyPr/>
                    <a:lstStyle/>
                    <a:p>
                      <a:pPr marL="0" marR="0">
                        <a:spcBef>
                          <a:spcPts val="0"/>
                        </a:spcBef>
                        <a:spcAft>
                          <a:spcPts val="0"/>
                        </a:spcAft>
                      </a:pPr>
                      <a:r>
                        <a:rPr lang="en-US" sz="1600">
                          <a:effectLst/>
                        </a:rPr>
                        <a:t>Email security mgmt.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pd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691989054"/>
                  </a:ext>
                </a:extLst>
              </a:tr>
              <a:tr h="310504">
                <a:tc>
                  <a:txBody>
                    <a:bodyPr/>
                    <a:lstStyle/>
                    <a:p>
                      <a:pPr marL="0" marR="0">
                        <a:spcBef>
                          <a:spcPts val="0"/>
                        </a:spcBef>
                        <a:spcAft>
                          <a:spcPts val="0"/>
                        </a:spcAft>
                      </a:pPr>
                      <a:r>
                        <a:rPr lang="en-US" sz="1600">
                          <a:effectLst/>
                        </a:rPr>
                        <a:t>Application firewall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dd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pd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1008532200"/>
                  </a:ext>
                </a:extLst>
              </a:tr>
            </a:tbl>
          </a:graphicData>
        </a:graphic>
      </p:graphicFrame>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03A7D259-5E65-43E5-BD3D-507DC34EF3B2}"/>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3: Perform Tests</a:t>
            </a:r>
          </a:p>
        </p:txBody>
      </p:sp>
      <p:sp>
        <p:nvSpPr>
          <p:cNvPr id="49155" name="Rectangle 3">
            <a:extLst>
              <a:ext uri="{FF2B5EF4-FFF2-40B4-BE49-F238E27FC236}">
                <a16:creationId xmlns:a16="http://schemas.microsoft.com/office/drawing/2014/main" id="{E27F310E-D30B-4499-BABA-ED1D75F3D2C2}"/>
              </a:ext>
            </a:extLst>
          </p:cNvPr>
          <p:cNvSpPr>
            <a:spLocks noGrp="1" noChangeArrowheads="1"/>
          </p:cNvSpPr>
          <p:nvPr>
            <p:ph idx="1"/>
          </p:nvPr>
        </p:nvSpPr>
        <p:spPr>
          <a:xfrm>
            <a:off x="520700" y="1808163"/>
            <a:ext cx="5270500" cy="4564062"/>
          </a:xfrm>
        </p:spPr>
        <p:txBody>
          <a:bodyPr/>
          <a:lstStyle/>
          <a:p>
            <a:pPr eaLnBrk="1" hangingPunct="1">
              <a:lnSpc>
                <a:spcPct val="9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Review IS Organization</a:t>
            </a:r>
            <a:r>
              <a:rPr lang="en-US" altLang="en-US" sz="2400" dirty="0">
                <a:latin typeface="Calibri" panose="020F0502020204030204" pitchFamily="34" charset="0"/>
                <a:ea typeface="ヒラギノ角ゴ Pro W3"/>
                <a:cs typeface="ヒラギノ角ゴ Pro W3"/>
              </a:rPr>
              <a:t>:  Separation of duties</a:t>
            </a:r>
          </a:p>
          <a:p>
            <a:pPr eaLnBrk="1" hangingPunct="1">
              <a:lnSpc>
                <a:spcPct val="9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Review IS Policies, Standards, Procedures</a:t>
            </a:r>
            <a:r>
              <a:rPr lang="en-US" altLang="en-US" sz="2400" dirty="0">
                <a:latin typeface="Calibri" panose="020F0502020204030204" pitchFamily="34" charset="0"/>
                <a:ea typeface="ヒラギノ角ゴ Pro W3"/>
                <a:cs typeface="ヒラギノ角ゴ Pro W3"/>
              </a:rPr>
              <a:t>: Defined, periodically updated</a:t>
            </a:r>
          </a:p>
          <a:p>
            <a:pPr eaLnBrk="1" hangingPunct="1">
              <a:lnSpc>
                <a:spcPct val="9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Review IS Documentation</a:t>
            </a:r>
            <a:r>
              <a:rPr lang="en-US" altLang="en-US" sz="2400" dirty="0">
                <a:latin typeface="Calibri" panose="020F0502020204030204" pitchFamily="34" charset="0"/>
                <a:ea typeface="ヒラギノ角ゴ Pro W3"/>
                <a:cs typeface="ヒラギノ角ゴ Pro W3"/>
              </a:rPr>
              <a:t>: Policy, Procedures, Design, Test, Operations, Contract/SLAs, Security</a:t>
            </a:r>
          </a:p>
          <a:p>
            <a:pPr eaLnBrk="1" hangingPunct="1">
              <a:lnSpc>
                <a:spcPct val="9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Interview personnel</a:t>
            </a:r>
            <a:r>
              <a:rPr lang="en-US" altLang="en-US" sz="2400" dirty="0">
                <a:latin typeface="Calibri" panose="020F0502020204030204" pitchFamily="34" charset="0"/>
                <a:ea typeface="ヒラギノ角ゴ Pro W3"/>
                <a:cs typeface="ヒラギノ角ゴ Pro W3"/>
              </a:rPr>
              <a:t>: Segregation of duties, security awareness, competency </a:t>
            </a:r>
          </a:p>
          <a:p>
            <a:pPr eaLnBrk="1" hangingPunct="1">
              <a:lnSpc>
                <a:spcPct val="9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Observe personnel</a:t>
            </a:r>
            <a:r>
              <a:rPr lang="en-US" altLang="en-US" sz="2400" dirty="0">
                <a:latin typeface="Calibri" panose="020F0502020204030204" pitchFamily="34" charset="0"/>
                <a:ea typeface="ヒラギノ角ゴ Pro W3"/>
                <a:cs typeface="ヒラギノ角ゴ Pro W3"/>
              </a:rPr>
              <a:t>: Document everything in sufficient detail</a:t>
            </a:r>
            <a:endParaRPr lang="en-US" altLang="en-US" sz="2800" dirty="0">
              <a:latin typeface="Calibri" panose="020F0502020204030204" pitchFamily="34" charset="0"/>
              <a:ea typeface="ヒラギノ角ゴ Pro W3"/>
              <a:cs typeface="ヒラギノ角ゴ Pro W3"/>
            </a:endParaRPr>
          </a:p>
        </p:txBody>
      </p:sp>
      <p:graphicFrame>
        <p:nvGraphicFramePr>
          <p:cNvPr id="4" name="Diagram 3">
            <a:extLst>
              <a:ext uri="{FF2B5EF4-FFF2-40B4-BE49-F238E27FC236}">
                <a16:creationId xmlns:a16="http://schemas.microsoft.com/office/drawing/2014/main" id="{5E5D708A-7284-4FA7-8AB3-E3EF66237C13}"/>
              </a:ext>
            </a:extLst>
          </p:cNvPr>
          <p:cNvGraphicFramePr/>
          <p:nvPr>
            <p:extLst>
              <p:ext uri="{D42A27DB-BD31-4B8C-83A1-F6EECF244321}">
                <p14:modId xmlns:p14="http://schemas.microsoft.com/office/powerpoint/2010/main" val="3383164165"/>
              </p:ext>
            </p:extLst>
          </p:nvPr>
        </p:nvGraphicFramePr>
        <p:xfrm>
          <a:off x="4084070" y="1348014"/>
          <a:ext cx="6364288" cy="4540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F87E76F2-DC20-49DE-99E2-2C0DF04985FE}"/>
              </a:ext>
            </a:extLst>
          </p:cNvPr>
          <p:cNvSpPr txBox="1"/>
          <p:nvPr/>
        </p:nvSpPr>
        <p:spPr>
          <a:xfrm>
            <a:off x="5551714" y="5899150"/>
            <a:ext cx="3429000" cy="914400"/>
          </a:xfrm>
          <a:prstGeom prst="rect">
            <a:avLst/>
          </a:prstGeom>
          <a:noFill/>
        </p:spPr>
        <p:txBody>
          <a:bodyPr wrap="none" lIns="0" tIns="0" rIns="0" bIns="0" rtlCol="0">
            <a:noAutofit/>
          </a:bodyPr>
          <a:lstStyle/>
          <a:p>
            <a:pPr algn="ctr">
              <a:spcBef>
                <a:spcPts val="0"/>
              </a:spcBef>
              <a:buClr>
                <a:schemeClr val="accent2"/>
              </a:buClr>
              <a:buSzPct val="100000"/>
            </a:pPr>
            <a:r>
              <a:rPr lang="en-US" sz="1800" dirty="0">
                <a:latin typeface="+mn-lt"/>
              </a:rPr>
              <a:t>Simplified Audit </a:t>
            </a:r>
          </a:p>
          <a:p>
            <a:pPr algn="ctr">
              <a:spcBef>
                <a:spcPts val="0"/>
              </a:spcBef>
              <a:buClr>
                <a:schemeClr val="accent2"/>
              </a:buClr>
              <a:buSzPct val="100000"/>
            </a:pPr>
            <a:r>
              <a:rPr lang="en-US" sz="1800" dirty="0">
                <a:latin typeface="+mn-lt"/>
              </a:rPr>
              <a:t>Engagement Process</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FAF5E63F-F9E8-4B78-AF6E-8F47832B68DE}"/>
              </a:ext>
            </a:extLst>
          </p:cNvPr>
          <p:cNvSpPr>
            <a:spLocks noGrp="1" noChangeArrowheads="1"/>
          </p:cNvSpPr>
          <p:nvPr>
            <p:ph type="title"/>
          </p:nvPr>
        </p:nvSpPr>
        <p:spPr>
          <a:xfrm>
            <a:off x="457200" y="609600"/>
            <a:ext cx="8229600" cy="498475"/>
          </a:xfrm>
        </p:spPr>
        <p:txBody>
          <a:bodyPr/>
          <a:lstStyle/>
          <a:p>
            <a:pPr eaLnBrk="1" hangingPunct="1"/>
            <a:r>
              <a:rPr lang="en-US" altLang="en-US" dirty="0">
                <a:ea typeface="Calibri" panose="020F0502020204030204" pitchFamily="34" charset="0"/>
                <a:cs typeface="Lucida Sans" panose="020B0602030504020204" pitchFamily="34" charset="0"/>
              </a:rPr>
              <a:t>Step 3: Perform Tests</a:t>
            </a:r>
          </a:p>
        </p:txBody>
      </p:sp>
      <p:sp>
        <p:nvSpPr>
          <p:cNvPr id="12291" name="AutoShape 4">
            <a:extLst>
              <a:ext uri="{FF2B5EF4-FFF2-40B4-BE49-F238E27FC236}">
                <a16:creationId xmlns:a16="http://schemas.microsoft.com/office/drawing/2014/main" id="{16C57818-B2D3-4B44-AAF6-46C2652598C0}"/>
              </a:ext>
            </a:extLst>
          </p:cNvPr>
          <p:cNvSpPr>
            <a:spLocks noChangeArrowheads="1"/>
          </p:cNvSpPr>
          <p:nvPr/>
        </p:nvSpPr>
        <p:spPr bwMode="auto">
          <a:xfrm>
            <a:off x="239713" y="1854200"/>
            <a:ext cx="2286000" cy="838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Obtain understanding</a:t>
            </a:r>
          </a:p>
          <a:p>
            <a:pPr algn="ctr" eaLnBrk="1" hangingPunct="1">
              <a:spcBef>
                <a:spcPct val="0"/>
              </a:spcBef>
              <a:buClrTx/>
              <a:buSzTx/>
              <a:buFontTx/>
              <a:buNone/>
              <a:defRPr/>
            </a:pPr>
            <a:r>
              <a:rPr lang="en-US" altLang="en-US" sz="1800" dirty="0"/>
              <a:t> of audit subject area</a:t>
            </a:r>
          </a:p>
        </p:txBody>
      </p:sp>
      <p:sp>
        <p:nvSpPr>
          <p:cNvPr id="12292" name="AutoShape 5">
            <a:extLst>
              <a:ext uri="{FF2B5EF4-FFF2-40B4-BE49-F238E27FC236}">
                <a16:creationId xmlns:a16="http://schemas.microsoft.com/office/drawing/2014/main" id="{057217D2-C6E8-4D61-89B8-1DE9565211BF}"/>
              </a:ext>
            </a:extLst>
          </p:cNvPr>
          <p:cNvSpPr>
            <a:spLocks noChangeArrowheads="1"/>
          </p:cNvSpPr>
          <p:nvPr/>
        </p:nvSpPr>
        <p:spPr bwMode="auto">
          <a:xfrm>
            <a:off x="209550" y="3001963"/>
            <a:ext cx="2514600" cy="116205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Perform risk </a:t>
            </a:r>
          </a:p>
          <a:p>
            <a:pPr algn="ctr" eaLnBrk="1" hangingPunct="1">
              <a:spcBef>
                <a:spcPct val="0"/>
              </a:spcBef>
              <a:buClrTx/>
              <a:buSzTx/>
              <a:buFontTx/>
              <a:buNone/>
              <a:defRPr/>
            </a:pPr>
            <a:r>
              <a:rPr lang="en-US" altLang="en-US" sz="1800" dirty="0"/>
              <a:t>assessment;</a:t>
            </a:r>
          </a:p>
          <a:p>
            <a:pPr algn="ctr" eaLnBrk="1" hangingPunct="1">
              <a:spcBef>
                <a:spcPct val="0"/>
              </a:spcBef>
              <a:buClrTx/>
              <a:buSzTx/>
              <a:buFontTx/>
              <a:buNone/>
              <a:defRPr/>
            </a:pPr>
            <a:r>
              <a:rPr lang="en-US" altLang="en-US" sz="1800" dirty="0"/>
              <a:t>Prepare audit </a:t>
            </a:r>
          </a:p>
          <a:p>
            <a:pPr algn="ctr" eaLnBrk="1" hangingPunct="1">
              <a:spcBef>
                <a:spcPct val="0"/>
              </a:spcBef>
              <a:buClrTx/>
              <a:buSzTx/>
              <a:buFontTx/>
              <a:buNone/>
              <a:defRPr/>
            </a:pPr>
            <a:r>
              <a:rPr lang="en-US" altLang="en-US" sz="1800" dirty="0"/>
              <a:t>engagement plan</a:t>
            </a:r>
          </a:p>
        </p:txBody>
      </p:sp>
      <p:sp>
        <p:nvSpPr>
          <p:cNvPr id="12293" name="AutoShape 6">
            <a:extLst>
              <a:ext uri="{FF2B5EF4-FFF2-40B4-BE49-F238E27FC236}">
                <a16:creationId xmlns:a16="http://schemas.microsoft.com/office/drawing/2014/main" id="{A0454DD7-503A-4C17-BA48-2532EA89CDE6}"/>
              </a:ext>
            </a:extLst>
          </p:cNvPr>
          <p:cNvSpPr>
            <a:spLocks noChangeArrowheads="1"/>
          </p:cNvSpPr>
          <p:nvPr/>
        </p:nvSpPr>
        <p:spPr bwMode="auto">
          <a:xfrm>
            <a:off x="590550" y="4495800"/>
            <a:ext cx="1752600" cy="838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a:t>Review plan </a:t>
            </a:r>
          </a:p>
          <a:p>
            <a:pPr algn="ctr" eaLnBrk="1" hangingPunct="1">
              <a:spcBef>
                <a:spcPct val="0"/>
              </a:spcBef>
              <a:buClrTx/>
              <a:buSzTx/>
              <a:buFontTx/>
              <a:buNone/>
              <a:defRPr/>
            </a:pPr>
            <a:r>
              <a:rPr lang="en-US" altLang="en-US" sz="1800"/>
              <a:t>with auditee</a:t>
            </a:r>
          </a:p>
        </p:txBody>
      </p:sp>
      <p:sp>
        <p:nvSpPr>
          <p:cNvPr id="12295" name="AutoShape 8">
            <a:extLst>
              <a:ext uri="{FF2B5EF4-FFF2-40B4-BE49-F238E27FC236}">
                <a16:creationId xmlns:a16="http://schemas.microsoft.com/office/drawing/2014/main" id="{53DE3FF1-3149-4C8C-9222-F0F4F32DCAD8}"/>
              </a:ext>
            </a:extLst>
          </p:cNvPr>
          <p:cNvSpPr>
            <a:spLocks noChangeArrowheads="1"/>
          </p:cNvSpPr>
          <p:nvPr/>
        </p:nvSpPr>
        <p:spPr bwMode="auto">
          <a:xfrm>
            <a:off x="590550" y="5659438"/>
            <a:ext cx="1752600" cy="838200"/>
          </a:xfrm>
          <a:prstGeom prst="roundRect">
            <a:avLst>
              <a:gd name="adj" fmla="val 16667"/>
            </a:avLst>
          </a:prstGeom>
          <a:solidFill>
            <a:schemeClr val="bg1">
              <a:lumMod val="7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Evaluate whether</a:t>
            </a:r>
          </a:p>
          <a:p>
            <a:pPr algn="ctr" eaLnBrk="1" hangingPunct="1">
              <a:spcBef>
                <a:spcPct val="0"/>
              </a:spcBef>
              <a:buClrTx/>
              <a:buSzTx/>
              <a:buFontTx/>
              <a:buNone/>
              <a:defRPr/>
            </a:pPr>
            <a:r>
              <a:rPr lang="en-US" altLang="en-US" sz="1800" dirty="0"/>
              <a:t>control design </a:t>
            </a:r>
          </a:p>
          <a:p>
            <a:pPr algn="ctr" eaLnBrk="1" hangingPunct="1">
              <a:spcBef>
                <a:spcPct val="0"/>
              </a:spcBef>
              <a:buClrTx/>
              <a:buSzTx/>
              <a:buFontTx/>
              <a:buNone/>
              <a:defRPr/>
            </a:pPr>
            <a:r>
              <a:rPr lang="en-US" altLang="en-US" sz="1800" dirty="0"/>
              <a:t>is effective</a:t>
            </a:r>
          </a:p>
        </p:txBody>
      </p:sp>
      <p:sp>
        <p:nvSpPr>
          <p:cNvPr id="12296" name="AutoShape 9">
            <a:extLst>
              <a:ext uri="{FF2B5EF4-FFF2-40B4-BE49-F238E27FC236}">
                <a16:creationId xmlns:a16="http://schemas.microsoft.com/office/drawing/2014/main" id="{37B35C3B-082F-4307-885B-5D8957171581}"/>
              </a:ext>
            </a:extLst>
          </p:cNvPr>
          <p:cNvSpPr>
            <a:spLocks noChangeArrowheads="1"/>
          </p:cNvSpPr>
          <p:nvPr/>
        </p:nvSpPr>
        <p:spPr bwMode="auto">
          <a:xfrm>
            <a:off x="6591300" y="1435100"/>
            <a:ext cx="1828800" cy="838200"/>
          </a:xfrm>
          <a:prstGeom prst="roundRect">
            <a:avLst>
              <a:gd name="adj" fmla="val 16667"/>
            </a:avLst>
          </a:prstGeom>
          <a:solidFill>
            <a:schemeClr val="bg1">
              <a:lumMod val="7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Evaluate</a:t>
            </a:r>
          </a:p>
          <a:p>
            <a:pPr algn="ctr" eaLnBrk="1" hangingPunct="1">
              <a:spcBef>
                <a:spcPct val="0"/>
              </a:spcBef>
              <a:buClrTx/>
              <a:buSzTx/>
              <a:buFontTx/>
              <a:buNone/>
              <a:defRPr/>
            </a:pPr>
            <a:r>
              <a:rPr lang="en-US" altLang="en-US" sz="1800" dirty="0"/>
              <a:t>Compliance</a:t>
            </a:r>
          </a:p>
          <a:p>
            <a:pPr algn="ctr" eaLnBrk="1" hangingPunct="1">
              <a:spcBef>
                <a:spcPct val="0"/>
              </a:spcBef>
              <a:buClrTx/>
              <a:buSzTx/>
              <a:buFontTx/>
              <a:buNone/>
              <a:defRPr/>
            </a:pPr>
            <a:r>
              <a:rPr lang="en-US" altLang="en-US" sz="1800" dirty="0"/>
              <a:t>Test results</a:t>
            </a:r>
          </a:p>
        </p:txBody>
      </p:sp>
      <p:sp>
        <p:nvSpPr>
          <p:cNvPr id="12297" name="AutoShape 10">
            <a:extLst>
              <a:ext uri="{FF2B5EF4-FFF2-40B4-BE49-F238E27FC236}">
                <a16:creationId xmlns:a16="http://schemas.microsoft.com/office/drawing/2014/main" id="{F20680D5-9C3B-4E83-9688-361CF7B1EABD}"/>
              </a:ext>
            </a:extLst>
          </p:cNvPr>
          <p:cNvSpPr>
            <a:spLocks noChangeArrowheads="1"/>
          </p:cNvSpPr>
          <p:nvPr/>
        </p:nvSpPr>
        <p:spPr bwMode="auto">
          <a:xfrm>
            <a:off x="6553200" y="2484438"/>
            <a:ext cx="1905000" cy="1066800"/>
          </a:xfrm>
          <a:prstGeom prst="roundRect">
            <a:avLst>
              <a:gd name="adj" fmla="val 16667"/>
            </a:avLst>
          </a:prstGeom>
          <a:solidFill>
            <a:schemeClr val="bg1">
              <a:lumMod val="7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Evaluate</a:t>
            </a:r>
          </a:p>
          <a:p>
            <a:pPr algn="ctr" eaLnBrk="1" hangingPunct="1">
              <a:spcBef>
                <a:spcPct val="0"/>
              </a:spcBef>
              <a:buClrTx/>
              <a:buSzTx/>
              <a:buFontTx/>
              <a:buNone/>
              <a:defRPr/>
            </a:pPr>
            <a:r>
              <a:rPr lang="en-US" altLang="en-US" sz="1800" dirty="0"/>
              <a:t>Substantive</a:t>
            </a:r>
          </a:p>
          <a:p>
            <a:pPr algn="ctr" eaLnBrk="1" hangingPunct="1">
              <a:spcBef>
                <a:spcPct val="0"/>
              </a:spcBef>
              <a:buClrTx/>
              <a:buSzTx/>
              <a:buFontTx/>
              <a:buNone/>
              <a:defRPr/>
            </a:pPr>
            <a:r>
              <a:rPr lang="en-US" altLang="en-US" sz="1800" dirty="0"/>
              <a:t>Test results</a:t>
            </a:r>
          </a:p>
        </p:txBody>
      </p:sp>
      <p:sp>
        <p:nvSpPr>
          <p:cNvPr id="12298" name="AutoShape 11">
            <a:extLst>
              <a:ext uri="{FF2B5EF4-FFF2-40B4-BE49-F238E27FC236}">
                <a16:creationId xmlns:a16="http://schemas.microsoft.com/office/drawing/2014/main" id="{E11311DC-3C88-41AA-8D3B-8F226A5D2C72}"/>
              </a:ext>
            </a:extLst>
          </p:cNvPr>
          <p:cNvSpPr>
            <a:spLocks noChangeArrowheads="1"/>
          </p:cNvSpPr>
          <p:nvPr/>
        </p:nvSpPr>
        <p:spPr bwMode="auto">
          <a:xfrm>
            <a:off x="6584950" y="3867150"/>
            <a:ext cx="1828800" cy="762000"/>
          </a:xfrm>
          <a:prstGeom prst="roundRect">
            <a:avLst>
              <a:gd name="adj" fmla="val 16667"/>
            </a:avLst>
          </a:prstGeom>
          <a:solidFill>
            <a:schemeClr val="bg1">
              <a:lumMod val="50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solidFill>
                  <a:schemeClr val="bg1"/>
                </a:solidFill>
              </a:rPr>
              <a:t>Write audit</a:t>
            </a:r>
          </a:p>
          <a:p>
            <a:pPr algn="ctr" eaLnBrk="1" hangingPunct="1">
              <a:spcBef>
                <a:spcPct val="0"/>
              </a:spcBef>
              <a:buClrTx/>
              <a:buSzTx/>
              <a:buFontTx/>
              <a:buNone/>
              <a:defRPr/>
            </a:pPr>
            <a:r>
              <a:rPr lang="en-US" altLang="en-US" sz="1800" dirty="0">
                <a:solidFill>
                  <a:schemeClr val="bg1"/>
                </a:solidFill>
              </a:rPr>
              <a:t>report &amp; present</a:t>
            </a:r>
          </a:p>
        </p:txBody>
      </p:sp>
      <p:sp>
        <p:nvSpPr>
          <p:cNvPr id="12299" name="AutoShape 12">
            <a:extLst>
              <a:ext uri="{FF2B5EF4-FFF2-40B4-BE49-F238E27FC236}">
                <a16:creationId xmlns:a16="http://schemas.microsoft.com/office/drawing/2014/main" id="{62A4A456-6615-4690-8F87-89F667CB7A05}"/>
              </a:ext>
            </a:extLst>
          </p:cNvPr>
          <p:cNvSpPr>
            <a:spLocks noChangeArrowheads="1"/>
          </p:cNvSpPr>
          <p:nvPr/>
        </p:nvSpPr>
        <p:spPr bwMode="auto">
          <a:xfrm>
            <a:off x="6438900" y="5013325"/>
            <a:ext cx="2133600" cy="838200"/>
          </a:xfrm>
          <a:prstGeom prst="roundRect">
            <a:avLst>
              <a:gd name="adj" fmla="val 16667"/>
            </a:avLst>
          </a:prstGeom>
          <a:solidFill>
            <a:schemeClr val="bg1">
              <a:lumMod val="50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err="1">
                <a:solidFill>
                  <a:schemeClr val="bg1"/>
                </a:solidFill>
              </a:rPr>
              <a:t>Mgmt</a:t>
            </a:r>
            <a:r>
              <a:rPr lang="en-US" altLang="en-US" sz="1800" dirty="0">
                <a:solidFill>
                  <a:schemeClr val="bg1"/>
                </a:solidFill>
              </a:rPr>
              <a:t> responds </a:t>
            </a:r>
          </a:p>
          <a:p>
            <a:pPr algn="ctr" eaLnBrk="1" hangingPunct="1">
              <a:spcBef>
                <a:spcPct val="0"/>
              </a:spcBef>
              <a:buClrTx/>
              <a:buSzTx/>
              <a:buFontTx/>
              <a:buNone/>
              <a:defRPr/>
            </a:pPr>
            <a:r>
              <a:rPr lang="en-US" altLang="en-US" sz="1800" dirty="0">
                <a:solidFill>
                  <a:schemeClr val="bg1"/>
                </a:solidFill>
              </a:rPr>
              <a:t>with Corrective </a:t>
            </a:r>
          </a:p>
          <a:p>
            <a:pPr algn="ctr" eaLnBrk="1" hangingPunct="1">
              <a:spcBef>
                <a:spcPct val="0"/>
              </a:spcBef>
              <a:buClrTx/>
              <a:buSzTx/>
              <a:buFontTx/>
              <a:buNone/>
              <a:defRPr/>
            </a:pPr>
            <a:r>
              <a:rPr lang="en-US" altLang="en-US" sz="1800" dirty="0">
                <a:solidFill>
                  <a:schemeClr val="bg1"/>
                </a:solidFill>
              </a:rPr>
              <a:t>Action Plan</a:t>
            </a:r>
          </a:p>
        </p:txBody>
      </p:sp>
      <p:cxnSp>
        <p:nvCxnSpPr>
          <p:cNvPr id="47115" name="AutoShape 13">
            <a:extLst>
              <a:ext uri="{FF2B5EF4-FFF2-40B4-BE49-F238E27FC236}">
                <a16:creationId xmlns:a16="http://schemas.microsoft.com/office/drawing/2014/main" id="{FC6B48CE-7A0D-443C-8F5C-2E2B212FBDB4}"/>
              </a:ext>
            </a:extLst>
          </p:cNvPr>
          <p:cNvCxnSpPr>
            <a:cxnSpLocks noChangeShapeType="1"/>
            <a:endCxn id="12323" idx="1"/>
          </p:cNvCxnSpPr>
          <p:nvPr/>
        </p:nvCxnSpPr>
        <p:spPr bwMode="auto">
          <a:xfrm flipH="1">
            <a:off x="1428750" y="2692400"/>
            <a:ext cx="19050" cy="44608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16" name="AutoShape 14">
            <a:extLst>
              <a:ext uri="{FF2B5EF4-FFF2-40B4-BE49-F238E27FC236}">
                <a16:creationId xmlns:a16="http://schemas.microsoft.com/office/drawing/2014/main" id="{9261FF95-4D9B-46B3-A557-1BA5E7137D6B}"/>
              </a:ext>
            </a:extLst>
          </p:cNvPr>
          <p:cNvCxnSpPr>
            <a:cxnSpLocks noChangeShapeType="1"/>
            <a:stCxn id="12292" idx="2"/>
            <a:endCxn id="12293" idx="0"/>
          </p:cNvCxnSpPr>
          <p:nvPr/>
        </p:nvCxnSpPr>
        <p:spPr bwMode="auto">
          <a:xfrm>
            <a:off x="1466850" y="4164013"/>
            <a:ext cx="0" cy="33178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17" name="AutoShape 15">
            <a:extLst>
              <a:ext uri="{FF2B5EF4-FFF2-40B4-BE49-F238E27FC236}">
                <a16:creationId xmlns:a16="http://schemas.microsoft.com/office/drawing/2014/main" id="{84F90ED8-47CD-4F36-8E80-9444C87B2EA5}"/>
              </a:ext>
            </a:extLst>
          </p:cNvPr>
          <p:cNvCxnSpPr>
            <a:cxnSpLocks noChangeShapeType="1"/>
            <a:stCxn id="12293" idx="2"/>
          </p:cNvCxnSpPr>
          <p:nvPr/>
        </p:nvCxnSpPr>
        <p:spPr bwMode="auto">
          <a:xfrm>
            <a:off x="1466850" y="5334000"/>
            <a:ext cx="0" cy="3048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18" name="AutoShape 16">
            <a:extLst>
              <a:ext uri="{FF2B5EF4-FFF2-40B4-BE49-F238E27FC236}">
                <a16:creationId xmlns:a16="http://schemas.microsoft.com/office/drawing/2014/main" id="{ECA3EE76-3B0F-4132-889B-B336839B5B67}"/>
              </a:ext>
            </a:extLst>
          </p:cNvPr>
          <p:cNvCxnSpPr>
            <a:cxnSpLocks noChangeShapeType="1"/>
            <a:stCxn id="12293" idx="2"/>
          </p:cNvCxnSpPr>
          <p:nvPr/>
        </p:nvCxnSpPr>
        <p:spPr bwMode="auto">
          <a:xfrm>
            <a:off x="1466850" y="5334000"/>
            <a:ext cx="0" cy="3048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7119" name="AutoShape 17">
            <a:extLst>
              <a:ext uri="{FF2B5EF4-FFF2-40B4-BE49-F238E27FC236}">
                <a16:creationId xmlns:a16="http://schemas.microsoft.com/office/drawing/2014/main" id="{A0A16991-8453-4C3A-864A-50B705B47B97}"/>
              </a:ext>
            </a:extLst>
          </p:cNvPr>
          <p:cNvSpPr>
            <a:spLocks noChangeArrowheads="1"/>
          </p:cNvSpPr>
          <p:nvPr/>
        </p:nvSpPr>
        <p:spPr bwMode="auto">
          <a:xfrm>
            <a:off x="1192213" y="1257300"/>
            <a:ext cx="381000" cy="381000"/>
          </a:xfrm>
          <a:prstGeom prst="flowChartConnector">
            <a:avLst/>
          </a:prstGeom>
          <a:solidFill>
            <a:schemeClr val="tx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cxnSp>
        <p:nvCxnSpPr>
          <p:cNvPr id="47120" name="AutoShape 18">
            <a:extLst>
              <a:ext uri="{FF2B5EF4-FFF2-40B4-BE49-F238E27FC236}">
                <a16:creationId xmlns:a16="http://schemas.microsoft.com/office/drawing/2014/main" id="{79C862F2-4716-4D8B-8032-EED625DB6391}"/>
              </a:ext>
            </a:extLst>
          </p:cNvPr>
          <p:cNvCxnSpPr>
            <a:cxnSpLocks noChangeShapeType="1"/>
            <a:stCxn id="47119" idx="4"/>
            <a:endCxn id="12291" idx="0"/>
          </p:cNvCxnSpPr>
          <p:nvPr/>
        </p:nvCxnSpPr>
        <p:spPr bwMode="auto">
          <a:xfrm>
            <a:off x="1382713" y="1638300"/>
            <a:ext cx="0" cy="2159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21" name="AutoShape 19">
            <a:extLst>
              <a:ext uri="{FF2B5EF4-FFF2-40B4-BE49-F238E27FC236}">
                <a16:creationId xmlns:a16="http://schemas.microsoft.com/office/drawing/2014/main" id="{3CCE63B4-EFE2-4E08-83E8-B40FBE01671F}"/>
              </a:ext>
            </a:extLst>
          </p:cNvPr>
          <p:cNvCxnSpPr>
            <a:cxnSpLocks noChangeShapeType="1"/>
            <a:stCxn id="12293" idx="2"/>
            <a:endCxn id="12295" idx="0"/>
          </p:cNvCxnSpPr>
          <p:nvPr/>
        </p:nvCxnSpPr>
        <p:spPr bwMode="auto">
          <a:xfrm>
            <a:off x="1466850" y="5334000"/>
            <a:ext cx="0" cy="32543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7122" name="AutoShape 20">
            <a:extLst>
              <a:ext uri="{FF2B5EF4-FFF2-40B4-BE49-F238E27FC236}">
                <a16:creationId xmlns:a16="http://schemas.microsoft.com/office/drawing/2014/main" id="{CC3AF305-0B1D-4B04-AE4D-ED3BC9D1439A}"/>
              </a:ext>
            </a:extLst>
          </p:cNvPr>
          <p:cNvSpPr>
            <a:spLocks noChangeArrowheads="1"/>
          </p:cNvSpPr>
          <p:nvPr/>
        </p:nvSpPr>
        <p:spPr bwMode="auto">
          <a:xfrm>
            <a:off x="7315200" y="6248400"/>
            <a:ext cx="381000" cy="381000"/>
          </a:xfrm>
          <a:prstGeom prst="flowChartConnector">
            <a:avLst/>
          </a:prstGeom>
          <a:solidFill>
            <a:schemeClr val="tx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cxnSp>
        <p:nvCxnSpPr>
          <p:cNvPr id="47123" name="AutoShape 21">
            <a:extLst>
              <a:ext uri="{FF2B5EF4-FFF2-40B4-BE49-F238E27FC236}">
                <a16:creationId xmlns:a16="http://schemas.microsoft.com/office/drawing/2014/main" id="{95E71672-5E62-4E33-BBF5-AC2C4C2D0FC8}"/>
              </a:ext>
            </a:extLst>
          </p:cNvPr>
          <p:cNvCxnSpPr>
            <a:cxnSpLocks noChangeShapeType="1"/>
            <a:stCxn id="12298" idx="2"/>
            <a:endCxn id="12299" idx="0"/>
          </p:cNvCxnSpPr>
          <p:nvPr/>
        </p:nvCxnSpPr>
        <p:spPr bwMode="auto">
          <a:xfrm>
            <a:off x="7499350" y="4629150"/>
            <a:ext cx="6350" cy="3841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24" name="AutoShape 22">
            <a:extLst>
              <a:ext uri="{FF2B5EF4-FFF2-40B4-BE49-F238E27FC236}">
                <a16:creationId xmlns:a16="http://schemas.microsoft.com/office/drawing/2014/main" id="{3F222BB5-8D5E-406A-B4B1-163EFCA9E95C}"/>
              </a:ext>
            </a:extLst>
          </p:cNvPr>
          <p:cNvCxnSpPr>
            <a:cxnSpLocks noChangeShapeType="1"/>
            <a:stCxn id="12299" idx="2"/>
            <a:endCxn id="47122" idx="0"/>
          </p:cNvCxnSpPr>
          <p:nvPr/>
        </p:nvCxnSpPr>
        <p:spPr bwMode="auto">
          <a:xfrm>
            <a:off x="7505700" y="5851525"/>
            <a:ext cx="0" cy="3968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25" name="AutoShape 24">
            <a:extLst>
              <a:ext uri="{FF2B5EF4-FFF2-40B4-BE49-F238E27FC236}">
                <a16:creationId xmlns:a16="http://schemas.microsoft.com/office/drawing/2014/main" id="{946FB358-CB57-4184-B3E0-3A51DBC69D6D}"/>
              </a:ext>
            </a:extLst>
          </p:cNvPr>
          <p:cNvCxnSpPr>
            <a:cxnSpLocks noChangeShapeType="1"/>
            <a:stCxn id="12297" idx="2"/>
            <a:endCxn id="12298" idx="0"/>
          </p:cNvCxnSpPr>
          <p:nvPr/>
        </p:nvCxnSpPr>
        <p:spPr bwMode="auto">
          <a:xfrm flipH="1">
            <a:off x="7499350" y="3551238"/>
            <a:ext cx="6350" cy="31591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26" name="AutoShape 25">
            <a:extLst>
              <a:ext uri="{FF2B5EF4-FFF2-40B4-BE49-F238E27FC236}">
                <a16:creationId xmlns:a16="http://schemas.microsoft.com/office/drawing/2014/main" id="{90CC3402-FC78-4206-A5C5-2865FDFE2AEC}"/>
              </a:ext>
            </a:extLst>
          </p:cNvPr>
          <p:cNvCxnSpPr>
            <a:cxnSpLocks noChangeShapeType="1"/>
            <a:stCxn id="12296" idx="2"/>
            <a:endCxn id="12297" idx="0"/>
          </p:cNvCxnSpPr>
          <p:nvPr/>
        </p:nvCxnSpPr>
        <p:spPr bwMode="auto">
          <a:xfrm>
            <a:off x="7505700" y="2273300"/>
            <a:ext cx="0" cy="21113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27" name="AutoShape 26">
            <a:extLst>
              <a:ext uri="{FF2B5EF4-FFF2-40B4-BE49-F238E27FC236}">
                <a16:creationId xmlns:a16="http://schemas.microsoft.com/office/drawing/2014/main" id="{6BA665F8-FCFF-4277-A93C-F882E3BA1424}"/>
              </a:ext>
            </a:extLst>
          </p:cNvPr>
          <p:cNvCxnSpPr>
            <a:cxnSpLocks noChangeShapeType="1"/>
          </p:cNvCxnSpPr>
          <p:nvPr/>
        </p:nvCxnSpPr>
        <p:spPr bwMode="auto">
          <a:xfrm>
            <a:off x="3124200" y="1676400"/>
            <a:ext cx="1588" cy="4830763"/>
          </a:xfrm>
          <a:prstGeom prst="straightConnector1">
            <a:avLst/>
          </a:prstGeom>
          <a:noFill/>
          <a:ln w="50800">
            <a:solidFill>
              <a:schemeClr val="tx1"/>
            </a:solidFill>
            <a:round/>
            <a:headEnd/>
            <a:tailEnd/>
          </a:ln>
          <a:extLst>
            <a:ext uri="{909E8E84-426E-40DD-AFC4-6F175D3DCCD1}">
              <a14:hiddenFill xmlns:a14="http://schemas.microsoft.com/office/drawing/2010/main">
                <a:noFill/>
              </a14:hiddenFill>
            </a:ext>
          </a:extLst>
        </p:spPr>
      </p:cxnSp>
      <p:cxnSp>
        <p:nvCxnSpPr>
          <p:cNvPr id="47128" name="AutoShape 27">
            <a:extLst>
              <a:ext uri="{FF2B5EF4-FFF2-40B4-BE49-F238E27FC236}">
                <a16:creationId xmlns:a16="http://schemas.microsoft.com/office/drawing/2014/main" id="{F5791025-4B06-4481-B802-56A16C58FDB2}"/>
              </a:ext>
            </a:extLst>
          </p:cNvPr>
          <p:cNvCxnSpPr>
            <a:cxnSpLocks noChangeShapeType="1"/>
          </p:cNvCxnSpPr>
          <p:nvPr/>
        </p:nvCxnSpPr>
        <p:spPr bwMode="auto">
          <a:xfrm>
            <a:off x="5943600" y="1600200"/>
            <a:ext cx="1588" cy="4906963"/>
          </a:xfrm>
          <a:prstGeom prst="straightConnector1">
            <a:avLst/>
          </a:prstGeom>
          <a:noFill/>
          <a:ln w="50800">
            <a:solidFill>
              <a:schemeClr val="tx1"/>
            </a:solidFill>
            <a:round/>
            <a:headEnd/>
            <a:tailEnd/>
          </a:ln>
          <a:extLst>
            <a:ext uri="{909E8E84-426E-40DD-AFC4-6F175D3DCCD1}">
              <a14:hiddenFill xmlns:a14="http://schemas.microsoft.com/office/drawing/2010/main">
                <a:noFill/>
              </a14:hiddenFill>
            </a:ext>
          </a:extLst>
        </p:spPr>
      </p:cxnSp>
      <p:cxnSp>
        <p:nvCxnSpPr>
          <p:cNvPr id="47129" name="AutoShape 28">
            <a:extLst>
              <a:ext uri="{FF2B5EF4-FFF2-40B4-BE49-F238E27FC236}">
                <a16:creationId xmlns:a16="http://schemas.microsoft.com/office/drawing/2014/main" id="{201709A5-A582-4604-9E1E-60357D15E152}"/>
              </a:ext>
            </a:extLst>
          </p:cNvPr>
          <p:cNvCxnSpPr>
            <a:cxnSpLocks noChangeShapeType="1"/>
            <a:stCxn id="12295" idx="3"/>
          </p:cNvCxnSpPr>
          <p:nvPr/>
        </p:nvCxnSpPr>
        <p:spPr bwMode="auto">
          <a:xfrm>
            <a:off x="2343150" y="6078538"/>
            <a:ext cx="7620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30" name="AutoShape 29">
            <a:extLst>
              <a:ext uri="{FF2B5EF4-FFF2-40B4-BE49-F238E27FC236}">
                <a16:creationId xmlns:a16="http://schemas.microsoft.com/office/drawing/2014/main" id="{ADD0C4CE-8768-43B2-A037-068F8B9C8153}"/>
              </a:ext>
            </a:extLst>
          </p:cNvPr>
          <p:cNvCxnSpPr>
            <a:cxnSpLocks noChangeShapeType="1"/>
            <a:endCxn id="12296" idx="1"/>
          </p:cNvCxnSpPr>
          <p:nvPr/>
        </p:nvCxnSpPr>
        <p:spPr bwMode="auto">
          <a:xfrm flipV="1">
            <a:off x="5943600" y="1854200"/>
            <a:ext cx="647700" cy="1905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2319" name="AutoShape 32">
            <a:extLst>
              <a:ext uri="{FF2B5EF4-FFF2-40B4-BE49-F238E27FC236}">
                <a16:creationId xmlns:a16="http://schemas.microsoft.com/office/drawing/2014/main" id="{71BEB2F5-7C10-4926-8324-AD62216E4D0F}"/>
              </a:ext>
            </a:extLst>
          </p:cNvPr>
          <p:cNvSpPr>
            <a:spLocks noChangeArrowheads="1"/>
          </p:cNvSpPr>
          <p:nvPr/>
        </p:nvSpPr>
        <p:spPr bwMode="auto">
          <a:xfrm>
            <a:off x="3657600" y="1981200"/>
            <a:ext cx="1905000" cy="762000"/>
          </a:xfrm>
          <a:prstGeom prst="roundRect">
            <a:avLst>
              <a:gd name="adj" fmla="val 16667"/>
            </a:avLst>
          </a:prstGeom>
          <a:solidFill>
            <a:schemeClr val="bg1">
              <a:lumMod val="9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Use general</a:t>
            </a:r>
          </a:p>
          <a:p>
            <a:pPr algn="ctr" eaLnBrk="1" hangingPunct="1">
              <a:spcBef>
                <a:spcPct val="0"/>
              </a:spcBef>
              <a:buClrTx/>
              <a:buSzTx/>
              <a:buFontTx/>
              <a:buNone/>
              <a:defRPr/>
            </a:pPr>
            <a:r>
              <a:rPr lang="en-US" altLang="en-US" sz="1800" dirty="0"/>
              <a:t>audit s/w</a:t>
            </a:r>
          </a:p>
          <a:p>
            <a:pPr algn="ctr" eaLnBrk="1" hangingPunct="1">
              <a:spcBef>
                <a:spcPct val="0"/>
              </a:spcBef>
              <a:buClrTx/>
              <a:buSzTx/>
              <a:buFontTx/>
              <a:buNone/>
              <a:defRPr/>
            </a:pPr>
            <a:r>
              <a:rPr lang="en-US" altLang="en-US" sz="1800" dirty="0"/>
              <a:t>Run tests</a:t>
            </a:r>
          </a:p>
        </p:txBody>
      </p:sp>
      <p:sp>
        <p:nvSpPr>
          <p:cNvPr id="12320" name="AutoShape 33">
            <a:extLst>
              <a:ext uri="{FF2B5EF4-FFF2-40B4-BE49-F238E27FC236}">
                <a16:creationId xmlns:a16="http://schemas.microsoft.com/office/drawing/2014/main" id="{D813B03C-4686-4A31-8E22-389E53493F06}"/>
              </a:ext>
            </a:extLst>
          </p:cNvPr>
          <p:cNvSpPr>
            <a:spLocks noChangeArrowheads="1"/>
          </p:cNvSpPr>
          <p:nvPr/>
        </p:nvSpPr>
        <p:spPr bwMode="auto">
          <a:xfrm>
            <a:off x="3657600" y="2895600"/>
            <a:ext cx="1828800" cy="838200"/>
          </a:xfrm>
          <a:prstGeom prst="roundRect">
            <a:avLst>
              <a:gd name="adj" fmla="val 16667"/>
            </a:avLst>
          </a:prstGeom>
          <a:solidFill>
            <a:schemeClr val="bg1">
              <a:lumMod val="9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Flowchart</a:t>
            </a:r>
          </a:p>
          <a:p>
            <a:pPr algn="ctr" eaLnBrk="1" hangingPunct="1">
              <a:spcBef>
                <a:spcPct val="0"/>
              </a:spcBef>
              <a:buClrTx/>
              <a:buSzTx/>
              <a:buFontTx/>
              <a:buNone/>
              <a:defRPr/>
            </a:pPr>
            <a:r>
              <a:rPr lang="en-US" altLang="en-US" sz="1800" dirty="0"/>
              <a:t>automated</a:t>
            </a:r>
          </a:p>
          <a:p>
            <a:pPr algn="ctr" eaLnBrk="1" hangingPunct="1">
              <a:spcBef>
                <a:spcPct val="0"/>
              </a:spcBef>
              <a:buClrTx/>
              <a:buSzTx/>
              <a:buFontTx/>
              <a:buNone/>
              <a:defRPr/>
            </a:pPr>
            <a:r>
              <a:rPr lang="en-US" altLang="en-US" sz="1800" dirty="0"/>
              <a:t>applications</a:t>
            </a:r>
          </a:p>
        </p:txBody>
      </p:sp>
      <p:sp>
        <p:nvSpPr>
          <p:cNvPr id="12321" name="AutoShape 34">
            <a:extLst>
              <a:ext uri="{FF2B5EF4-FFF2-40B4-BE49-F238E27FC236}">
                <a16:creationId xmlns:a16="http://schemas.microsoft.com/office/drawing/2014/main" id="{E3EE1D32-02B1-48BE-B5FD-52FD8A9B94DB}"/>
              </a:ext>
            </a:extLst>
          </p:cNvPr>
          <p:cNvSpPr>
            <a:spLocks noChangeArrowheads="1"/>
          </p:cNvSpPr>
          <p:nvPr/>
        </p:nvSpPr>
        <p:spPr bwMode="auto">
          <a:xfrm>
            <a:off x="3581400" y="3962400"/>
            <a:ext cx="1981200" cy="762000"/>
          </a:xfrm>
          <a:prstGeom prst="flowChartAlternateProcess">
            <a:avLst/>
          </a:prstGeom>
          <a:solidFill>
            <a:schemeClr val="bg1">
              <a:lumMod val="95000"/>
            </a:schemeClr>
          </a:solidFill>
          <a:ln w="9525">
            <a:solidFill>
              <a:schemeClr val="tx1"/>
            </a:solidFill>
            <a:miter lim="800000"/>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Examine audit</a:t>
            </a:r>
          </a:p>
          <a:p>
            <a:pPr algn="ctr" eaLnBrk="1" hangingPunct="1">
              <a:spcBef>
                <a:spcPct val="0"/>
              </a:spcBef>
              <a:buClrTx/>
              <a:buSzTx/>
              <a:buFontTx/>
              <a:buNone/>
              <a:defRPr/>
            </a:pPr>
            <a:r>
              <a:rPr lang="en-US" altLang="en-US" sz="1800" dirty="0"/>
              <a:t>logs &amp; reports</a:t>
            </a:r>
          </a:p>
        </p:txBody>
      </p:sp>
      <p:sp>
        <p:nvSpPr>
          <p:cNvPr id="12322" name="AutoShape 35">
            <a:extLst>
              <a:ext uri="{FF2B5EF4-FFF2-40B4-BE49-F238E27FC236}">
                <a16:creationId xmlns:a16="http://schemas.microsoft.com/office/drawing/2014/main" id="{DFA9200E-E90A-47AC-9F75-5C7052A97C13}"/>
              </a:ext>
            </a:extLst>
          </p:cNvPr>
          <p:cNvSpPr>
            <a:spLocks noChangeArrowheads="1"/>
          </p:cNvSpPr>
          <p:nvPr/>
        </p:nvSpPr>
        <p:spPr bwMode="auto">
          <a:xfrm>
            <a:off x="3657600" y="4953000"/>
            <a:ext cx="1752600" cy="685800"/>
          </a:xfrm>
          <a:prstGeom prst="roundRect">
            <a:avLst>
              <a:gd name="adj" fmla="val 16667"/>
            </a:avLst>
          </a:prstGeom>
          <a:solidFill>
            <a:schemeClr val="bg1">
              <a:lumMod val="9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Review</a:t>
            </a:r>
          </a:p>
          <a:p>
            <a:pPr algn="ctr" eaLnBrk="1" hangingPunct="1">
              <a:spcBef>
                <a:spcPct val="0"/>
              </a:spcBef>
              <a:buClrTx/>
              <a:buSzTx/>
              <a:buFontTx/>
              <a:buNone/>
              <a:defRPr/>
            </a:pPr>
            <a:r>
              <a:rPr lang="en-US" altLang="en-US" sz="1800" dirty="0"/>
              <a:t>documentation</a:t>
            </a:r>
          </a:p>
        </p:txBody>
      </p:sp>
      <p:sp>
        <p:nvSpPr>
          <p:cNvPr id="12323" name="AutoShape 36">
            <a:extLst>
              <a:ext uri="{FF2B5EF4-FFF2-40B4-BE49-F238E27FC236}">
                <a16:creationId xmlns:a16="http://schemas.microsoft.com/office/drawing/2014/main" id="{9AB07E8D-9016-4703-A91B-0DE17E6C724B}"/>
              </a:ext>
            </a:extLst>
          </p:cNvPr>
          <p:cNvSpPr>
            <a:spLocks noChangeArrowheads="1"/>
          </p:cNvSpPr>
          <p:nvPr/>
        </p:nvSpPr>
        <p:spPr bwMode="auto">
          <a:xfrm>
            <a:off x="3657600" y="5867400"/>
            <a:ext cx="1752600" cy="762000"/>
          </a:xfrm>
          <a:prstGeom prst="roundRect">
            <a:avLst>
              <a:gd name="adj" fmla="val 16667"/>
            </a:avLst>
          </a:prstGeom>
          <a:solidFill>
            <a:schemeClr val="bg1">
              <a:lumMod val="9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a:t>Interview </a:t>
            </a:r>
          </a:p>
          <a:p>
            <a:pPr algn="ctr" eaLnBrk="1" hangingPunct="1">
              <a:spcBef>
                <a:spcPct val="0"/>
              </a:spcBef>
              <a:buClrTx/>
              <a:buSzTx/>
              <a:buFontTx/>
              <a:buNone/>
              <a:defRPr/>
            </a:pPr>
            <a:r>
              <a:rPr lang="en-US" altLang="en-US" sz="1800"/>
              <a:t>&amp; observe</a:t>
            </a:r>
          </a:p>
        </p:txBody>
      </p:sp>
      <p:cxnSp>
        <p:nvCxnSpPr>
          <p:cNvPr id="47136" name="AutoShape 37">
            <a:extLst>
              <a:ext uri="{FF2B5EF4-FFF2-40B4-BE49-F238E27FC236}">
                <a16:creationId xmlns:a16="http://schemas.microsoft.com/office/drawing/2014/main" id="{A8E39D6D-BB2E-4CE2-B623-891296BBDAF5}"/>
              </a:ext>
            </a:extLst>
          </p:cNvPr>
          <p:cNvCxnSpPr>
            <a:cxnSpLocks noChangeShapeType="1"/>
            <a:endCxn id="12323" idx="1"/>
          </p:cNvCxnSpPr>
          <p:nvPr/>
        </p:nvCxnSpPr>
        <p:spPr bwMode="auto">
          <a:xfrm>
            <a:off x="3105150" y="6248400"/>
            <a:ext cx="55245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37" name="AutoShape 38">
            <a:extLst>
              <a:ext uri="{FF2B5EF4-FFF2-40B4-BE49-F238E27FC236}">
                <a16:creationId xmlns:a16="http://schemas.microsoft.com/office/drawing/2014/main" id="{E27AA323-B941-46ED-815D-1ABE57E0DF21}"/>
              </a:ext>
            </a:extLst>
          </p:cNvPr>
          <p:cNvCxnSpPr>
            <a:cxnSpLocks noChangeShapeType="1"/>
            <a:endCxn id="12322" idx="1"/>
          </p:cNvCxnSpPr>
          <p:nvPr/>
        </p:nvCxnSpPr>
        <p:spPr bwMode="auto">
          <a:xfrm flipV="1">
            <a:off x="3124200" y="5295900"/>
            <a:ext cx="533400" cy="952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38" name="AutoShape 39">
            <a:extLst>
              <a:ext uri="{FF2B5EF4-FFF2-40B4-BE49-F238E27FC236}">
                <a16:creationId xmlns:a16="http://schemas.microsoft.com/office/drawing/2014/main" id="{63BCC59D-F17A-4662-A225-6DBCA7B508FD}"/>
              </a:ext>
            </a:extLst>
          </p:cNvPr>
          <p:cNvCxnSpPr>
            <a:cxnSpLocks noChangeShapeType="1"/>
            <a:endCxn id="12321" idx="1"/>
          </p:cNvCxnSpPr>
          <p:nvPr/>
        </p:nvCxnSpPr>
        <p:spPr bwMode="auto">
          <a:xfrm>
            <a:off x="3124200" y="4343400"/>
            <a:ext cx="4572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39" name="AutoShape 40">
            <a:extLst>
              <a:ext uri="{FF2B5EF4-FFF2-40B4-BE49-F238E27FC236}">
                <a16:creationId xmlns:a16="http://schemas.microsoft.com/office/drawing/2014/main" id="{CB5878E1-1EDE-4CA2-813B-8803297FF19C}"/>
              </a:ext>
            </a:extLst>
          </p:cNvPr>
          <p:cNvCxnSpPr>
            <a:cxnSpLocks noChangeShapeType="1"/>
            <a:endCxn id="12320" idx="1"/>
          </p:cNvCxnSpPr>
          <p:nvPr/>
        </p:nvCxnSpPr>
        <p:spPr bwMode="auto">
          <a:xfrm>
            <a:off x="3125788" y="3314700"/>
            <a:ext cx="531812"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40" name="AutoShape 41">
            <a:extLst>
              <a:ext uri="{FF2B5EF4-FFF2-40B4-BE49-F238E27FC236}">
                <a16:creationId xmlns:a16="http://schemas.microsoft.com/office/drawing/2014/main" id="{B7AE9253-3D87-45D8-8D26-B8F1A138F5C4}"/>
              </a:ext>
            </a:extLst>
          </p:cNvPr>
          <p:cNvCxnSpPr>
            <a:cxnSpLocks noChangeShapeType="1"/>
            <a:endCxn id="12319" idx="1"/>
          </p:cNvCxnSpPr>
          <p:nvPr/>
        </p:nvCxnSpPr>
        <p:spPr bwMode="auto">
          <a:xfrm>
            <a:off x="3124200" y="2362200"/>
            <a:ext cx="5334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7141" name="Text Box 42">
            <a:extLst>
              <a:ext uri="{FF2B5EF4-FFF2-40B4-BE49-F238E27FC236}">
                <a16:creationId xmlns:a16="http://schemas.microsoft.com/office/drawing/2014/main" id="{601B0AD9-AC30-432A-AD78-1F03B0556E77}"/>
              </a:ext>
            </a:extLst>
          </p:cNvPr>
          <p:cNvSpPr txBox="1">
            <a:spLocks noChangeArrowheads="1"/>
          </p:cNvSpPr>
          <p:nvPr/>
        </p:nvSpPr>
        <p:spPr bwMode="auto">
          <a:xfrm>
            <a:off x="3200400" y="1219200"/>
            <a:ext cx="2851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[Techniques of evaluation:</a:t>
            </a:r>
          </a:p>
          <a:p>
            <a:pPr eaLnBrk="1" hangingPunct="1"/>
            <a:r>
              <a:rPr lang="en-US" altLang="en-US"/>
              <a:t>Some may be optional]</a:t>
            </a:r>
          </a:p>
        </p:txBody>
      </p:sp>
      <p:cxnSp>
        <p:nvCxnSpPr>
          <p:cNvPr id="47142" name="AutoShape 43">
            <a:extLst>
              <a:ext uri="{FF2B5EF4-FFF2-40B4-BE49-F238E27FC236}">
                <a16:creationId xmlns:a16="http://schemas.microsoft.com/office/drawing/2014/main" id="{D8899E88-454C-484A-805A-6BD1648E63AD}"/>
              </a:ext>
            </a:extLst>
          </p:cNvPr>
          <p:cNvCxnSpPr>
            <a:cxnSpLocks noChangeShapeType="1"/>
            <a:stCxn id="12319" idx="3"/>
          </p:cNvCxnSpPr>
          <p:nvPr/>
        </p:nvCxnSpPr>
        <p:spPr bwMode="auto">
          <a:xfrm>
            <a:off x="5562600" y="2362200"/>
            <a:ext cx="3810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43" name="AutoShape 44">
            <a:extLst>
              <a:ext uri="{FF2B5EF4-FFF2-40B4-BE49-F238E27FC236}">
                <a16:creationId xmlns:a16="http://schemas.microsoft.com/office/drawing/2014/main" id="{0EADFD98-882B-45AD-B45D-925FCAEA6CC4}"/>
              </a:ext>
            </a:extLst>
          </p:cNvPr>
          <p:cNvCxnSpPr>
            <a:cxnSpLocks noChangeShapeType="1"/>
            <a:stCxn id="12320" idx="3"/>
          </p:cNvCxnSpPr>
          <p:nvPr/>
        </p:nvCxnSpPr>
        <p:spPr bwMode="auto">
          <a:xfrm>
            <a:off x="5486400" y="3314700"/>
            <a:ext cx="4572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44" name="AutoShape 45">
            <a:extLst>
              <a:ext uri="{FF2B5EF4-FFF2-40B4-BE49-F238E27FC236}">
                <a16:creationId xmlns:a16="http://schemas.microsoft.com/office/drawing/2014/main" id="{D367EF5C-50C9-4562-A580-952F61AEB86F}"/>
              </a:ext>
            </a:extLst>
          </p:cNvPr>
          <p:cNvCxnSpPr>
            <a:cxnSpLocks noChangeShapeType="1"/>
            <a:stCxn id="12321" idx="3"/>
          </p:cNvCxnSpPr>
          <p:nvPr/>
        </p:nvCxnSpPr>
        <p:spPr bwMode="auto">
          <a:xfrm>
            <a:off x="5562600" y="4343400"/>
            <a:ext cx="3810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45" name="AutoShape 46">
            <a:extLst>
              <a:ext uri="{FF2B5EF4-FFF2-40B4-BE49-F238E27FC236}">
                <a16:creationId xmlns:a16="http://schemas.microsoft.com/office/drawing/2014/main" id="{DA3236F5-B799-44F4-A68A-6E67CC4DF164}"/>
              </a:ext>
            </a:extLst>
          </p:cNvPr>
          <p:cNvCxnSpPr>
            <a:cxnSpLocks noChangeShapeType="1"/>
            <a:stCxn id="12322" idx="3"/>
          </p:cNvCxnSpPr>
          <p:nvPr/>
        </p:nvCxnSpPr>
        <p:spPr bwMode="auto">
          <a:xfrm flipV="1">
            <a:off x="5410200" y="5289550"/>
            <a:ext cx="534988" cy="635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46" name="AutoShape 47">
            <a:extLst>
              <a:ext uri="{FF2B5EF4-FFF2-40B4-BE49-F238E27FC236}">
                <a16:creationId xmlns:a16="http://schemas.microsoft.com/office/drawing/2014/main" id="{14B7762D-7BE3-4C54-93C5-003A3F733276}"/>
              </a:ext>
            </a:extLst>
          </p:cNvPr>
          <p:cNvCxnSpPr>
            <a:cxnSpLocks noChangeShapeType="1"/>
            <a:stCxn id="12323" idx="3"/>
          </p:cNvCxnSpPr>
          <p:nvPr/>
        </p:nvCxnSpPr>
        <p:spPr bwMode="auto">
          <a:xfrm>
            <a:off x="5410200" y="6248400"/>
            <a:ext cx="5334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99D48933-499F-44C0-83CE-ED9D1744F8F7}"/>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3: Perform Tests</a:t>
            </a:r>
          </a:p>
        </p:txBody>
      </p:sp>
      <p:sp>
        <p:nvSpPr>
          <p:cNvPr id="51203" name="Rectangle 3">
            <a:extLst>
              <a:ext uri="{FF2B5EF4-FFF2-40B4-BE49-F238E27FC236}">
                <a16:creationId xmlns:a16="http://schemas.microsoft.com/office/drawing/2014/main" id="{9AC1C2F0-6E9C-4C82-B9D4-DD075EB3CB03}"/>
              </a:ext>
            </a:extLst>
          </p:cNvPr>
          <p:cNvSpPr>
            <a:spLocks noGrp="1" noChangeArrowheads="1"/>
          </p:cNvSpPr>
          <p:nvPr>
            <p:ph idx="1"/>
          </p:nvPr>
        </p:nvSpPr>
        <p:spPr/>
        <p:txBody>
          <a:bodyPr/>
          <a:lstStyle/>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Evidence</a:t>
            </a:r>
            <a:r>
              <a:rPr lang="en-US" altLang="en-US" sz="2400">
                <a:latin typeface="Calibri" panose="020F0502020204030204" pitchFamily="34" charset="0"/>
                <a:ea typeface="ヒラギノ角ゴ Pro W3"/>
                <a:cs typeface="ヒラギノ角ゴ Pro W3"/>
              </a:rPr>
              <a:t>: Audit findings must be based on sufficient and reliable evidence and appropriate interpretation of the evidence</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Documentation</a:t>
            </a:r>
            <a:r>
              <a:rPr lang="en-US" altLang="en-US" sz="2400">
                <a:latin typeface="Calibri" panose="020F0502020204030204" pitchFamily="34" charset="0"/>
                <a:ea typeface="ヒラギノ角ゴ Pro W3"/>
                <a:cs typeface="ヒラギノ角ゴ Pro W3"/>
              </a:rPr>
              <a:t>: The audit work and audit evidence to support conclusions must be fully documented</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Supervision</a:t>
            </a:r>
            <a:r>
              <a:rPr lang="en-US" altLang="en-US" sz="2400">
                <a:latin typeface="Calibri" panose="020F0502020204030204" pitchFamily="34" charset="0"/>
                <a:ea typeface="ヒラギノ角ゴ Pro W3"/>
                <a:cs typeface="ヒラギノ角ゴ Pro W3"/>
              </a:rPr>
              <a:t>: Audit staff is supervised to ensure that audit is professionally completed</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Professional Skepticism</a:t>
            </a:r>
            <a:r>
              <a:rPr lang="en-US" altLang="en-US" sz="2400">
                <a:latin typeface="Calibri" panose="020F0502020204030204" pitchFamily="34" charset="0"/>
                <a:ea typeface="ヒラギノ角ゴ Pro W3"/>
                <a:cs typeface="ヒラギノ角ゴ Pro W3"/>
              </a:rPr>
              <a:t>:  The auditor must keep an eye open for irregularities and/or illegal acts, unusual relationships, material misstatements</a:t>
            </a:r>
          </a:p>
          <a:p>
            <a:pPr lvl="1" eaLnBrk="1" hangingPunct="1">
              <a:lnSpc>
                <a:spcPct val="80000"/>
              </a:lnSpc>
            </a:pPr>
            <a:r>
              <a:rPr lang="en-US" altLang="en-US" sz="2000">
                <a:latin typeface="Calibri" panose="020F0502020204030204" pitchFamily="34" charset="0"/>
                <a:ea typeface="ヒラギノ角ゴ Pro W3"/>
                <a:cs typeface="ヒラギノ角ゴ Pro W3"/>
              </a:rPr>
              <a:t>When irregularities are encountered, the auditor should:</a:t>
            </a:r>
          </a:p>
          <a:p>
            <a:pPr marL="285750" lvl="2" indent="-285750" eaLnBrk="1" hangingPunct="1">
              <a:lnSpc>
                <a:spcPct val="80000"/>
              </a:lnSpc>
              <a:buFont typeface="Arial" panose="020B0604020202020204" pitchFamily="34" charset="0"/>
              <a:buChar char="•"/>
            </a:pPr>
            <a:r>
              <a:rPr lang="en-US" altLang="en-US">
                <a:latin typeface="Calibri" panose="020F0502020204030204" pitchFamily="34" charset="0"/>
                <a:cs typeface="Geneva"/>
              </a:rPr>
              <a:t>Investigate fully</a:t>
            </a:r>
          </a:p>
          <a:p>
            <a:pPr marL="285750" lvl="2" indent="-285750" eaLnBrk="1" hangingPunct="1">
              <a:lnSpc>
                <a:spcPct val="80000"/>
              </a:lnSpc>
              <a:buFont typeface="Arial" panose="020B0604020202020204" pitchFamily="34" charset="0"/>
              <a:buChar char="•"/>
            </a:pPr>
            <a:r>
              <a:rPr lang="en-US" altLang="en-US">
                <a:latin typeface="Calibri" panose="020F0502020204030204" pitchFamily="34" charset="0"/>
                <a:cs typeface="Geneva"/>
              </a:rPr>
              <a:t>document all communications, tests, evidence, findings</a:t>
            </a:r>
          </a:p>
          <a:p>
            <a:pPr marL="285750" lvl="2" indent="-285750" eaLnBrk="1" hangingPunct="1">
              <a:lnSpc>
                <a:spcPct val="80000"/>
              </a:lnSpc>
              <a:buFont typeface="Arial" panose="020B0604020202020204" pitchFamily="34" charset="0"/>
              <a:buChar char="•"/>
            </a:pPr>
            <a:r>
              <a:rPr lang="en-US" altLang="en-US">
                <a:latin typeface="Calibri" panose="020F0502020204030204" pitchFamily="34" charset="0"/>
                <a:cs typeface="Geneva"/>
              </a:rPr>
              <a:t>report the irregularity to governance body in a timely manner</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Rectangle 5">
            <a:extLst>
              <a:ext uri="{FF2B5EF4-FFF2-40B4-BE49-F238E27FC236}">
                <a16:creationId xmlns:a16="http://schemas.microsoft.com/office/drawing/2014/main" id="{E131C0A5-5DA5-47B7-97F0-CB2ED11FF93B}"/>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Substantive vs. Compliance Testing</a:t>
            </a:r>
          </a:p>
        </p:txBody>
      </p:sp>
      <p:graphicFrame>
        <p:nvGraphicFramePr>
          <p:cNvPr id="2" name="Diagram 1">
            <a:extLst>
              <a:ext uri="{FF2B5EF4-FFF2-40B4-BE49-F238E27FC236}">
                <a16:creationId xmlns:a16="http://schemas.microsoft.com/office/drawing/2014/main" id="{60EBAD62-8BB1-4247-99FB-22AE780E5D3D}"/>
              </a:ext>
            </a:extLst>
          </p:cNvPr>
          <p:cNvGraphicFramePr/>
          <p:nvPr>
            <p:extLst>
              <p:ext uri="{D42A27DB-BD31-4B8C-83A1-F6EECF244321}">
                <p14:modId xmlns:p14="http://schemas.microsoft.com/office/powerpoint/2010/main" val="800651620"/>
              </p:ext>
            </p:extLst>
          </p:nvPr>
        </p:nvGraphicFramePr>
        <p:xfrm>
          <a:off x="-762000" y="1600200"/>
          <a:ext cx="9144000" cy="5065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1E24135A-3ABD-4C6F-BD5F-124F0F420CDF}"/>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3: Test Vocabulary</a:t>
            </a:r>
          </a:p>
        </p:txBody>
      </p:sp>
      <p:sp>
        <p:nvSpPr>
          <p:cNvPr id="54275" name="Rectangle 3">
            <a:extLst>
              <a:ext uri="{FF2B5EF4-FFF2-40B4-BE49-F238E27FC236}">
                <a16:creationId xmlns:a16="http://schemas.microsoft.com/office/drawing/2014/main" id="{75D6B0D3-6E78-4317-9669-63133A4E8BB7}"/>
              </a:ext>
            </a:extLst>
          </p:cNvPr>
          <p:cNvSpPr>
            <a:spLocks noGrp="1" noChangeArrowheads="1"/>
          </p:cNvSpPr>
          <p:nvPr>
            <p:ph sz="half" idx="1"/>
          </p:nvPr>
        </p:nvSpPr>
        <p:spPr/>
        <p:txBody>
          <a:bodyPr/>
          <a:lstStyle/>
          <a:p>
            <a:pPr eaLnBrk="1" hangingPunct="1">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Compliance Testing</a:t>
            </a:r>
            <a:r>
              <a:rPr lang="en-US" altLang="en-US" sz="2400">
                <a:latin typeface="Calibri" panose="020F0502020204030204" pitchFamily="34" charset="0"/>
                <a:ea typeface="ヒラギノ角ゴ Pro W3"/>
                <a:cs typeface="ヒラギノ角ゴ Pro W3"/>
              </a:rPr>
              <a:t>:  </a:t>
            </a:r>
          </a:p>
          <a:p>
            <a:pPr eaLnBrk="1" hangingPunct="1"/>
            <a:r>
              <a:rPr lang="en-US" altLang="en-US" sz="2400">
                <a:latin typeface="Calibri" panose="020F0502020204030204" pitchFamily="34" charset="0"/>
                <a:ea typeface="ヒラギノ角ゴ Pro W3"/>
                <a:cs typeface="ヒラギノ角ゴ Pro W3"/>
              </a:rPr>
              <a:t>Are controls in place and consistently applied?</a:t>
            </a:r>
          </a:p>
          <a:p>
            <a:pPr lvl="1" eaLnBrk="1" hangingPunct="1"/>
            <a:r>
              <a:rPr lang="en-US" altLang="en-US" sz="2000">
                <a:latin typeface="Calibri" panose="020F0502020204030204" pitchFamily="34" charset="0"/>
                <a:ea typeface="ヒラギノ角ゴ Pro W3"/>
                <a:cs typeface="ヒラギノ角ゴ Pro W3"/>
              </a:rPr>
              <a:t>Access control</a:t>
            </a:r>
          </a:p>
          <a:p>
            <a:pPr lvl="1" eaLnBrk="1" hangingPunct="1"/>
            <a:r>
              <a:rPr lang="en-US" altLang="en-US" sz="2000">
                <a:latin typeface="Calibri" panose="020F0502020204030204" pitchFamily="34" charset="0"/>
                <a:ea typeface="ヒラギノ角ゴ Pro W3"/>
                <a:cs typeface="ヒラギノ角ゴ Pro W3"/>
              </a:rPr>
              <a:t>Program change control</a:t>
            </a:r>
          </a:p>
          <a:p>
            <a:pPr lvl="1" eaLnBrk="1" hangingPunct="1"/>
            <a:r>
              <a:rPr lang="en-US" altLang="en-US" sz="2000">
                <a:latin typeface="Calibri" panose="020F0502020204030204" pitchFamily="34" charset="0"/>
                <a:ea typeface="ヒラギノ角ゴ Pro W3"/>
                <a:cs typeface="ヒラギノ角ゴ Pro W3"/>
              </a:rPr>
              <a:t>Procedure documentation</a:t>
            </a:r>
          </a:p>
          <a:p>
            <a:pPr lvl="1" eaLnBrk="1" hangingPunct="1"/>
            <a:r>
              <a:rPr lang="en-US" altLang="en-US" sz="2000">
                <a:latin typeface="Calibri" panose="020F0502020204030204" pitchFamily="34" charset="0"/>
                <a:ea typeface="ヒラギノ角ゴ Pro W3"/>
                <a:cs typeface="ヒラギノ角ゴ Pro W3"/>
              </a:rPr>
              <a:t>Program documentation</a:t>
            </a:r>
          </a:p>
          <a:p>
            <a:pPr lvl="1" eaLnBrk="1" hangingPunct="1"/>
            <a:r>
              <a:rPr lang="en-US" altLang="en-US" sz="2000">
                <a:latin typeface="Calibri" panose="020F0502020204030204" pitchFamily="34" charset="0"/>
                <a:ea typeface="ヒラギノ角ゴ Pro W3"/>
                <a:cs typeface="ヒラギノ角ゴ Pro W3"/>
              </a:rPr>
              <a:t>Software license audits</a:t>
            </a:r>
          </a:p>
          <a:p>
            <a:pPr lvl="1" eaLnBrk="1" hangingPunct="1"/>
            <a:r>
              <a:rPr lang="en-US" altLang="en-US" sz="2000">
                <a:latin typeface="Calibri" panose="020F0502020204030204" pitchFamily="34" charset="0"/>
                <a:ea typeface="ヒラギノ角ゴ Pro W3"/>
                <a:cs typeface="ヒラギノ角ゴ Pro W3"/>
              </a:rPr>
              <a:t>System log reviews</a:t>
            </a:r>
          </a:p>
          <a:p>
            <a:pPr lvl="1" eaLnBrk="1" hangingPunct="1"/>
            <a:r>
              <a:rPr lang="en-US" altLang="en-US" sz="2000">
                <a:latin typeface="Calibri" panose="020F0502020204030204" pitchFamily="34" charset="0"/>
                <a:ea typeface="ヒラギノ角ゴ Pro W3"/>
                <a:cs typeface="ヒラギノ角ゴ Pro W3"/>
              </a:rPr>
              <a:t>Exception follow-ups</a:t>
            </a:r>
          </a:p>
          <a:p>
            <a:pPr eaLnBrk="1" hangingPunct="1"/>
            <a:endParaRPr lang="en-US" altLang="en-US" sz="2400">
              <a:latin typeface="Calibri" panose="020F0502020204030204" pitchFamily="34" charset="0"/>
              <a:ea typeface="ヒラギノ角ゴ Pro W3"/>
              <a:cs typeface="ヒラギノ角ゴ Pro W3"/>
            </a:endParaRPr>
          </a:p>
        </p:txBody>
      </p:sp>
      <p:sp>
        <p:nvSpPr>
          <p:cNvPr id="54276" name="Rectangle 4">
            <a:extLst>
              <a:ext uri="{FF2B5EF4-FFF2-40B4-BE49-F238E27FC236}">
                <a16:creationId xmlns:a16="http://schemas.microsoft.com/office/drawing/2014/main" id="{21262B57-881F-43DB-B6B5-4B627DA954FA}"/>
              </a:ext>
            </a:extLst>
          </p:cNvPr>
          <p:cNvSpPr>
            <a:spLocks noGrp="1" noChangeArrowheads="1"/>
          </p:cNvSpPr>
          <p:nvPr>
            <p:ph sz="half" idx="2"/>
          </p:nvPr>
        </p:nvSpPr>
        <p:spPr/>
        <p:txBody>
          <a:bodyPr/>
          <a:lstStyle/>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Substantive Testing</a:t>
            </a:r>
            <a:r>
              <a:rPr lang="en-US" altLang="en-US" sz="2400">
                <a:latin typeface="Calibri" panose="020F0502020204030204" pitchFamily="34" charset="0"/>
                <a:ea typeface="ヒラギノ角ゴ Pro W3"/>
                <a:cs typeface="ヒラギノ角ゴ Pro W3"/>
              </a:rPr>
              <a:t>:  </a:t>
            </a:r>
          </a:p>
          <a:p>
            <a:pPr eaLnBrk="1" hangingPunct="1">
              <a:lnSpc>
                <a:spcPct val="80000"/>
              </a:lnSpc>
            </a:pPr>
            <a:r>
              <a:rPr lang="en-US" altLang="en-US" sz="2400">
                <a:latin typeface="Calibri" panose="020F0502020204030204" pitchFamily="34" charset="0"/>
                <a:ea typeface="ヒラギノ角ゴ Pro W3"/>
                <a:cs typeface="ヒラギノ角ゴ Pro W3"/>
              </a:rPr>
              <a:t>Are transactions processed accurately?  </a:t>
            </a:r>
          </a:p>
          <a:p>
            <a:pPr eaLnBrk="1" hangingPunct="1">
              <a:lnSpc>
                <a:spcPct val="80000"/>
              </a:lnSpc>
            </a:pPr>
            <a:r>
              <a:rPr lang="en-US" altLang="en-US" sz="2400">
                <a:latin typeface="Calibri" panose="020F0502020204030204" pitchFamily="34" charset="0"/>
                <a:ea typeface="ヒラギノ角ゴ Pro W3"/>
                <a:cs typeface="ヒラギノ角ゴ Pro W3"/>
              </a:rPr>
              <a:t>Are data correct and accurate?  </a:t>
            </a:r>
          </a:p>
          <a:p>
            <a:pPr eaLnBrk="1" hangingPunct="1">
              <a:lnSpc>
                <a:spcPct val="80000"/>
              </a:lnSpc>
            </a:pPr>
            <a:r>
              <a:rPr lang="en-US" altLang="en-US" sz="2400">
                <a:latin typeface="Calibri" panose="020F0502020204030204" pitchFamily="34" charset="0"/>
                <a:ea typeface="ヒラギノ角ゴ Pro W3"/>
                <a:cs typeface="ヒラギノ角ゴ Pro W3"/>
              </a:rPr>
              <a:t>Double check processing</a:t>
            </a:r>
          </a:p>
          <a:p>
            <a:pPr lvl="1" eaLnBrk="1" hangingPunct="1">
              <a:lnSpc>
                <a:spcPct val="80000"/>
              </a:lnSpc>
            </a:pPr>
            <a:r>
              <a:rPr lang="en-US" altLang="en-US" sz="2000">
                <a:latin typeface="Calibri" panose="020F0502020204030204" pitchFamily="34" charset="0"/>
                <a:ea typeface="ヒラギノ角ゴ Pro W3"/>
                <a:cs typeface="ヒラギノ角ゴ Pro W3"/>
              </a:rPr>
              <a:t>Calculation validation</a:t>
            </a:r>
          </a:p>
          <a:p>
            <a:pPr lvl="1" eaLnBrk="1" hangingPunct="1">
              <a:lnSpc>
                <a:spcPct val="80000"/>
              </a:lnSpc>
            </a:pPr>
            <a:r>
              <a:rPr lang="en-US" altLang="en-US" sz="2000">
                <a:latin typeface="Calibri" panose="020F0502020204030204" pitchFamily="34" charset="0"/>
                <a:ea typeface="ヒラギノ角ゴ Pro W3"/>
                <a:cs typeface="ヒラギノ角ゴ Pro W3"/>
              </a:rPr>
              <a:t>Error checking</a:t>
            </a:r>
          </a:p>
          <a:p>
            <a:pPr lvl="1" eaLnBrk="1" hangingPunct="1">
              <a:lnSpc>
                <a:spcPct val="80000"/>
              </a:lnSpc>
            </a:pPr>
            <a:r>
              <a:rPr lang="en-US" altLang="en-US" sz="2000">
                <a:latin typeface="Calibri" panose="020F0502020204030204" pitchFamily="34" charset="0"/>
                <a:ea typeface="ヒラギノ角ゴ Pro W3"/>
                <a:cs typeface="ヒラギノ角ゴ Pro W3"/>
              </a:rPr>
              <a:t>Operational documentation</a:t>
            </a:r>
          </a:p>
          <a:p>
            <a:pPr eaLnBrk="1" hangingPunct="1">
              <a:lnSpc>
                <a:spcPct val="80000"/>
              </a:lnSpc>
            </a:pPr>
            <a:r>
              <a:rPr lang="en-US" altLang="en-US" sz="2400">
                <a:latin typeface="Calibri" panose="020F0502020204030204" pitchFamily="34" charset="0"/>
                <a:ea typeface="ヒラギノ角ゴ Pro W3"/>
                <a:cs typeface="ヒラギノ角ゴ Pro W3"/>
              </a:rPr>
              <a:t>If Compliance results are poor, Substantive testing should increase in type and sample number</a:t>
            </a:r>
          </a:p>
          <a:p>
            <a:pPr eaLnBrk="1" hangingPunct="1">
              <a:lnSpc>
                <a:spcPct val="80000"/>
              </a:lnSpc>
            </a:pPr>
            <a:endParaRPr lang="en-US" altLang="en-US" sz="240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EA8CD77-D6C2-47BD-9A21-91EB3829A4D7}"/>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ISACA CISA Definition for Audit</a:t>
            </a:r>
          </a:p>
        </p:txBody>
      </p:sp>
      <p:sp>
        <p:nvSpPr>
          <p:cNvPr id="17411" name="Rectangle 3">
            <a:extLst>
              <a:ext uri="{FF2B5EF4-FFF2-40B4-BE49-F238E27FC236}">
                <a16:creationId xmlns:a16="http://schemas.microsoft.com/office/drawing/2014/main" id="{2C0D8B83-FFC7-4DB6-957D-1C80BCD08146}"/>
              </a:ext>
            </a:extLst>
          </p:cNvPr>
          <p:cNvSpPr>
            <a:spLocks noGrp="1" noChangeArrowheads="1"/>
          </p:cNvSpPr>
          <p:nvPr>
            <p:ph idx="1"/>
          </p:nvPr>
        </p:nvSpPr>
        <p:spPr/>
        <p:txBody>
          <a:bodyPr/>
          <a:lstStyle/>
          <a:p>
            <a:pPr algn="ctr" eaLnBrk="1" hangingPunct="1">
              <a:lnSpc>
                <a:spcPct val="100000"/>
              </a:lnSpc>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  “Systematic process by which a </a:t>
            </a:r>
          </a:p>
          <a:p>
            <a:pPr algn="ctr" eaLnBrk="1" hangingPunct="1">
              <a:lnSpc>
                <a:spcPct val="100000"/>
              </a:lnSpc>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qualified, competent, independent</a:t>
            </a:r>
            <a:r>
              <a:rPr lang="en-US" altLang="en-US" sz="2800">
                <a:latin typeface="Calibri" panose="020F0502020204030204" pitchFamily="34" charset="0"/>
                <a:ea typeface="ヒラギノ角ゴ Pro W3"/>
                <a:cs typeface="ヒラギノ角ゴ Pro W3"/>
              </a:rPr>
              <a:t> team or person </a:t>
            </a:r>
            <a:r>
              <a:rPr lang="en-US" altLang="en-US" sz="2800" b="1">
                <a:latin typeface="Calibri" panose="020F0502020204030204" pitchFamily="34" charset="0"/>
                <a:ea typeface="ヒラギノ角ゴ Pro W3"/>
                <a:cs typeface="ヒラギノ角ゴ Pro W3"/>
              </a:rPr>
              <a:t>objectively obtains and evaluates evidence</a:t>
            </a:r>
            <a:r>
              <a:rPr lang="en-US" altLang="en-US" sz="2800">
                <a:latin typeface="Calibri" panose="020F0502020204030204" pitchFamily="34" charset="0"/>
                <a:ea typeface="ヒラギノ角ゴ Pro W3"/>
                <a:cs typeface="ヒラギノ角ゴ Pro W3"/>
              </a:rPr>
              <a:t> regarding </a:t>
            </a:r>
            <a:r>
              <a:rPr lang="en-US" altLang="en-US" sz="2800" b="1">
                <a:latin typeface="Calibri" panose="020F0502020204030204" pitchFamily="34" charset="0"/>
                <a:ea typeface="ヒラギノ角ゴ Pro W3"/>
                <a:cs typeface="ヒラギノ角ゴ Pro W3"/>
              </a:rPr>
              <a:t>assertions about a process</a:t>
            </a:r>
            <a:r>
              <a:rPr lang="en-US" altLang="en-US" sz="2800">
                <a:latin typeface="Calibri" panose="020F0502020204030204" pitchFamily="34" charset="0"/>
                <a:ea typeface="ヒラギノ角ゴ Pro W3"/>
                <a:cs typeface="ヒラギノ角ゴ Pro W3"/>
              </a:rPr>
              <a:t> for the purpose of     </a:t>
            </a:r>
            <a:r>
              <a:rPr lang="en-US" altLang="en-US" sz="2800" b="1">
                <a:latin typeface="Calibri" panose="020F0502020204030204" pitchFamily="34" charset="0"/>
                <a:ea typeface="ヒラギノ角ゴ Pro W3"/>
                <a:cs typeface="ヒラギノ角ゴ Pro W3"/>
              </a:rPr>
              <a:t>forming an opinion about and reporting</a:t>
            </a:r>
            <a:r>
              <a:rPr lang="en-US" altLang="en-US" sz="2800">
                <a:latin typeface="Calibri" panose="020F0502020204030204" pitchFamily="34" charset="0"/>
                <a:ea typeface="ヒラギノ角ゴ Pro W3"/>
                <a:cs typeface="ヒラギノ角ゴ Pro W3"/>
              </a:rPr>
              <a:t> on the degree to which the assertion is implemented.”</a:t>
            </a:r>
          </a:p>
          <a:p>
            <a:pPr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FFE83DB9-C81F-49C3-8DEB-22AE05CC49A7}"/>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3A: Compliance Testing</a:t>
            </a:r>
          </a:p>
        </p:txBody>
      </p:sp>
      <p:sp>
        <p:nvSpPr>
          <p:cNvPr id="56323" name="Rectangle 3">
            <a:extLst>
              <a:ext uri="{FF2B5EF4-FFF2-40B4-BE49-F238E27FC236}">
                <a16:creationId xmlns:a16="http://schemas.microsoft.com/office/drawing/2014/main" id="{565CD791-9796-4149-882B-140900EC516A}"/>
              </a:ext>
            </a:extLst>
          </p:cNvPr>
          <p:cNvSpPr>
            <a:spLocks noGrp="1" noChangeArrowheads="1"/>
          </p:cNvSpPr>
          <p:nvPr>
            <p:ph idx="1"/>
          </p:nvPr>
        </p:nvSpPr>
        <p:spPr/>
        <p:txBody>
          <a:bodyPr/>
          <a:lstStyle/>
          <a:p>
            <a:pPr eaLnBrk="1" hangingPunct="1">
              <a:lnSpc>
                <a:spcPct val="80000"/>
              </a:lnSpc>
            </a:pPr>
            <a:r>
              <a:rPr lang="en-US" altLang="en-US" sz="2800">
                <a:latin typeface="Calibri" panose="020F0502020204030204" pitchFamily="34" charset="0"/>
                <a:ea typeface="ヒラギノ角ゴ Pro W3"/>
                <a:cs typeface="ヒラギノ角ゴ Pro W3"/>
              </a:rPr>
              <a:t>Control:  Is production software controlled?</a:t>
            </a:r>
          </a:p>
          <a:p>
            <a:pPr lvl="1" eaLnBrk="1" hangingPunct="1">
              <a:lnSpc>
                <a:spcPct val="80000"/>
              </a:lnSpc>
            </a:pPr>
            <a:r>
              <a:rPr lang="en-US" altLang="en-US" sz="2400">
                <a:latin typeface="Calibri" panose="020F0502020204030204" pitchFamily="34" charset="0"/>
                <a:ea typeface="ヒラギノ角ゴ Pro W3"/>
                <a:cs typeface="ヒラギノ角ゴ Pro W3"/>
              </a:rPr>
              <a:t>Test:  Are production executable files built from production source files?</a:t>
            </a:r>
          </a:p>
          <a:p>
            <a:pPr lvl="1" eaLnBrk="1" hangingPunct="1">
              <a:lnSpc>
                <a:spcPct val="80000"/>
              </a:lnSpc>
            </a:pPr>
            <a:r>
              <a:rPr lang="en-US" altLang="en-US" sz="2400">
                <a:latin typeface="Calibri" panose="020F0502020204030204" pitchFamily="34" charset="0"/>
                <a:ea typeface="ヒラギノ角ゴ Pro W3"/>
                <a:cs typeface="ヒラギノ角ゴ Pro W3"/>
              </a:rPr>
              <a:t>Test: Were proper procedures followed in their release?</a:t>
            </a:r>
          </a:p>
          <a:p>
            <a:pPr eaLnBrk="1" hangingPunct="1">
              <a:lnSpc>
                <a:spcPct val="80000"/>
              </a:lnSpc>
            </a:pPr>
            <a:endParaRPr lang="en-US" altLang="en-US" sz="2800">
              <a:latin typeface="Calibri" panose="020F0502020204030204" pitchFamily="34" charset="0"/>
              <a:ea typeface="ヒラギノ角ゴ Pro W3"/>
              <a:cs typeface="ヒラギノ角ゴ Pro W3"/>
            </a:endParaRPr>
          </a:p>
          <a:p>
            <a:pPr eaLnBrk="1" hangingPunct="1">
              <a:lnSpc>
                <a:spcPct val="80000"/>
              </a:lnSpc>
            </a:pPr>
            <a:r>
              <a:rPr lang="en-US" altLang="en-US" sz="2800">
                <a:latin typeface="Calibri" panose="020F0502020204030204" pitchFamily="34" charset="0"/>
                <a:ea typeface="ヒラギノ角ゴ Pro W3"/>
                <a:cs typeface="ヒラギノ角ゴ Pro W3"/>
              </a:rPr>
              <a:t>Control:  Is Sales DB access constrained to Least Privilege?</a:t>
            </a:r>
          </a:p>
          <a:p>
            <a:pPr lvl="1" eaLnBrk="1" hangingPunct="1">
              <a:lnSpc>
                <a:spcPct val="80000"/>
              </a:lnSpc>
            </a:pPr>
            <a:r>
              <a:rPr lang="en-US" altLang="en-US" sz="2400">
                <a:latin typeface="Calibri" panose="020F0502020204030204" pitchFamily="34" charset="0"/>
                <a:ea typeface="ヒラギノ角ゴ Pro W3"/>
                <a:cs typeface="ヒラギノ角ゴ Pro W3"/>
              </a:rPr>
              <a:t>Test:  Are permissions allocated according to documentation?</a:t>
            </a:r>
          </a:p>
          <a:p>
            <a:pPr lvl="1" eaLnBrk="1" hangingPunct="1">
              <a:lnSpc>
                <a:spcPct val="80000"/>
              </a:lnSpc>
            </a:pPr>
            <a:r>
              <a:rPr lang="en-US" altLang="en-US" sz="2400">
                <a:latin typeface="Calibri" panose="020F0502020204030204" pitchFamily="34" charset="0"/>
                <a:ea typeface="ヒラギノ角ゴ Pro W3"/>
                <a:cs typeface="ヒラギノ角ゴ Pro W3"/>
              </a:rPr>
              <a:t>Test:  When sample persons access DB, can they access only what is allowed?</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D4DB7872-E11D-4E84-AD66-4EFA284203AC}"/>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3B: Substantive Testing</a:t>
            </a:r>
          </a:p>
        </p:txBody>
      </p:sp>
      <p:sp>
        <p:nvSpPr>
          <p:cNvPr id="58371" name="Rectangle 3">
            <a:extLst>
              <a:ext uri="{FF2B5EF4-FFF2-40B4-BE49-F238E27FC236}">
                <a16:creationId xmlns:a16="http://schemas.microsoft.com/office/drawing/2014/main" id="{542C42CC-A129-4340-B08B-454702F53508}"/>
              </a:ext>
            </a:extLst>
          </p:cNvPr>
          <p:cNvSpPr>
            <a:spLocks noGrp="1" noChangeArrowheads="1"/>
          </p:cNvSpPr>
          <p:nvPr>
            <p:ph idx="1"/>
          </p:nvPr>
        </p:nvSpPr>
        <p:spPr/>
        <p:txBody>
          <a:bodyPr/>
          <a:lstStyle/>
          <a:p>
            <a:pPr eaLnBrk="1" hangingPunct="1"/>
            <a:r>
              <a:rPr lang="en-US" altLang="en-US" sz="2800">
                <a:latin typeface="Calibri" panose="020F0502020204030204" pitchFamily="34" charset="0"/>
                <a:ea typeface="ヒラギノ角ゴ Pro W3"/>
                <a:cs typeface="ヒラギノ角ゴ Pro W3"/>
              </a:rPr>
              <a:t>Audit: Is financial statement section related to sales accurate?</a:t>
            </a:r>
          </a:p>
          <a:p>
            <a:pPr lvl="1" eaLnBrk="1" hangingPunct="1"/>
            <a:r>
              <a:rPr lang="en-US" altLang="en-US" sz="2400">
                <a:latin typeface="Calibri" panose="020F0502020204030204" pitchFamily="34" charset="0"/>
                <a:ea typeface="ヒラギノ角ゴ Pro W3"/>
                <a:cs typeface="ヒラギノ角ゴ Pro W3"/>
              </a:rPr>
              <a:t>Test: Track processing of a sample transactions through the system, performing calculations manually</a:t>
            </a:r>
          </a:p>
          <a:p>
            <a:pPr lvl="1" eaLnBrk="1" hangingPunct="1"/>
            <a:r>
              <a:rPr lang="en-US" altLang="en-US" sz="2400">
                <a:latin typeface="Calibri" panose="020F0502020204030204" pitchFamily="34" charset="0"/>
                <a:ea typeface="ヒラギノ角ゴ Pro W3"/>
                <a:cs typeface="ヒラギノ角ゴ Pro W3"/>
              </a:rPr>
              <a:t>Test:  Test error conditions </a:t>
            </a:r>
          </a:p>
          <a:p>
            <a:pPr eaLnBrk="1" hangingPunct="1"/>
            <a:endParaRPr lang="en-US" altLang="en-US" sz="2800">
              <a:latin typeface="Calibri" panose="020F0502020204030204" pitchFamily="34" charset="0"/>
              <a:ea typeface="ヒラギノ角ゴ Pro W3"/>
              <a:cs typeface="ヒラギノ角ゴ Pro W3"/>
            </a:endParaRPr>
          </a:p>
          <a:p>
            <a:pPr eaLnBrk="1" hangingPunct="1"/>
            <a:r>
              <a:rPr lang="en-US" altLang="en-US" sz="2800">
                <a:latin typeface="Calibri" panose="020F0502020204030204" pitchFamily="34" charset="0"/>
                <a:ea typeface="ヒラギノ角ゴ Pro W3"/>
                <a:cs typeface="ヒラギノ角ゴ Pro W3"/>
              </a:rPr>
              <a:t>Audit:  Is tape inventory correct?</a:t>
            </a:r>
          </a:p>
          <a:p>
            <a:pPr lvl="1" eaLnBrk="1" hangingPunct="1"/>
            <a:r>
              <a:rPr lang="en-US" altLang="en-US" sz="2400">
                <a:latin typeface="Calibri" panose="020F0502020204030204" pitchFamily="34" charset="0"/>
                <a:ea typeface="ヒラギノ角ゴ Pro W3"/>
                <a:cs typeface="ヒラギノ角ゴ Pro W3"/>
              </a:rPr>
              <a:t>Test:  Search for sample days and verify complete documentation and tape completeness</a:t>
            </a: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6A92E5-ADD3-4F8D-A92D-AC7B8378EE4D}"/>
              </a:ext>
            </a:extLst>
          </p:cNvPr>
          <p:cNvSpPr>
            <a:spLocks noGrp="1"/>
          </p:cNvSpPr>
          <p:nvPr>
            <p:ph idx="11"/>
          </p:nvPr>
        </p:nvSpPr>
        <p:spPr/>
        <p:txBody>
          <a:bodyPr/>
          <a:lstStyle/>
          <a:p>
            <a:r>
              <a:rPr lang="en-US" dirty="0"/>
              <a:t>Sequence Check: Sequence numbers are sequential.</a:t>
            </a:r>
          </a:p>
          <a:p>
            <a:r>
              <a:rPr lang="en-US" dirty="0"/>
              <a:t>Range check:  Input data is within lower and upper bounds.</a:t>
            </a:r>
          </a:p>
          <a:p>
            <a:r>
              <a:rPr lang="en-US" dirty="0"/>
              <a:t>Validity check:  Input can be one of a set of valid entries (e.g., sex = M or F).</a:t>
            </a:r>
          </a:p>
          <a:p>
            <a:r>
              <a:rPr lang="en-US" dirty="0"/>
              <a:t>Reasonableness check:  The transaction appears normal.  E.g.: an order count is within the normal range of purchases.</a:t>
            </a:r>
          </a:p>
          <a:p>
            <a:r>
              <a:rPr lang="en-US" dirty="0"/>
              <a:t>Existence check:  All required fields have been input; optional fields need not be entered.</a:t>
            </a:r>
          </a:p>
          <a:p>
            <a:r>
              <a:rPr lang="en-US" dirty="0"/>
              <a:t>Key verification:  An entry is typed twice to ensure accuracy, e.g., in setting up a password.</a:t>
            </a:r>
          </a:p>
          <a:p>
            <a:r>
              <a:rPr lang="en-US" dirty="0"/>
              <a:t>Logical relationship check:  Data entered is consistent, e.g., a child of 5 years does not have a driver’s license number.</a:t>
            </a:r>
          </a:p>
          <a:p>
            <a:r>
              <a:rPr lang="en-US" dirty="0"/>
              <a:t>Check digit:  An algorithm on a field generates a check digit; check protects against transcription errors.</a:t>
            </a:r>
          </a:p>
          <a:p>
            <a:r>
              <a:rPr lang="en-US" dirty="0"/>
              <a:t>Type check:  Entered data is in the appropriate form.  E.g., a name is not solely numbers; or a quantity field allows only numbers.</a:t>
            </a:r>
          </a:p>
          <a:p>
            <a:endParaRPr lang="en-US" dirty="0"/>
          </a:p>
        </p:txBody>
      </p:sp>
      <p:sp>
        <p:nvSpPr>
          <p:cNvPr id="3" name="Title 2">
            <a:extLst>
              <a:ext uri="{FF2B5EF4-FFF2-40B4-BE49-F238E27FC236}">
                <a16:creationId xmlns:a16="http://schemas.microsoft.com/office/drawing/2014/main" id="{7C8A2D23-1B3B-4069-9FA9-763C4B6567F4}"/>
              </a:ext>
            </a:extLst>
          </p:cNvPr>
          <p:cNvSpPr>
            <a:spLocks noGrp="1"/>
          </p:cNvSpPr>
          <p:nvPr>
            <p:ph type="title"/>
          </p:nvPr>
        </p:nvSpPr>
        <p:spPr/>
        <p:txBody>
          <a:bodyPr/>
          <a:lstStyle/>
          <a:p>
            <a:r>
              <a:rPr lang="en-US" dirty="0"/>
              <a:t>Substantive Testing: Input Validation</a:t>
            </a:r>
          </a:p>
        </p:txBody>
      </p:sp>
    </p:spTree>
    <p:extLst>
      <p:ext uri="{BB962C8B-B14F-4D97-AF65-F5344CB8AC3E}">
        <p14:creationId xmlns:p14="http://schemas.microsoft.com/office/powerpoint/2010/main" val="1486833969"/>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6DA72669-0AA2-4E37-AB2C-E02E12731065}"/>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Difference Estimation Sampling</a:t>
            </a:r>
          </a:p>
        </p:txBody>
      </p:sp>
      <p:sp>
        <p:nvSpPr>
          <p:cNvPr id="29699" name="Oval 5">
            <a:extLst>
              <a:ext uri="{FF2B5EF4-FFF2-40B4-BE49-F238E27FC236}">
                <a16:creationId xmlns:a16="http://schemas.microsoft.com/office/drawing/2014/main" id="{FF573D12-B8A5-46D7-8E9D-92ADC952E24A}"/>
              </a:ext>
            </a:extLst>
          </p:cNvPr>
          <p:cNvSpPr>
            <a:spLocks noChangeArrowheads="1"/>
          </p:cNvSpPr>
          <p:nvPr/>
        </p:nvSpPr>
        <p:spPr bwMode="invGray">
          <a:xfrm>
            <a:off x="1143000" y="1600200"/>
            <a:ext cx="6172200" cy="3657600"/>
          </a:xfrm>
          <a:prstGeom prst="ellipse">
            <a:avLst/>
          </a:prstGeom>
          <a:solidFill>
            <a:schemeClr val="bg1">
              <a:lumMod val="6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b="1">
                <a:solidFill>
                  <a:srgbClr val="DCEFF0"/>
                </a:solidFill>
              </a:rPr>
              <a:t>Population:</a:t>
            </a:r>
          </a:p>
          <a:p>
            <a:pPr algn="ctr" eaLnBrk="1" hangingPunct="1">
              <a:spcBef>
                <a:spcPct val="0"/>
              </a:spcBef>
              <a:buClrTx/>
              <a:buSzTx/>
              <a:buFontTx/>
              <a:buNone/>
              <a:defRPr/>
            </a:pPr>
            <a:r>
              <a:rPr lang="en-US" altLang="en-US" sz="1800" b="1">
                <a:solidFill>
                  <a:srgbClr val="DCEFF0"/>
                </a:solidFill>
              </a:rPr>
              <a:t>Population Mean (Average)</a:t>
            </a:r>
          </a:p>
          <a:p>
            <a:pPr algn="ctr" eaLnBrk="1" hangingPunct="1">
              <a:spcBef>
                <a:spcPct val="0"/>
              </a:spcBef>
              <a:buClrTx/>
              <a:buSzTx/>
              <a:buFontTx/>
              <a:buNone/>
              <a:defRPr/>
            </a:pPr>
            <a:r>
              <a:rPr lang="en-US" altLang="en-US" sz="1800" b="1">
                <a:solidFill>
                  <a:srgbClr val="DCEFF0"/>
                </a:solidFill>
              </a:rPr>
              <a:t>Population Standard Deviation</a:t>
            </a:r>
          </a:p>
        </p:txBody>
      </p:sp>
      <p:sp>
        <p:nvSpPr>
          <p:cNvPr id="29700" name="Oval 6">
            <a:extLst>
              <a:ext uri="{FF2B5EF4-FFF2-40B4-BE49-F238E27FC236}">
                <a16:creationId xmlns:a16="http://schemas.microsoft.com/office/drawing/2014/main" id="{544446F9-4AAF-4C6E-BC4E-B0091B42D262}"/>
              </a:ext>
            </a:extLst>
          </p:cNvPr>
          <p:cNvSpPr>
            <a:spLocks noChangeArrowheads="1"/>
          </p:cNvSpPr>
          <p:nvPr/>
        </p:nvSpPr>
        <p:spPr bwMode="auto">
          <a:xfrm>
            <a:off x="2895600" y="1752600"/>
            <a:ext cx="2438400" cy="1143000"/>
          </a:xfrm>
          <a:prstGeom prst="ellipse">
            <a:avLst/>
          </a:prstGeom>
          <a:solidFill>
            <a:schemeClr val="bg1">
              <a:lumMod val="7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b="1" dirty="0"/>
              <a:t>Sample:</a:t>
            </a:r>
          </a:p>
          <a:p>
            <a:pPr algn="ctr" eaLnBrk="1" hangingPunct="1">
              <a:spcBef>
                <a:spcPct val="0"/>
              </a:spcBef>
              <a:buClrTx/>
              <a:buSzTx/>
              <a:buFontTx/>
              <a:buNone/>
              <a:defRPr/>
            </a:pPr>
            <a:r>
              <a:rPr lang="en-US" altLang="en-US" sz="1800" b="1" dirty="0"/>
              <a:t>Sample Mean</a:t>
            </a:r>
          </a:p>
          <a:p>
            <a:pPr algn="ctr" eaLnBrk="1" hangingPunct="1">
              <a:spcBef>
                <a:spcPct val="0"/>
              </a:spcBef>
              <a:buClrTx/>
              <a:buSzTx/>
              <a:buFontTx/>
              <a:buNone/>
              <a:defRPr/>
            </a:pPr>
            <a:r>
              <a:rPr lang="en-US" altLang="en-US" sz="1800" b="1" dirty="0"/>
              <a:t>Sample Std. Dev</a:t>
            </a:r>
          </a:p>
        </p:txBody>
      </p:sp>
      <p:sp>
        <p:nvSpPr>
          <p:cNvPr id="60421" name="Text Box 7">
            <a:extLst>
              <a:ext uri="{FF2B5EF4-FFF2-40B4-BE49-F238E27FC236}">
                <a16:creationId xmlns:a16="http://schemas.microsoft.com/office/drawing/2014/main" id="{3844B9C3-1234-48D2-8753-50ECFCC41868}"/>
              </a:ext>
            </a:extLst>
          </p:cNvPr>
          <p:cNvSpPr txBox="1">
            <a:spLocks noChangeArrowheads="1"/>
          </p:cNvSpPr>
          <p:nvPr/>
        </p:nvSpPr>
        <p:spPr bwMode="auto">
          <a:xfrm>
            <a:off x="958850" y="5334000"/>
            <a:ext cx="69913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Wingdings" panose="05000000000000000000" pitchFamily="2" charset="2"/>
              <a:buNone/>
            </a:pPr>
            <a:r>
              <a:rPr lang="en-US" altLang="en-US" b="1"/>
              <a:t>Precision</a:t>
            </a:r>
            <a:r>
              <a:rPr lang="en-US" altLang="en-US"/>
              <a:t>: Acceptable range between Sample and Population</a:t>
            </a:r>
          </a:p>
          <a:p>
            <a:pPr algn="ctr" eaLnBrk="1" hangingPunct="1"/>
            <a:r>
              <a:rPr lang="en-US" altLang="en-US" b="1"/>
              <a:t>Confidence Coefficient or Level</a:t>
            </a:r>
            <a:r>
              <a:rPr lang="en-US" altLang="en-US"/>
              <a:t>: The probability that the sample </a:t>
            </a:r>
          </a:p>
          <a:p>
            <a:pPr algn="ctr" eaLnBrk="1" hangingPunct="1"/>
            <a:r>
              <a:rPr lang="en-US" altLang="en-US"/>
              <a:t>represents the actual population</a:t>
            </a:r>
          </a:p>
          <a:p>
            <a:pPr algn="ctr" eaLnBrk="1" hangingPunct="1"/>
            <a:r>
              <a:rPr lang="en-US" altLang="en-US" b="1"/>
              <a:t>Level of Risk</a:t>
            </a:r>
            <a:r>
              <a:rPr lang="en-US" altLang="en-US"/>
              <a:t> = 1 – Confidence Level</a:t>
            </a: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B14A1A9F-2E25-4053-86B0-EF74B949A5DE}"/>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Sampling</a:t>
            </a:r>
          </a:p>
        </p:txBody>
      </p:sp>
      <p:sp>
        <p:nvSpPr>
          <p:cNvPr id="62467" name="Rectangle 3">
            <a:extLst>
              <a:ext uri="{FF2B5EF4-FFF2-40B4-BE49-F238E27FC236}">
                <a16:creationId xmlns:a16="http://schemas.microsoft.com/office/drawing/2014/main" id="{1DAD3F27-C2B2-4B3C-939E-7B240BCB1559}"/>
              </a:ext>
            </a:extLst>
          </p:cNvPr>
          <p:cNvSpPr>
            <a:spLocks noGrp="1" noChangeArrowheads="1"/>
          </p:cNvSpPr>
          <p:nvPr>
            <p:ph idx="1"/>
          </p:nvPr>
        </p:nvSpPr>
        <p:spPr/>
        <p:txBody>
          <a:bodyPr/>
          <a:lstStyle/>
          <a:p>
            <a:pPr eaLnBrk="1" hangingPunct="1">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Statistical Sampling</a:t>
            </a:r>
            <a:r>
              <a:rPr lang="en-US" altLang="en-US" sz="2400">
                <a:latin typeface="Calibri" panose="020F0502020204030204" pitchFamily="34" charset="0"/>
                <a:ea typeface="ヒラギノ角ゴ Pro W3"/>
                <a:cs typeface="ヒラギノ角ゴ Pro W3"/>
              </a:rPr>
              <a:t>: </a:t>
            </a:r>
          </a:p>
          <a:p>
            <a:pPr eaLnBrk="1" hangingPunct="1"/>
            <a:r>
              <a:rPr lang="en-US" altLang="en-US" sz="2400">
                <a:latin typeface="Calibri" panose="020F0502020204030204" pitchFamily="34" charset="0"/>
                <a:ea typeface="ヒラギノ角ゴ Pro W3"/>
                <a:cs typeface="ヒラギノ角ゴ Pro W3"/>
              </a:rPr>
              <a:t>N% of all items randomly tested</a:t>
            </a:r>
          </a:p>
          <a:p>
            <a:pPr eaLnBrk="1" hangingPunct="1"/>
            <a:r>
              <a:rPr lang="en-US" altLang="en-US" sz="2400">
                <a:latin typeface="Calibri" panose="020F0502020204030204" pitchFamily="34" charset="0"/>
                <a:ea typeface="ヒラギノ角ゴ Pro W3"/>
                <a:cs typeface="ヒラギノ角ゴ Pro W3"/>
              </a:rPr>
              <a:t>Should represent population distribution</a:t>
            </a:r>
          </a:p>
          <a:p>
            <a:pPr eaLnBrk="1" hangingPunct="1"/>
            <a:r>
              <a:rPr lang="en-US" altLang="en-US" sz="2400" b="1">
                <a:latin typeface="Calibri" panose="020F0502020204030204" pitchFamily="34" charset="0"/>
                <a:ea typeface="ヒラギノ角ゴ Pro W3"/>
                <a:cs typeface="ヒラギノ角ゴ Pro W3"/>
              </a:rPr>
              <a:t>Variable Sampling</a:t>
            </a:r>
            <a:r>
              <a:rPr lang="en-US" altLang="en-US" sz="2400">
                <a:latin typeface="Calibri" panose="020F0502020204030204" pitchFamily="34" charset="0"/>
                <a:ea typeface="ヒラギノ角ゴ Pro W3"/>
                <a:cs typeface="ヒラギノ角ゴ Pro W3"/>
              </a:rPr>
              <a:t>:  How accurate is the sample population in matching the full population?</a:t>
            </a:r>
          </a:p>
          <a:p>
            <a:pPr lvl="1" eaLnBrk="1" hangingPunct="1">
              <a:lnSpc>
                <a:spcPct val="90000"/>
              </a:lnSpc>
            </a:pPr>
            <a:r>
              <a:rPr lang="en-US" altLang="en-US" sz="2000">
                <a:latin typeface="Calibri" panose="020F0502020204030204" pitchFamily="34" charset="0"/>
                <a:ea typeface="ヒラギノ角ゴ Pro W3"/>
                <a:cs typeface="ヒラギノ角ゴ Pro W3"/>
              </a:rPr>
              <a:t>Determine appropriateness of sampling: (e.g., $, weight, amount): Sample average $24.50, Real average: $26.99</a:t>
            </a:r>
          </a:p>
          <a:p>
            <a:pPr eaLnBrk="1" hangingPunct="1">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Nonstatistical (or Judgment) Sampling</a:t>
            </a:r>
            <a:r>
              <a:rPr lang="en-US" altLang="en-US" sz="2400">
                <a:latin typeface="Calibri" panose="020F0502020204030204" pitchFamily="34" charset="0"/>
                <a:ea typeface="ヒラギノ角ゴ Pro W3"/>
                <a:cs typeface="ヒラギノ角ゴ Pro W3"/>
              </a:rPr>
              <a:t>:</a:t>
            </a:r>
          </a:p>
          <a:p>
            <a:pPr eaLnBrk="1" hangingPunct="1"/>
            <a:r>
              <a:rPr lang="en-US" altLang="en-US" sz="2400">
                <a:latin typeface="Calibri" panose="020F0502020204030204" pitchFamily="34" charset="0"/>
                <a:ea typeface="ヒラギノ角ゴ Pro W3"/>
                <a:cs typeface="ヒラギノ角ゴ Pro W3"/>
              </a:rPr>
              <a:t>Auditor justifies another distribution for sample selection</a:t>
            </a:r>
          </a:p>
          <a:p>
            <a:pPr eaLnBrk="1" hangingPunct="1"/>
            <a:r>
              <a:rPr lang="en-US" altLang="en-US" sz="2400">
                <a:latin typeface="Calibri" panose="020F0502020204030204" pitchFamily="34" charset="0"/>
                <a:ea typeface="ヒラギノ角ゴ Pro W3"/>
                <a:cs typeface="ヒラギノ角ゴ Pro W3"/>
              </a:rPr>
              <a:t>Which items are most risky?</a:t>
            </a: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4">
            <a:extLst>
              <a:ext uri="{FF2B5EF4-FFF2-40B4-BE49-F238E27FC236}">
                <a16:creationId xmlns:a16="http://schemas.microsoft.com/office/drawing/2014/main" id="{BC0A25AE-561A-4B1D-BAC5-74D719B3D508}"/>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Variable Sampling</a:t>
            </a:r>
          </a:p>
        </p:txBody>
      </p:sp>
      <p:sp>
        <p:nvSpPr>
          <p:cNvPr id="64515" name="Line 5">
            <a:extLst>
              <a:ext uri="{FF2B5EF4-FFF2-40B4-BE49-F238E27FC236}">
                <a16:creationId xmlns:a16="http://schemas.microsoft.com/office/drawing/2014/main" id="{5DB4FA77-7B3C-4508-8563-BF218631F689}"/>
              </a:ext>
            </a:extLst>
          </p:cNvPr>
          <p:cNvSpPr>
            <a:spLocks noChangeShapeType="1"/>
          </p:cNvSpPr>
          <p:nvPr/>
        </p:nvSpPr>
        <p:spPr bwMode="auto">
          <a:xfrm>
            <a:off x="209550" y="4624388"/>
            <a:ext cx="20574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516" name="Text Box 6">
            <a:extLst>
              <a:ext uri="{FF2B5EF4-FFF2-40B4-BE49-F238E27FC236}">
                <a16:creationId xmlns:a16="http://schemas.microsoft.com/office/drawing/2014/main" id="{E23730ED-DED7-415F-978D-6C53605B8E64}"/>
              </a:ext>
            </a:extLst>
          </p:cNvPr>
          <p:cNvSpPr txBox="1">
            <a:spLocks noChangeArrowheads="1"/>
          </p:cNvSpPr>
          <p:nvPr/>
        </p:nvSpPr>
        <p:spPr bwMode="auto">
          <a:xfrm>
            <a:off x="317500" y="3667125"/>
            <a:ext cx="1839913"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Group statistical</a:t>
            </a:r>
          </a:p>
          <a:p>
            <a:pPr eaLnBrk="1" hangingPunct="1"/>
            <a:r>
              <a:rPr lang="en-US" altLang="en-US"/>
              <a:t>distribution</a:t>
            </a:r>
          </a:p>
          <a:p>
            <a:pPr eaLnBrk="1" hangingPunct="1"/>
            <a:r>
              <a:rPr lang="en-US" altLang="en-US"/>
              <a:t>is known?</a:t>
            </a:r>
          </a:p>
        </p:txBody>
      </p:sp>
      <p:sp>
        <p:nvSpPr>
          <p:cNvPr id="64517" name="Line 7">
            <a:extLst>
              <a:ext uri="{FF2B5EF4-FFF2-40B4-BE49-F238E27FC236}">
                <a16:creationId xmlns:a16="http://schemas.microsoft.com/office/drawing/2014/main" id="{353CB82F-9785-4B07-8CBC-E8B89F89EE08}"/>
              </a:ext>
            </a:extLst>
          </p:cNvPr>
          <p:cNvSpPr>
            <a:spLocks noChangeShapeType="1"/>
          </p:cNvSpPr>
          <p:nvPr/>
        </p:nvSpPr>
        <p:spPr bwMode="auto">
          <a:xfrm flipV="1">
            <a:off x="2286000" y="2667000"/>
            <a:ext cx="228600" cy="1981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518" name="Line 8">
            <a:extLst>
              <a:ext uri="{FF2B5EF4-FFF2-40B4-BE49-F238E27FC236}">
                <a16:creationId xmlns:a16="http://schemas.microsoft.com/office/drawing/2014/main" id="{E9AE72CE-F1DD-448E-8316-AEC598EF38D3}"/>
              </a:ext>
            </a:extLst>
          </p:cNvPr>
          <p:cNvSpPr>
            <a:spLocks noChangeShapeType="1"/>
          </p:cNvSpPr>
          <p:nvPr/>
        </p:nvSpPr>
        <p:spPr bwMode="auto">
          <a:xfrm>
            <a:off x="2286000" y="4648200"/>
            <a:ext cx="304800" cy="1066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519" name="Text Box 9">
            <a:extLst>
              <a:ext uri="{FF2B5EF4-FFF2-40B4-BE49-F238E27FC236}">
                <a16:creationId xmlns:a16="http://schemas.microsoft.com/office/drawing/2014/main" id="{9D708272-178D-4713-9084-D48B5CBB6AA5}"/>
              </a:ext>
            </a:extLst>
          </p:cNvPr>
          <p:cNvSpPr txBox="1">
            <a:spLocks noChangeArrowheads="1"/>
          </p:cNvSpPr>
          <p:nvPr/>
        </p:nvSpPr>
        <p:spPr bwMode="auto">
          <a:xfrm>
            <a:off x="2438400" y="4702175"/>
            <a:ext cx="476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i="1"/>
              <a:t>No</a:t>
            </a:r>
          </a:p>
        </p:txBody>
      </p:sp>
      <p:sp>
        <p:nvSpPr>
          <p:cNvPr id="64520" name="Line 10">
            <a:extLst>
              <a:ext uri="{FF2B5EF4-FFF2-40B4-BE49-F238E27FC236}">
                <a16:creationId xmlns:a16="http://schemas.microsoft.com/office/drawing/2014/main" id="{138A4605-A4EB-43C1-B294-C609273945D3}"/>
              </a:ext>
            </a:extLst>
          </p:cNvPr>
          <p:cNvSpPr>
            <a:spLocks noChangeShapeType="1"/>
          </p:cNvSpPr>
          <p:nvPr/>
        </p:nvSpPr>
        <p:spPr bwMode="auto">
          <a:xfrm>
            <a:off x="2514600" y="2667000"/>
            <a:ext cx="1981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521" name="Text Box 11">
            <a:extLst>
              <a:ext uri="{FF2B5EF4-FFF2-40B4-BE49-F238E27FC236}">
                <a16:creationId xmlns:a16="http://schemas.microsoft.com/office/drawing/2014/main" id="{B5D08CD5-0FD9-48CB-9BB3-122C48DB5D0C}"/>
              </a:ext>
            </a:extLst>
          </p:cNvPr>
          <p:cNvSpPr txBox="1">
            <a:spLocks noChangeArrowheads="1"/>
          </p:cNvSpPr>
          <p:nvPr/>
        </p:nvSpPr>
        <p:spPr bwMode="auto">
          <a:xfrm>
            <a:off x="2468563" y="2008188"/>
            <a:ext cx="20050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Samples selected</a:t>
            </a:r>
            <a:endParaRPr lang="en-US" altLang="en-US" sz="1200"/>
          </a:p>
          <a:p>
            <a:pPr eaLnBrk="1" hangingPunct="1"/>
            <a:r>
              <a:rPr lang="en-US" altLang="en-US"/>
              <a:t>from groups?</a:t>
            </a:r>
          </a:p>
        </p:txBody>
      </p:sp>
      <p:sp>
        <p:nvSpPr>
          <p:cNvPr id="64522" name="Line 12">
            <a:extLst>
              <a:ext uri="{FF2B5EF4-FFF2-40B4-BE49-F238E27FC236}">
                <a16:creationId xmlns:a16="http://schemas.microsoft.com/office/drawing/2014/main" id="{CD979999-6BFE-44BF-9826-2115C338AF81}"/>
              </a:ext>
            </a:extLst>
          </p:cNvPr>
          <p:cNvSpPr>
            <a:spLocks noChangeShapeType="1"/>
          </p:cNvSpPr>
          <p:nvPr/>
        </p:nvSpPr>
        <p:spPr bwMode="auto">
          <a:xfrm>
            <a:off x="2590800" y="5715000"/>
            <a:ext cx="5029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523" name="Text Box 13">
            <a:extLst>
              <a:ext uri="{FF2B5EF4-FFF2-40B4-BE49-F238E27FC236}">
                <a16:creationId xmlns:a16="http://schemas.microsoft.com/office/drawing/2014/main" id="{94649BBB-C52C-40F3-B9CE-2B689A62F451}"/>
              </a:ext>
            </a:extLst>
          </p:cNvPr>
          <p:cNvSpPr txBox="1">
            <a:spLocks noChangeArrowheads="1"/>
          </p:cNvSpPr>
          <p:nvPr/>
        </p:nvSpPr>
        <p:spPr bwMode="auto">
          <a:xfrm>
            <a:off x="2655888" y="5299075"/>
            <a:ext cx="53784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Unstratified Mean per Unit</a:t>
            </a:r>
          </a:p>
          <a:p>
            <a:pPr eaLnBrk="1" hangingPunct="1"/>
            <a:endParaRPr lang="en-US" altLang="en-US" sz="1000" b="1"/>
          </a:p>
          <a:p>
            <a:pPr eaLnBrk="1" hangingPunct="1"/>
            <a:r>
              <a:rPr lang="en-US" altLang="en-US"/>
              <a:t>Group distribution is estimated from sample testing</a:t>
            </a:r>
          </a:p>
        </p:txBody>
      </p:sp>
      <p:sp>
        <p:nvSpPr>
          <p:cNvPr id="64524" name="Text Box 14">
            <a:extLst>
              <a:ext uri="{FF2B5EF4-FFF2-40B4-BE49-F238E27FC236}">
                <a16:creationId xmlns:a16="http://schemas.microsoft.com/office/drawing/2014/main" id="{9B7D936D-DA55-4B39-B9E6-B874077DEF1E}"/>
              </a:ext>
            </a:extLst>
          </p:cNvPr>
          <p:cNvSpPr txBox="1">
            <a:spLocks noChangeArrowheads="1"/>
          </p:cNvSpPr>
          <p:nvPr/>
        </p:nvSpPr>
        <p:spPr bwMode="auto">
          <a:xfrm>
            <a:off x="2438400" y="4013200"/>
            <a:ext cx="577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i="1"/>
              <a:t>Yes</a:t>
            </a:r>
          </a:p>
        </p:txBody>
      </p:sp>
      <p:sp>
        <p:nvSpPr>
          <p:cNvPr id="64525" name="Line 15">
            <a:extLst>
              <a:ext uri="{FF2B5EF4-FFF2-40B4-BE49-F238E27FC236}">
                <a16:creationId xmlns:a16="http://schemas.microsoft.com/office/drawing/2014/main" id="{FC6E15AC-1912-45D1-AAB4-F31591FF6BB9}"/>
              </a:ext>
            </a:extLst>
          </p:cNvPr>
          <p:cNvSpPr>
            <a:spLocks noChangeShapeType="1"/>
          </p:cNvSpPr>
          <p:nvPr/>
        </p:nvSpPr>
        <p:spPr bwMode="auto">
          <a:xfrm flipV="1">
            <a:off x="4495800" y="1905000"/>
            <a:ext cx="76200" cy="7620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526" name="Line 16">
            <a:extLst>
              <a:ext uri="{FF2B5EF4-FFF2-40B4-BE49-F238E27FC236}">
                <a16:creationId xmlns:a16="http://schemas.microsoft.com/office/drawing/2014/main" id="{5085D82E-DA24-41A8-83B9-A55B00575034}"/>
              </a:ext>
            </a:extLst>
          </p:cNvPr>
          <p:cNvSpPr>
            <a:spLocks noChangeShapeType="1"/>
          </p:cNvSpPr>
          <p:nvPr/>
        </p:nvSpPr>
        <p:spPr bwMode="auto">
          <a:xfrm>
            <a:off x="4495800" y="2667000"/>
            <a:ext cx="76200" cy="8302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527" name="Line 17">
            <a:extLst>
              <a:ext uri="{FF2B5EF4-FFF2-40B4-BE49-F238E27FC236}">
                <a16:creationId xmlns:a16="http://schemas.microsoft.com/office/drawing/2014/main" id="{CF351BB2-0E97-43A8-9C8D-E0410E390550}"/>
              </a:ext>
            </a:extLst>
          </p:cNvPr>
          <p:cNvSpPr>
            <a:spLocks noChangeShapeType="1"/>
          </p:cNvSpPr>
          <p:nvPr/>
        </p:nvSpPr>
        <p:spPr bwMode="auto">
          <a:xfrm>
            <a:off x="4572000" y="1905000"/>
            <a:ext cx="24384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528" name="Text Box 18">
            <a:extLst>
              <a:ext uri="{FF2B5EF4-FFF2-40B4-BE49-F238E27FC236}">
                <a16:creationId xmlns:a16="http://schemas.microsoft.com/office/drawing/2014/main" id="{D91EC419-2CF4-4DC7-A62C-56A289902ACB}"/>
              </a:ext>
            </a:extLst>
          </p:cNvPr>
          <p:cNvSpPr txBox="1">
            <a:spLocks noChangeArrowheads="1"/>
          </p:cNvSpPr>
          <p:nvPr/>
        </p:nvSpPr>
        <p:spPr bwMode="auto">
          <a:xfrm>
            <a:off x="4556125" y="1538288"/>
            <a:ext cx="2749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Stratified Mean per Unit</a:t>
            </a:r>
          </a:p>
        </p:txBody>
      </p:sp>
      <p:sp>
        <p:nvSpPr>
          <p:cNvPr id="64529" name="Line 19">
            <a:extLst>
              <a:ext uri="{FF2B5EF4-FFF2-40B4-BE49-F238E27FC236}">
                <a16:creationId xmlns:a16="http://schemas.microsoft.com/office/drawing/2014/main" id="{714285CF-B7DD-4B5E-BD00-823EF162A9BF}"/>
              </a:ext>
            </a:extLst>
          </p:cNvPr>
          <p:cNvSpPr>
            <a:spLocks noChangeShapeType="1"/>
          </p:cNvSpPr>
          <p:nvPr/>
        </p:nvSpPr>
        <p:spPr bwMode="auto">
          <a:xfrm>
            <a:off x="4572000" y="3505200"/>
            <a:ext cx="2590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530" name="Text Box 20">
            <a:extLst>
              <a:ext uri="{FF2B5EF4-FFF2-40B4-BE49-F238E27FC236}">
                <a16:creationId xmlns:a16="http://schemas.microsoft.com/office/drawing/2014/main" id="{CD96BB57-DCD9-4836-A606-AD6A72B6E202}"/>
              </a:ext>
            </a:extLst>
          </p:cNvPr>
          <p:cNvSpPr txBox="1">
            <a:spLocks noChangeArrowheads="1"/>
          </p:cNvSpPr>
          <p:nvPr/>
        </p:nvSpPr>
        <p:spPr bwMode="auto">
          <a:xfrm>
            <a:off x="4572000" y="3113088"/>
            <a:ext cx="371951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Difference Estimation</a:t>
            </a:r>
            <a:endParaRPr lang="en-US" altLang="en-US"/>
          </a:p>
          <a:p>
            <a:pPr eaLnBrk="1" hangingPunct="1"/>
            <a:endParaRPr lang="en-US" altLang="en-US" sz="1000"/>
          </a:p>
          <a:p>
            <a:pPr eaLnBrk="1" hangingPunct="1"/>
            <a:r>
              <a:rPr lang="en-US" altLang="en-US"/>
              <a:t>Difference between audited values</a:t>
            </a:r>
          </a:p>
          <a:p>
            <a:pPr eaLnBrk="1" hangingPunct="1"/>
            <a:r>
              <a:rPr lang="en-US" altLang="en-US"/>
              <a:t>and real population is noted</a:t>
            </a:r>
          </a:p>
        </p:txBody>
      </p:sp>
      <p:sp>
        <p:nvSpPr>
          <p:cNvPr id="64531" name="Text Box 21">
            <a:extLst>
              <a:ext uri="{FF2B5EF4-FFF2-40B4-BE49-F238E27FC236}">
                <a16:creationId xmlns:a16="http://schemas.microsoft.com/office/drawing/2014/main" id="{BF9B1B21-5530-46C9-95BA-1F5B42EFCD6A}"/>
              </a:ext>
            </a:extLst>
          </p:cNvPr>
          <p:cNvSpPr txBox="1">
            <a:spLocks noChangeArrowheads="1"/>
          </p:cNvSpPr>
          <p:nvPr/>
        </p:nvSpPr>
        <p:spPr bwMode="auto">
          <a:xfrm>
            <a:off x="4556125" y="2093913"/>
            <a:ext cx="5778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i="1"/>
              <a:t>Yes</a:t>
            </a:r>
          </a:p>
          <a:p>
            <a:pPr eaLnBrk="1" hangingPunct="1"/>
            <a:endParaRPr lang="en-US" altLang="en-US" i="1"/>
          </a:p>
          <a:p>
            <a:pPr eaLnBrk="1" hangingPunct="1"/>
            <a:r>
              <a:rPr lang="en-US" altLang="en-US" i="1"/>
              <a:t>No</a:t>
            </a: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FB93531C-2789-451A-A8AD-3C63317DDFAE}"/>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Sampling</a:t>
            </a:r>
          </a:p>
        </p:txBody>
      </p:sp>
      <p:sp>
        <p:nvSpPr>
          <p:cNvPr id="66563" name="Rectangle 3">
            <a:extLst>
              <a:ext uri="{FF2B5EF4-FFF2-40B4-BE49-F238E27FC236}">
                <a16:creationId xmlns:a16="http://schemas.microsoft.com/office/drawing/2014/main" id="{AA85AA29-7A3C-4C83-A4DA-53A393B6A96E}"/>
              </a:ext>
            </a:extLst>
          </p:cNvPr>
          <p:cNvSpPr>
            <a:spLocks noGrp="1" noChangeArrowheads="1"/>
          </p:cNvSpPr>
          <p:nvPr>
            <p:ph idx="1"/>
          </p:nvPr>
        </p:nvSpPr>
        <p:spPr/>
        <p:txBody>
          <a:bodyPr/>
          <a:lstStyle/>
          <a:p>
            <a:pPr eaLnBrk="1" hangingPunct="1">
              <a:lnSpc>
                <a:spcPct val="90000"/>
              </a:lnSpc>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Attribute Sampling</a:t>
            </a:r>
            <a:r>
              <a:rPr lang="en-US" altLang="en-US" sz="2200" dirty="0">
                <a:latin typeface="Calibri" panose="020F0502020204030204" pitchFamily="34" charset="0"/>
                <a:ea typeface="ヒラギノ角ゴ Pro W3"/>
                <a:cs typeface="ヒラギノ角ゴ Pro W3"/>
              </a:rPr>
              <a:t>:  How many of X have Y attribute?</a:t>
            </a:r>
          </a:p>
          <a:p>
            <a:pPr lvl="1" eaLnBrk="1" hangingPunct="1">
              <a:lnSpc>
                <a:spcPct val="90000"/>
              </a:lnSpc>
            </a:pPr>
            <a:r>
              <a:rPr lang="en-US" altLang="en-US" sz="2200" dirty="0">
                <a:latin typeface="Calibri" panose="020F0502020204030204" pitchFamily="34" charset="0"/>
                <a:ea typeface="ヒラギノ角ゴ Pro W3"/>
                <a:cs typeface="ヒラギノ角ゴ Pro W3"/>
              </a:rPr>
              <a:t>E.g. How many changes are appropriately documented?</a:t>
            </a:r>
          </a:p>
          <a:p>
            <a:pPr eaLnBrk="1" hangingPunct="1">
              <a:lnSpc>
                <a:spcPct val="90000"/>
              </a:lnSpc>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Tolerable Error Rate</a:t>
            </a:r>
            <a:r>
              <a:rPr lang="en-US" altLang="en-US" sz="2200" dirty="0">
                <a:latin typeface="Calibri" panose="020F0502020204030204" pitchFamily="34" charset="0"/>
                <a:ea typeface="ヒラギノ角ゴ Pro W3"/>
                <a:cs typeface="ヒラギノ角ゴ Pro W3"/>
              </a:rPr>
              <a:t>:  The maximum allowable error rate to pass a test (e.g., inappropriately documented changes)</a:t>
            </a:r>
          </a:p>
          <a:p>
            <a:pPr eaLnBrk="1" hangingPunct="1">
              <a:lnSpc>
                <a:spcPct val="90000"/>
              </a:lnSpc>
              <a:buFont typeface="Wingdings" panose="05000000000000000000" pitchFamily="2" charset="2"/>
              <a:buNone/>
            </a:pPr>
            <a:endParaRPr lang="en-US" altLang="en-US" sz="2200" b="1" dirty="0">
              <a:latin typeface="Calibri" panose="020F0502020204030204" pitchFamily="34" charset="0"/>
              <a:ea typeface="ヒラギノ角ゴ Pro W3"/>
              <a:cs typeface="ヒラギノ角ゴ Pro W3"/>
            </a:endParaRPr>
          </a:p>
          <a:p>
            <a:pPr eaLnBrk="1" hangingPunct="1">
              <a:lnSpc>
                <a:spcPct val="90000"/>
              </a:lnSpc>
              <a:buFont typeface="Wingdings" panose="05000000000000000000" pitchFamily="2" charset="2"/>
              <a:buNone/>
            </a:pPr>
            <a:r>
              <a:rPr lang="en-US" altLang="en-US" sz="2200" b="1" dirty="0" err="1">
                <a:latin typeface="Calibri" panose="020F0502020204030204" pitchFamily="34" charset="0"/>
                <a:ea typeface="ヒラギノ角ゴ Pro W3"/>
                <a:cs typeface="ヒラギノ角ゴ Pro W3"/>
              </a:rPr>
              <a:t>NonStatistical</a:t>
            </a:r>
            <a:r>
              <a:rPr lang="en-US" altLang="en-US" sz="2200" b="1" dirty="0">
                <a:latin typeface="Calibri" panose="020F0502020204030204" pitchFamily="34" charset="0"/>
                <a:ea typeface="ヒラギノ角ゴ Pro W3"/>
                <a:cs typeface="ヒラギノ角ゴ Pro W3"/>
              </a:rPr>
              <a:t> Sampling</a:t>
            </a:r>
            <a:r>
              <a:rPr lang="en-US" altLang="en-US" sz="2200" dirty="0">
                <a:latin typeface="Calibri" panose="020F0502020204030204" pitchFamily="34" charset="0"/>
                <a:ea typeface="ヒラギノ角ゴ Pro W3"/>
                <a:cs typeface="ヒラギノ角ゴ Pro W3"/>
              </a:rPr>
              <a:t> includes</a:t>
            </a:r>
            <a:r>
              <a:rPr lang="en-US" altLang="en-US" sz="2200" b="1" dirty="0">
                <a:latin typeface="Calibri" panose="020F0502020204030204" pitchFamily="34" charset="0"/>
                <a:ea typeface="ヒラギノ角ゴ Pro W3"/>
                <a:cs typeface="ヒラギノ角ゴ Pro W3"/>
              </a:rPr>
              <a:t>:</a:t>
            </a:r>
          </a:p>
          <a:p>
            <a:pPr eaLnBrk="1" hangingPunct="1">
              <a:lnSpc>
                <a:spcPct val="90000"/>
              </a:lnSpc>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Discovery Sampling</a:t>
            </a:r>
            <a:r>
              <a:rPr lang="en-US" altLang="en-US" sz="2200" dirty="0">
                <a:latin typeface="Calibri" panose="020F0502020204030204" pitchFamily="34" charset="0"/>
                <a:ea typeface="ヒラギノ角ゴ Pro W3"/>
                <a:cs typeface="ヒラギノ角ゴ Pro W3"/>
              </a:rPr>
              <a:t>: A minimal testing model used when the expected occurrence rate is extremely low (e.g., find fraud, break laws)</a:t>
            </a:r>
          </a:p>
          <a:p>
            <a:pPr eaLnBrk="1" hangingPunct="1">
              <a:lnSpc>
                <a:spcPct val="90000"/>
              </a:lnSpc>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Stop-or-Go Sampling</a:t>
            </a:r>
            <a:r>
              <a:rPr lang="en-US" altLang="en-US" sz="2200" dirty="0">
                <a:latin typeface="Calibri" panose="020F0502020204030204" pitchFamily="34" charset="0"/>
                <a:ea typeface="ヒラギノ角ゴ Pro W3"/>
                <a:cs typeface="ヒラギノ角ゴ Pro W3"/>
              </a:rPr>
              <a:t>: If the first 20 have zero errors, then stop.  Else if the first 100 have &lt; 10 errors, stop.  Else…</a:t>
            </a: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BBC9FBD5-1462-4084-938F-D859BBC0A643}"/>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Generalized Audit Software </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(GAS)</a:t>
            </a:r>
          </a:p>
        </p:txBody>
      </p:sp>
      <p:sp>
        <p:nvSpPr>
          <p:cNvPr id="68611" name="Rectangle 3">
            <a:extLst>
              <a:ext uri="{FF2B5EF4-FFF2-40B4-BE49-F238E27FC236}">
                <a16:creationId xmlns:a16="http://schemas.microsoft.com/office/drawing/2014/main" id="{ED495647-0E1D-4A17-A753-3F8A47927A7D}"/>
              </a:ext>
            </a:extLst>
          </p:cNvPr>
          <p:cNvSpPr>
            <a:spLocks noGrp="1" noChangeArrowheads="1"/>
          </p:cNvSpPr>
          <p:nvPr>
            <p:ph idx="1"/>
          </p:nvPr>
        </p:nvSpPr>
        <p:spPr>
          <a:xfrm>
            <a:off x="520700" y="2209800"/>
            <a:ext cx="8154988" cy="4162425"/>
          </a:xfrm>
        </p:spPr>
        <p:txBody>
          <a:bodyPr/>
          <a:lstStyle/>
          <a:p>
            <a:pPr eaLnBrk="1" hangingPunct="1">
              <a:lnSpc>
                <a:spcPct val="100000"/>
              </a:lnSpc>
            </a:pPr>
            <a:r>
              <a:rPr lang="en-US" altLang="en-US" sz="2400">
                <a:latin typeface="Calibri" panose="020F0502020204030204" pitchFamily="34" charset="0"/>
                <a:ea typeface="ヒラギノ角ゴ Pro W3"/>
                <a:cs typeface="ヒラギノ角ゴ Pro W3"/>
              </a:rPr>
              <a:t>File Access: Read records &amp; file structures</a:t>
            </a:r>
          </a:p>
          <a:p>
            <a:pPr eaLnBrk="1" hangingPunct="1">
              <a:lnSpc>
                <a:spcPct val="100000"/>
              </a:lnSpc>
            </a:pPr>
            <a:r>
              <a:rPr lang="en-US" altLang="en-US" sz="2400">
                <a:latin typeface="Calibri" panose="020F0502020204030204" pitchFamily="34" charset="0"/>
                <a:ea typeface="ヒラギノ角ゴ Pro W3"/>
                <a:cs typeface="ヒラギノ角ゴ Pro W3"/>
              </a:rPr>
              <a:t>File reorganization: Allow sorting, indexing, merging/linking with other files</a:t>
            </a:r>
          </a:p>
          <a:p>
            <a:pPr eaLnBrk="1" hangingPunct="1">
              <a:lnSpc>
                <a:spcPct val="100000"/>
              </a:lnSpc>
            </a:pPr>
            <a:r>
              <a:rPr lang="en-US" altLang="en-US" sz="2400">
                <a:latin typeface="Calibri" panose="020F0502020204030204" pitchFamily="34" charset="0"/>
                <a:ea typeface="ヒラギノ角ゴ Pro W3"/>
                <a:cs typeface="ヒラギノ角ゴ Pro W3"/>
              </a:rPr>
              <a:t>Data Selection: Select a set of records</a:t>
            </a:r>
          </a:p>
          <a:p>
            <a:pPr eaLnBrk="1" hangingPunct="1">
              <a:lnSpc>
                <a:spcPct val="100000"/>
              </a:lnSpc>
            </a:pPr>
            <a:r>
              <a:rPr lang="en-US" altLang="en-US" sz="2400">
                <a:latin typeface="Calibri" panose="020F0502020204030204" pitchFamily="34" charset="0"/>
                <a:ea typeface="ヒラギノ角ゴ Pro W3"/>
                <a:cs typeface="ヒラギノ角ゴ Pro W3"/>
              </a:rPr>
              <a:t>Statistical functions: Perform sampling, stratification, frequency analysis</a:t>
            </a:r>
          </a:p>
          <a:p>
            <a:pPr eaLnBrk="1" hangingPunct="1">
              <a:lnSpc>
                <a:spcPct val="100000"/>
              </a:lnSpc>
            </a:pPr>
            <a:r>
              <a:rPr lang="en-US" altLang="en-US" sz="2400">
                <a:latin typeface="Calibri" panose="020F0502020204030204" pitchFamily="34" charset="0"/>
                <a:ea typeface="ヒラギノ角ゴ Pro W3"/>
                <a:cs typeface="ヒラギノ角ゴ Pro W3"/>
              </a:rPr>
              <a:t>Arithmetic Functions: Perform arithmetic operations on data sets</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41D979BA-46E5-40DF-84C1-7D2CB4289BDB}"/>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4: Prepare Audit Report</a:t>
            </a:r>
          </a:p>
        </p:txBody>
      </p:sp>
      <p:sp>
        <p:nvSpPr>
          <p:cNvPr id="70659" name="Rectangle 3">
            <a:extLst>
              <a:ext uri="{FF2B5EF4-FFF2-40B4-BE49-F238E27FC236}">
                <a16:creationId xmlns:a16="http://schemas.microsoft.com/office/drawing/2014/main" id="{3D3AC9F7-3634-42E3-8C64-AA435EBA6C16}"/>
              </a:ext>
            </a:extLst>
          </p:cNvPr>
          <p:cNvSpPr>
            <a:spLocks noGrp="1" noChangeArrowheads="1"/>
          </p:cNvSpPr>
          <p:nvPr>
            <p:ph idx="1"/>
          </p:nvPr>
        </p:nvSpPr>
        <p:spPr>
          <a:xfrm>
            <a:off x="520700" y="1808163"/>
            <a:ext cx="5803900" cy="4564062"/>
          </a:xfrm>
        </p:spPr>
        <p:txBody>
          <a:bodyPr/>
          <a:lstStyle/>
          <a:p>
            <a:pPr eaLnBrk="1" hangingPunct="1">
              <a:lnSpc>
                <a:spcPct val="80000"/>
              </a:lnSpc>
              <a:buFont typeface="Wingdings" panose="05000000000000000000" pitchFamily="2" charset="2"/>
              <a:buNone/>
            </a:pPr>
            <a:r>
              <a:rPr lang="en-US" altLang="en-US" sz="2800" dirty="0">
                <a:latin typeface="Calibri" panose="020F0502020204030204" pitchFamily="34" charset="0"/>
                <a:ea typeface="ヒラギノ角ゴ Pro W3"/>
                <a:cs typeface="ヒラギノ角ゴ Pro W3"/>
              </a:rPr>
              <a:t>Identify &amp; Include:</a:t>
            </a:r>
          </a:p>
          <a:p>
            <a:pPr eaLnBrk="1" hangingPunct="1">
              <a:lnSpc>
                <a:spcPct val="80000"/>
              </a:lnSpc>
            </a:pPr>
            <a:r>
              <a:rPr lang="en-US" altLang="en-US" sz="2400" dirty="0">
                <a:latin typeface="Calibri" panose="020F0502020204030204" pitchFamily="34" charset="0"/>
                <a:ea typeface="ヒラギノ角ゴ Pro W3"/>
                <a:cs typeface="ヒラギノ角ゴ Pro W3"/>
              </a:rPr>
              <a:t>Organization, recipients, restriction on circulation</a:t>
            </a:r>
          </a:p>
          <a:p>
            <a:pPr eaLnBrk="1" hangingPunct="1">
              <a:lnSpc>
                <a:spcPct val="80000"/>
              </a:lnSpc>
            </a:pPr>
            <a:r>
              <a:rPr lang="en-US" altLang="en-US" sz="2400" dirty="0">
                <a:latin typeface="Calibri" panose="020F0502020204030204" pitchFamily="34" charset="0"/>
                <a:ea typeface="ヒラギノ角ゴ Pro W3"/>
                <a:cs typeface="ヒラギノ角ゴ Pro W3"/>
              </a:rPr>
              <a:t>Scope, objectives, period of coverage, nature, timing and extent</a:t>
            </a:r>
          </a:p>
          <a:p>
            <a:pPr eaLnBrk="1" hangingPunct="1">
              <a:lnSpc>
                <a:spcPct val="80000"/>
              </a:lnSpc>
            </a:pPr>
            <a:r>
              <a:rPr lang="en-US" altLang="en-US" sz="2400" dirty="0">
                <a:latin typeface="Calibri" panose="020F0502020204030204" pitchFamily="34" charset="0"/>
                <a:ea typeface="ヒラギノ角ゴ Pro W3"/>
                <a:cs typeface="ヒラギノ角ゴ Pro W3"/>
              </a:rPr>
              <a:t>Findings, conclusions, recommendations/follow up, and reservations or qualifications </a:t>
            </a:r>
          </a:p>
          <a:p>
            <a:pPr marL="342900" lvl="1" indent="-342900" eaLnBrk="1" hangingPunct="1">
              <a:lnSpc>
                <a:spcPct val="80000"/>
              </a:lnSpc>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Grouped by materiality or intended recipient</a:t>
            </a:r>
          </a:p>
          <a:p>
            <a:pPr marL="342900" lvl="1" indent="-342900" eaLnBrk="1" hangingPunct="1">
              <a:lnSpc>
                <a:spcPct val="80000"/>
              </a:lnSpc>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Mention faults and constructive corrections</a:t>
            </a:r>
          </a:p>
          <a:p>
            <a:pPr eaLnBrk="1" hangingPunct="1">
              <a:lnSpc>
                <a:spcPct val="80000"/>
              </a:lnSpc>
            </a:pPr>
            <a:r>
              <a:rPr lang="en-US" altLang="en-US" sz="2400" dirty="0">
                <a:latin typeface="Calibri" panose="020F0502020204030204" pitchFamily="34" charset="0"/>
                <a:ea typeface="ヒラギノ角ゴ Pro W3"/>
                <a:cs typeface="ヒラギノ角ゴ Pro W3"/>
              </a:rPr>
              <a:t>Evidence to support results (may be separate)</a:t>
            </a:r>
          </a:p>
          <a:p>
            <a:pPr eaLnBrk="1" hangingPunct="1">
              <a:lnSpc>
                <a:spcPct val="80000"/>
              </a:lnSpc>
            </a:pPr>
            <a:r>
              <a:rPr lang="en-US" altLang="en-US" sz="2400" dirty="0">
                <a:latin typeface="Calibri" panose="020F0502020204030204" pitchFamily="34" charset="0"/>
                <a:ea typeface="ヒラギノ角ゴ Pro W3"/>
                <a:cs typeface="ヒラギノ角ゴ Pro W3"/>
              </a:rPr>
              <a:t>Overall findings, conclusion, &amp; opinion</a:t>
            </a:r>
          </a:p>
          <a:p>
            <a:pPr eaLnBrk="1" hangingPunct="1">
              <a:lnSpc>
                <a:spcPct val="80000"/>
              </a:lnSpc>
            </a:pPr>
            <a:r>
              <a:rPr lang="en-US" altLang="en-US" sz="2400" dirty="0">
                <a:latin typeface="Calibri" panose="020F0502020204030204" pitchFamily="34" charset="0"/>
                <a:ea typeface="ヒラギノ角ゴ Pro W3"/>
                <a:cs typeface="ヒラギノ角ゴ Pro W3"/>
              </a:rPr>
              <a:t>Signed &amp; dated</a:t>
            </a:r>
          </a:p>
        </p:txBody>
      </p:sp>
      <p:graphicFrame>
        <p:nvGraphicFramePr>
          <p:cNvPr id="4" name="Diagram 3">
            <a:extLst>
              <a:ext uri="{FF2B5EF4-FFF2-40B4-BE49-F238E27FC236}">
                <a16:creationId xmlns:a16="http://schemas.microsoft.com/office/drawing/2014/main" id="{4A7DDC32-BD20-4D92-9B36-1EB4F7CAF679}"/>
              </a:ext>
            </a:extLst>
          </p:cNvPr>
          <p:cNvGraphicFramePr/>
          <p:nvPr>
            <p:extLst>
              <p:ext uri="{D42A27DB-BD31-4B8C-83A1-F6EECF244321}">
                <p14:modId xmlns:p14="http://schemas.microsoft.com/office/powerpoint/2010/main" val="3339054459"/>
              </p:ext>
            </p:extLst>
          </p:nvPr>
        </p:nvGraphicFramePr>
        <p:xfrm>
          <a:off x="4419600" y="1600200"/>
          <a:ext cx="6364288" cy="4540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4718C87D-4A8A-4100-A1ED-5EC72709D96F}"/>
              </a:ext>
            </a:extLst>
          </p:cNvPr>
          <p:cNvSpPr txBox="1"/>
          <p:nvPr/>
        </p:nvSpPr>
        <p:spPr>
          <a:xfrm>
            <a:off x="5887244" y="6169932"/>
            <a:ext cx="3429000" cy="914400"/>
          </a:xfrm>
          <a:prstGeom prst="rect">
            <a:avLst/>
          </a:prstGeom>
          <a:noFill/>
        </p:spPr>
        <p:txBody>
          <a:bodyPr wrap="none" lIns="0" tIns="0" rIns="0" bIns="0" rtlCol="0">
            <a:noAutofit/>
          </a:bodyPr>
          <a:lstStyle/>
          <a:p>
            <a:pPr algn="ctr">
              <a:spcBef>
                <a:spcPts val="0"/>
              </a:spcBef>
              <a:buClr>
                <a:schemeClr val="accent2"/>
              </a:buClr>
              <a:buSzPct val="100000"/>
            </a:pPr>
            <a:r>
              <a:rPr lang="en-US" sz="1800" dirty="0">
                <a:latin typeface="+mn-lt"/>
              </a:rPr>
              <a:t>Simplified Audit </a:t>
            </a:r>
          </a:p>
          <a:p>
            <a:pPr algn="ctr">
              <a:spcBef>
                <a:spcPts val="0"/>
              </a:spcBef>
              <a:buClr>
                <a:schemeClr val="accent2"/>
              </a:buClr>
              <a:buSzPct val="100000"/>
            </a:pPr>
            <a:r>
              <a:rPr lang="en-US" sz="1800" dirty="0">
                <a:latin typeface="+mn-lt"/>
              </a:rPr>
              <a:t>Engagement Process</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D690E783-3275-49F0-ACA7-BFE19FC5D6C2}"/>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Evidence</a:t>
            </a:r>
          </a:p>
        </p:txBody>
      </p:sp>
      <p:sp>
        <p:nvSpPr>
          <p:cNvPr id="72707" name="Rectangle 3">
            <a:extLst>
              <a:ext uri="{FF2B5EF4-FFF2-40B4-BE49-F238E27FC236}">
                <a16:creationId xmlns:a16="http://schemas.microsoft.com/office/drawing/2014/main" id="{05573602-6FFD-49E1-A00D-B73125281DB3}"/>
              </a:ext>
            </a:extLst>
          </p:cNvPr>
          <p:cNvSpPr>
            <a:spLocks noGrp="1" noChangeArrowheads="1"/>
          </p:cNvSpPr>
          <p:nvPr>
            <p:ph idx="1"/>
          </p:nvPr>
        </p:nvSpPr>
        <p:spPr>
          <a:xfrm>
            <a:off x="457200" y="1600200"/>
            <a:ext cx="8229600" cy="4876800"/>
          </a:xfrm>
        </p:spPr>
        <p:txBody>
          <a:bodyPr/>
          <a:lstStyle/>
          <a:p>
            <a:pPr algn="ctr"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Forms of Evidence</a:t>
            </a:r>
          </a:p>
          <a:p>
            <a:pPr eaLnBrk="1" hangingPunct="1">
              <a:lnSpc>
                <a:spcPct val="90000"/>
              </a:lnSpc>
            </a:pPr>
            <a:r>
              <a:rPr lang="en-US" altLang="en-US" sz="2400">
                <a:latin typeface="Calibri" panose="020F0502020204030204" pitchFamily="34" charset="0"/>
                <a:ea typeface="ヒラギノ角ゴ Pro W3"/>
                <a:cs typeface="ヒラギノ角ゴ Pro W3"/>
              </a:rPr>
              <a:t>Notes from Interviews</a:t>
            </a:r>
          </a:p>
          <a:p>
            <a:pPr eaLnBrk="1" hangingPunct="1">
              <a:lnSpc>
                <a:spcPct val="90000"/>
              </a:lnSpc>
            </a:pPr>
            <a:r>
              <a:rPr lang="en-US" altLang="en-US" sz="2400">
                <a:latin typeface="Calibri" panose="020F0502020204030204" pitchFamily="34" charset="0"/>
                <a:ea typeface="ヒラギノ角ゴ Pro W3"/>
                <a:cs typeface="ヒラギノ角ゴ Pro W3"/>
              </a:rPr>
              <a:t>Test Results</a:t>
            </a:r>
          </a:p>
          <a:p>
            <a:pPr eaLnBrk="1" hangingPunct="1">
              <a:lnSpc>
                <a:spcPct val="90000"/>
              </a:lnSpc>
            </a:pPr>
            <a:r>
              <a:rPr lang="en-US" altLang="en-US" sz="2400">
                <a:latin typeface="Calibri" panose="020F0502020204030204" pitchFamily="34" charset="0"/>
                <a:ea typeface="ヒラギノ角ゴ Pro W3"/>
                <a:cs typeface="ヒラギノ角ゴ Pro W3"/>
              </a:rPr>
              <a:t>Email or mail correspondence</a:t>
            </a:r>
          </a:p>
          <a:p>
            <a:pPr eaLnBrk="1" hangingPunct="1">
              <a:lnSpc>
                <a:spcPct val="90000"/>
              </a:lnSpc>
            </a:pPr>
            <a:r>
              <a:rPr lang="en-US" altLang="en-US" sz="2400">
                <a:latin typeface="Calibri" panose="020F0502020204030204" pitchFamily="34" charset="0"/>
                <a:ea typeface="ヒラギノ角ゴ Pro W3"/>
                <a:cs typeface="ヒラギノ角ゴ Pro W3"/>
              </a:rPr>
              <a:t>Documentation</a:t>
            </a:r>
          </a:p>
          <a:p>
            <a:pPr eaLnBrk="1" hangingPunct="1">
              <a:lnSpc>
                <a:spcPct val="90000"/>
              </a:lnSpc>
            </a:pPr>
            <a:r>
              <a:rPr lang="en-US" altLang="en-US" sz="2400">
                <a:latin typeface="Calibri" panose="020F0502020204030204" pitchFamily="34" charset="0"/>
                <a:ea typeface="ヒラギノ角ゴ Pro W3"/>
                <a:cs typeface="ヒラギノ角ゴ Pro W3"/>
              </a:rPr>
              <a:t>Observations</a:t>
            </a:r>
          </a:p>
          <a:p>
            <a:pPr algn="ctr"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Best Sources</a:t>
            </a:r>
          </a:p>
          <a:p>
            <a:pPr eaLnBrk="1" hangingPunct="1">
              <a:lnSpc>
                <a:spcPct val="90000"/>
              </a:lnSpc>
            </a:pPr>
            <a:r>
              <a:rPr lang="en-US" altLang="en-US" sz="2400">
                <a:latin typeface="Calibri" panose="020F0502020204030204" pitchFamily="34" charset="0"/>
                <a:ea typeface="ヒラギノ角ゴ Pro W3"/>
                <a:cs typeface="ヒラギノ角ゴ Pro W3"/>
              </a:rPr>
              <a:t>External: Sources from outside organization</a:t>
            </a:r>
          </a:p>
          <a:p>
            <a:pPr eaLnBrk="1" hangingPunct="1">
              <a:lnSpc>
                <a:spcPct val="90000"/>
              </a:lnSpc>
            </a:pPr>
            <a:r>
              <a:rPr lang="en-US" altLang="en-US" sz="2400">
                <a:latin typeface="Calibri" panose="020F0502020204030204" pitchFamily="34" charset="0"/>
                <a:ea typeface="ヒラギノ角ゴ Pro W3"/>
                <a:cs typeface="ヒラギノ角ゴ Pro W3"/>
              </a:rPr>
              <a:t>Qualified: Most knowledgeable</a:t>
            </a:r>
          </a:p>
          <a:p>
            <a:pPr eaLnBrk="1" hangingPunct="1">
              <a:lnSpc>
                <a:spcPct val="90000"/>
              </a:lnSpc>
            </a:pPr>
            <a:r>
              <a:rPr lang="en-US" altLang="en-US" sz="2400">
                <a:latin typeface="Calibri" panose="020F0502020204030204" pitchFamily="34" charset="0"/>
                <a:ea typeface="ヒラギノ角ゴ Pro W3"/>
                <a:cs typeface="ヒラギノ角ゴ Pro W3"/>
              </a:rPr>
              <a:t>Objective: Evidence not prone to judgment</a:t>
            </a:r>
          </a:p>
          <a:p>
            <a:pPr eaLnBrk="1" hangingPunct="1">
              <a:lnSpc>
                <a:spcPct val="90000"/>
              </a:lnSpc>
            </a:pPr>
            <a:r>
              <a:rPr lang="en-US" altLang="en-US" sz="2400">
                <a:latin typeface="Calibri" panose="020F0502020204030204" pitchFamily="34" charset="0"/>
                <a:ea typeface="ヒラギノ角ゴ Pro W3"/>
                <a:cs typeface="ヒラギノ角ゴ Pro W3"/>
              </a:rPr>
              <a:t>Timing: Should match period under review</a:t>
            </a:r>
          </a:p>
        </p:txBody>
      </p:sp>
      <p:graphicFrame>
        <p:nvGraphicFramePr>
          <p:cNvPr id="6" name="Diagram 5">
            <a:extLst>
              <a:ext uri="{FF2B5EF4-FFF2-40B4-BE49-F238E27FC236}">
                <a16:creationId xmlns:a16="http://schemas.microsoft.com/office/drawing/2014/main" id="{47B34CFD-7006-4DD4-BAD2-C5BAC70A4BD5}"/>
              </a:ext>
            </a:extLst>
          </p:cNvPr>
          <p:cNvGraphicFramePr/>
          <p:nvPr>
            <p:extLst>
              <p:ext uri="{D42A27DB-BD31-4B8C-83A1-F6EECF244321}">
                <p14:modId xmlns:p14="http://schemas.microsoft.com/office/powerpoint/2010/main" val="3853463391"/>
              </p:ext>
            </p:extLst>
          </p:nvPr>
        </p:nvGraphicFramePr>
        <p:xfrm>
          <a:off x="4419600" y="1600200"/>
          <a:ext cx="6364288" cy="4540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B17B53EC-A73D-4F4B-BB8D-EC25E6E3E778}"/>
              </a:ext>
            </a:extLst>
          </p:cNvPr>
          <p:cNvSpPr txBox="1"/>
          <p:nvPr/>
        </p:nvSpPr>
        <p:spPr>
          <a:xfrm>
            <a:off x="5887244" y="6140450"/>
            <a:ext cx="3429000" cy="914400"/>
          </a:xfrm>
          <a:prstGeom prst="rect">
            <a:avLst/>
          </a:prstGeom>
          <a:noFill/>
        </p:spPr>
        <p:txBody>
          <a:bodyPr wrap="none" lIns="0" tIns="0" rIns="0" bIns="0" rtlCol="0">
            <a:noAutofit/>
          </a:bodyPr>
          <a:lstStyle/>
          <a:p>
            <a:pPr algn="ctr">
              <a:spcBef>
                <a:spcPts val="0"/>
              </a:spcBef>
              <a:buClr>
                <a:schemeClr val="accent2"/>
              </a:buClr>
              <a:buSzPct val="100000"/>
            </a:pPr>
            <a:r>
              <a:rPr lang="en-US" sz="1800" dirty="0">
                <a:latin typeface="+mn-lt"/>
              </a:rPr>
              <a:t>Simplified Audit </a:t>
            </a:r>
          </a:p>
          <a:p>
            <a:pPr algn="ctr">
              <a:spcBef>
                <a:spcPts val="0"/>
              </a:spcBef>
              <a:buClr>
                <a:schemeClr val="accent2"/>
              </a:buClr>
              <a:buSzPct val="100000"/>
            </a:pPr>
            <a:r>
              <a:rPr lang="en-US" sz="1800" dirty="0">
                <a:latin typeface="+mn-lt"/>
              </a:rPr>
              <a:t>Engagement Process</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FE7BEAF-BFD6-46B8-AF58-3698BDFC8238}"/>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Auditor Qualifications</a:t>
            </a:r>
          </a:p>
        </p:txBody>
      </p:sp>
      <p:sp>
        <p:nvSpPr>
          <p:cNvPr id="19459" name="Rectangle 3">
            <a:extLst>
              <a:ext uri="{FF2B5EF4-FFF2-40B4-BE49-F238E27FC236}">
                <a16:creationId xmlns:a16="http://schemas.microsoft.com/office/drawing/2014/main" id="{212EF620-F5F7-4306-825E-ABAEDC9779E7}"/>
              </a:ext>
            </a:extLst>
          </p:cNvPr>
          <p:cNvSpPr>
            <a:spLocks noGrp="1" noChangeArrowheads="1"/>
          </p:cNvSpPr>
          <p:nvPr>
            <p:ph idx="1"/>
          </p:nvPr>
        </p:nvSpPr>
        <p:spPr/>
        <p:txBody>
          <a:bodyPr/>
          <a:lstStyle/>
          <a:p>
            <a:pPr algn="ct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Independent:</a:t>
            </a:r>
          </a:p>
          <a:p>
            <a:pPr eaLnBrk="1" hangingPunct="1">
              <a:lnSpc>
                <a:spcPct val="80000"/>
              </a:lnSpc>
            </a:pPr>
            <a:r>
              <a:rPr lang="en-US" altLang="en-US" sz="2400" b="1">
                <a:latin typeface="Calibri" panose="020F0502020204030204" pitchFamily="34" charset="0"/>
                <a:ea typeface="ヒラギノ角ゴ Pro W3"/>
                <a:cs typeface="ヒラギノ角ゴ Pro W3"/>
              </a:rPr>
              <a:t>Professional Independence</a:t>
            </a:r>
            <a:r>
              <a:rPr lang="en-US" altLang="en-US" sz="2400">
                <a:latin typeface="Calibri" panose="020F0502020204030204" pitchFamily="34" charset="0"/>
                <a:ea typeface="ヒラギノ角ゴ Pro W3"/>
                <a:cs typeface="ヒラギノ角ゴ Pro W3"/>
              </a:rPr>
              <a:t>: Auditor acts independent of group being audited </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No friendships, dating, suggestive language, parties, lunches</a:t>
            </a:r>
          </a:p>
          <a:p>
            <a:pPr eaLnBrk="1" hangingPunct="1">
              <a:lnSpc>
                <a:spcPct val="80000"/>
              </a:lnSpc>
            </a:pPr>
            <a:r>
              <a:rPr lang="en-US" altLang="en-US" sz="2400" b="1">
                <a:latin typeface="Calibri" panose="020F0502020204030204" pitchFamily="34" charset="0"/>
                <a:ea typeface="ヒラギノ角ゴ Pro W3"/>
                <a:cs typeface="ヒラギノ角ゴ Pro W3"/>
              </a:rPr>
              <a:t>Organizational Independence</a:t>
            </a:r>
            <a:r>
              <a:rPr lang="en-US" altLang="en-US" sz="2400">
                <a:latin typeface="Calibri" panose="020F0502020204030204" pitchFamily="34" charset="0"/>
                <a:ea typeface="ヒラギノ角ゴ Pro W3"/>
                <a:cs typeface="ヒラギノ角ゴ Pro W3"/>
              </a:rPr>
              <a:t>: Auditor and his/her organization has no special interest in the audited organization</a:t>
            </a:r>
          </a:p>
          <a:p>
            <a:pPr algn="ct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Qualified, Competent:</a:t>
            </a:r>
          </a:p>
          <a:p>
            <a:pPr eaLnBrk="1" hangingPunct="1">
              <a:lnSpc>
                <a:spcPct val="8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Adhere to Professional Ethics Standard</a:t>
            </a:r>
          </a:p>
          <a:p>
            <a:pPr eaLnBrk="1" hangingPunct="1">
              <a:lnSpc>
                <a:spcPct val="80000"/>
              </a:lnSpc>
            </a:pPr>
            <a:r>
              <a:rPr lang="en-US" altLang="en-US" sz="2400">
                <a:latin typeface="Calibri" panose="020F0502020204030204" pitchFamily="34" charset="0"/>
                <a:ea typeface="ヒラギノ角ゴ Pro W3"/>
                <a:cs typeface="ヒラギノ角ゴ Pro W3"/>
              </a:rPr>
              <a:t>ISACA standard and professional care</a:t>
            </a:r>
          </a:p>
          <a:p>
            <a:pPr eaLnBrk="1" hangingPunct="1">
              <a:lnSpc>
                <a:spcPct val="8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Professional Competence</a:t>
            </a:r>
          </a:p>
          <a:p>
            <a:pPr eaLnBrk="1" hangingPunct="1">
              <a:lnSpc>
                <a:spcPct val="80000"/>
              </a:lnSpc>
            </a:pPr>
            <a:r>
              <a:rPr lang="en-US" altLang="en-US" sz="2400">
                <a:latin typeface="Calibri" panose="020F0502020204030204" pitchFamily="34" charset="0"/>
                <a:ea typeface="ヒラギノ角ゴ Pro W3"/>
                <a:cs typeface="ヒラギノ角ゴ Pro W3"/>
              </a:rPr>
              <a:t>Has skills/knowledge to complete task</a:t>
            </a:r>
          </a:p>
          <a:p>
            <a:pPr eaLnBrk="1" hangingPunct="1">
              <a:lnSpc>
                <a:spcPct val="80000"/>
              </a:lnSpc>
            </a:pPr>
            <a:r>
              <a:rPr lang="en-US" altLang="en-US" sz="2400">
                <a:latin typeface="Calibri" panose="020F0502020204030204" pitchFamily="34" charset="0"/>
                <a:ea typeface="ヒラギノ角ゴ Pro W3"/>
                <a:cs typeface="ヒラギノ角ゴ Pro W3"/>
              </a:rPr>
              <a:t>Continued professional training/education</a:t>
            </a: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25DFDDD-31F1-4EF6-BA34-5ECDFDD6028B}"/>
              </a:ext>
            </a:extLst>
          </p:cNvPr>
          <p:cNvGraphicFramePr>
            <a:graphicFrameLocks noGrp="1"/>
          </p:cNvGraphicFramePr>
          <p:nvPr>
            <p:ph idx="11"/>
            <p:extLst>
              <p:ext uri="{D42A27DB-BD31-4B8C-83A1-F6EECF244321}">
                <p14:modId xmlns:p14="http://schemas.microsoft.com/office/powerpoint/2010/main" val="2047246091"/>
              </p:ext>
            </p:extLst>
          </p:nvPr>
        </p:nvGraphicFramePr>
        <p:xfrm>
          <a:off x="504031" y="1524000"/>
          <a:ext cx="8411369" cy="5228017"/>
        </p:xfrm>
        <a:graphic>
          <a:graphicData uri="http://schemas.openxmlformats.org/drawingml/2006/table">
            <a:tbl>
              <a:tblPr>
                <a:tableStyleId>{284E427A-3D55-4303-BF80-6455036E1DE7}</a:tableStyleId>
              </a:tblPr>
              <a:tblGrid>
                <a:gridCol w="8411369">
                  <a:extLst>
                    <a:ext uri="{9D8B030D-6E8A-4147-A177-3AD203B41FA5}">
                      <a16:colId xmlns:a16="http://schemas.microsoft.com/office/drawing/2014/main" val="2688845985"/>
                    </a:ext>
                  </a:extLst>
                </a:gridCol>
              </a:tblGrid>
              <a:tr h="255941">
                <a:tc>
                  <a:txBody>
                    <a:bodyPr/>
                    <a:lstStyle/>
                    <a:p>
                      <a:pPr marL="0" marR="0" algn="just" eaLnBrk="0" fontAlgn="base" hangingPunct="0">
                        <a:lnSpc>
                          <a:spcPct val="107000"/>
                        </a:lnSpc>
                        <a:spcBef>
                          <a:spcPts val="575"/>
                        </a:spcBef>
                        <a:spcAft>
                          <a:spcPts val="0"/>
                        </a:spcAft>
                      </a:pPr>
                      <a:r>
                        <a:rPr lang="en-US" sz="1600" b="1" kern="1200" dirty="0">
                          <a:solidFill>
                            <a:schemeClr val="bg1"/>
                          </a:solidFill>
                          <a:effectLst/>
                          <a:latin typeface="Tempus Sans ITC" panose="04020404030D07020202" pitchFamily="82" charset="0"/>
                        </a:rPr>
                        <a:t>Title:         2023 Audit Report for Einstein University’s Student DB Web Interface</a:t>
                      </a:r>
                      <a:endParaRPr lang="en-US" sz="1600" b="1" dirty="0">
                        <a:solidFill>
                          <a:schemeClr val="bg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solidFill>
                      <a:schemeClr val="tx1">
                        <a:lumMod val="90000"/>
                        <a:lumOff val="10000"/>
                      </a:schemeClr>
                    </a:solidFill>
                  </a:tcPr>
                </a:tc>
                <a:extLst>
                  <a:ext uri="{0D108BD9-81ED-4DB2-BD59-A6C34878D82A}">
                    <a16:rowId xmlns:a16="http://schemas.microsoft.com/office/drawing/2014/main" val="1925537611"/>
                  </a:ext>
                </a:extLst>
              </a:tr>
              <a:tr h="255941">
                <a:tc>
                  <a:txBody>
                    <a:bodyPr/>
                    <a:lstStyle/>
                    <a:p>
                      <a:pPr marL="0" marR="0" algn="just" eaLnBrk="0" fontAlgn="base" hangingPunct="0">
                        <a:lnSpc>
                          <a:spcPct val="107000"/>
                        </a:lnSpc>
                        <a:spcBef>
                          <a:spcPts val="575"/>
                        </a:spcBef>
                        <a:spcAft>
                          <a:spcPts val="0"/>
                        </a:spcAft>
                      </a:pPr>
                      <a:r>
                        <a:rPr lang="en-US" sz="1600" b="1" kern="1200" dirty="0">
                          <a:effectLst/>
                          <a:latin typeface="+mj-lt"/>
                        </a:rPr>
                        <a:t>Objective</a:t>
                      </a:r>
                      <a:r>
                        <a:rPr lang="en-US" sz="1600" kern="1200" dirty="0">
                          <a:effectLst/>
                          <a:latin typeface="Tempus Sans ITC" panose="04020404030D07020202" pitchFamily="82" charset="0"/>
                        </a:rPr>
                        <a:t>: Determine security of Web interface for student databases</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545802100"/>
                  </a:ext>
                </a:extLst>
              </a:tr>
              <a:tr h="278747">
                <a:tc>
                  <a:txBody>
                    <a:bodyPr/>
                    <a:lstStyle/>
                    <a:p>
                      <a:pPr marL="0" marR="0" algn="just" eaLnBrk="0" fontAlgn="base" hangingPunct="0">
                        <a:lnSpc>
                          <a:spcPct val="107000"/>
                        </a:lnSpc>
                        <a:spcBef>
                          <a:spcPts val="575"/>
                        </a:spcBef>
                        <a:spcAft>
                          <a:spcPts val="0"/>
                        </a:spcAft>
                      </a:pPr>
                      <a:r>
                        <a:rPr lang="en-US" sz="1600" b="1" kern="1200" dirty="0">
                          <a:effectLst/>
                          <a:latin typeface="+mj-lt"/>
                        </a:rPr>
                        <a:t>Scope: </a:t>
                      </a:r>
                      <a:r>
                        <a:rPr lang="en-US" sz="1600" kern="1200" dirty="0">
                          <a:effectLst/>
                          <a:latin typeface="Tempus Sans ITC" panose="04020404030D07020202" pitchFamily="82" charset="0"/>
                        </a:rPr>
                        <a:t>Penetration test on all web pages related to Student-accessed databases: Registration, Financial Aid, Coursework, and Grading.</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997053486"/>
                  </a:ext>
                </a:extLst>
              </a:tr>
              <a:tr h="278747">
                <a:tc>
                  <a:txBody>
                    <a:bodyPr/>
                    <a:lstStyle/>
                    <a:p>
                      <a:pPr marL="0" marR="0" algn="just" eaLnBrk="0" fontAlgn="base" hangingPunct="0">
                        <a:lnSpc>
                          <a:spcPct val="107000"/>
                        </a:lnSpc>
                        <a:spcBef>
                          <a:spcPts val="575"/>
                        </a:spcBef>
                        <a:spcAft>
                          <a:spcPts val="0"/>
                        </a:spcAft>
                      </a:pPr>
                      <a:r>
                        <a:rPr lang="en-US" sz="1600" b="1" kern="1200" dirty="0">
                          <a:effectLst/>
                          <a:latin typeface="+mj-lt"/>
                        </a:rPr>
                        <a:t>Period of Audit:  </a:t>
                      </a:r>
                      <a:r>
                        <a:rPr lang="en-US" sz="1600" kern="1200" dirty="0">
                          <a:effectLst/>
                          <a:latin typeface="Tempus Sans ITC" panose="04020404030D07020202" pitchFamily="82" charset="0"/>
                        </a:rPr>
                        <a:t>May 21-28, 2023</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411573252"/>
                  </a:ext>
                </a:extLst>
              </a:tr>
              <a:tr h="431045">
                <a:tc>
                  <a:txBody>
                    <a:bodyPr/>
                    <a:lstStyle/>
                    <a:p>
                      <a:pPr marL="0" marR="0" algn="just" eaLnBrk="0" fontAlgn="base" hangingPunct="0">
                        <a:lnSpc>
                          <a:spcPct val="100000"/>
                        </a:lnSpc>
                        <a:spcBef>
                          <a:spcPts val="0"/>
                        </a:spcBef>
                        <a:spcAft>
                          <a:spcPts val="0"/>
                        </a:spcAft>
                      </a:pPr>
                      <a:r>
                        <a:rPr lang="en-US" sz="1600" b="1" kern="1200" dirty="0">
                          <a:effectLst/>
                          <a:latin typeface="+mj-lt"/>
                        </a:rPr>
                        <a:t>Compliance and Criteria:  </a:t>
                      </a:r>
                      <a:r>
                        <a:rPr lang="en-US" sz="1600" kern="1200" dirty="0">
                          <a:effectLst/>
                          <a:latin typeface="Tempus Sans ITC" panose="04020404030D07020202" pitchFamily="82" charset="0"/>
                        </a:rPr>
                        <a:t>Compliance: State Breach Notification Law, FERPA</a:t>
                      </a:r>
                      <a:endParaRPr lang="en-US" sz="1600" dirty="0">
                        <a:effectLst/>
                        <a:latin typeface="Tempus Sans ITC" panose="04020404030D07020202" pitchFamily="82" charset="0"/>
                      </a:endParaRPr>
                    </a:p>
                    <a:p>
                      <a:pPr marL="0" marR="0" algn="just" eaLnBrk="0" fontAlgn="base" hangingPunct="0">
                        <a:lnSpc>
                          <a:spcPct val="100000"/>
                        </a:lnSpc>
                        <a:spcBef>
                          <a:spcPts val="0"/>
                        </a:spcBef>
                        <a:spcAft>
                          <a:spcPts val="0"/>
                        </a:spcAft>
                      </a:pPr>
                      <a:r>
                        <a:rPr lang="en-US" sz="1600" kern="1200" dirty="0">
                          <a:effectLst/>
                          <a:latin typeface="Tempus Sans ITC" panose="04020404030D07020202" pitchFamily="82" charset="0"/>
                        </a:rPr>
                        <a:t>Criteria: Top 18 Controls, Certified Ethical Hacker tests related to Web penetration tests.</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772956630"/>
                  </a:ext>
                </a:extLst>
              </a:tr>
              <a:tr h="788982">
                <a:tc>
                  <a:txBody>
                    <a:bodyPr/>
                    <a:lstStyle/>
                    <a:p>
                      <a:pPr marL="0" marR="0" algn="just" eaLnBrk="0" fontAlgn="base" hangingPunct="0">
                        <a:lnSpc>
                          <a:spcPct val="100000"/>
                        </a:lnSpc>
                        <a:spcBef>
                          <a:spcPts val="0"/>
                        </a:spcBef>
                        <a:spcAft>
                          <a:spcPts val="0"/>
                        </a:spcAft>
                      </a:pPr>
                      <a:r>
                        <a:rPr lang="en-US" sz="1600" b="1" kern="1200" dirty="0">
                          <a:effectLst/>
                          <a:latin typeface="+mj-lt"/>
                        </a:rPr>
                        <a:t>Assertions:  </a:t>
                      </a:r>
                      <a:r>
                        <a:rPr lang="en-US" sz="1600" kern="1200" dirty="0">
                          <a:effectLst/>
                          <a:latin typeface="Tempus Sans ITC" panose="04020404030D07020202" pitchFamily="82" charset="0"/>
                        </a:rPr>
                        <a:t>As per Audit Engagement Letter, dated March 5, 2023, management asserted that it has or will:</a:t>
                      </a:r>
                      <a:endParaRPr lang="en-US" sz="1600" dirty="0">
                        <a:effectLst/>
                        <a:latin typeface="Tempus Sans ITC" panose="04020404030D07020202" pitchFamily="82" charset="0"/>
                      </a:endParaRPr>
                    </a:p>
                    <a:p>
                      <a:pPr marL="285750" marR="0" indent="-285750" algn="just" eaLnBrk="0" fontAlgn="base" hangingPunct="0">
                        <a:lnSpc>
                          <a:spcPct val="100000"/>
                        </a:lnSpc>
                        <a:spcBef>
                          <a:spcPts val="0"/>
                        </a:spcBef>
                        <a:spcAft>
                          <a:spcPts val="0"/>
                        </a:spcAft>
                        <a:buFont typeface="Arial" panose="020B0604020202020204" pitchFamily="34" charset="0"/>
                        <a:buChar char="•"/>
                      </a:pPr>
                      <a:r>
                        <a:rPr lang="en-US" sz="1600" kern="1200" dirty="0">
                          <a:effectLst/>
                          <a:latin typeface="Tempus Sans ITC" panose="04020404030D07020202" pitchFamily="82" charset="0"/>
                        </a:rPr>
                        <a:t>established effective internal controls for accounting and information systems </a:t>
                      </a:r>
                    </a:p>
                    <a:p>
                      <a:pPr marL="285750" marR="0" indent="-285750" algn="just" eaLnBrk="0" fontAlgn="base" hangingPunct="0">
                        <a:lnSpc>
                          <a:spcPct val="100000"/>
                        </a:lnSpc>
                        <a:spcBef>
                          <a:spcPts val="0"/>
                        </a:spcBef>
                        <a:spcAft>
                          <a:spcPts val="0"/>
                        </a:spcAft>
                        <a:buFont typeface="Arial" panose="020B0604020202020204" pitchFamily="34" charset="0"/>
                        <a:buChar char="•"/>
                      </a:pPr>
                      <a:r>
                        <a:rPr lang="en-US" sz="1600" kern="1200" dirty="0">
                          <a:effectLst/>
                          <a:latin typeface="Tempus Sans ITC" panose="04020404030D07020202" pitchFamily="82" charset="0"/>
                        </a:rPr>
                        <a:t>is compliant with all laws.  Management agreed to </a:t>
                      </a:r>
                    </a:p>
                    <a:p>
                      <a:pPr marL="285750" marR="0" indent="-285750" algn="just" eaLnBrk="0" fontAlgn="base" hangingPunct="0">
                        <a:lnSpc>
                          <a:spcPct val="100000"/>
                        </a:lnSpc>
                        <a:spcBef>
                          <a:spcPts val="0"/>
                        </a:spcBef>
                        <a:spcAft>
                          <a:spcPts val="0"/>
                        </a:spcAft>
                        <a:buFont typeface="Arial" panose="020B0604020202020204" pitchFamily="34" charset="0"/>
                        <a:buChar char="•"/>
                      </a:pPr>
                      <a:r>
                        <a:rPr lang="en-US" sz="1600" kern="1200" dirty="0">
                          <a:effectLst/>
                          <a:latin typeface="Tempus Sans ITC" panose="04020404030D07020202" pitchFamily="82" charset="0"/>
                        </a:rPr>
                        <a:t>provide necessary documentation for audit, including policies, procedures, previous audit data</a:t>
                      </a:r>
                    </a:p>
                    <a:p>
                      <a:pPr marL="285750" marR="0" indent="-285750" algn="just" eaLnBrk="0" fontAlgn="base" hangingPunct="0">
                        <a:lnSpc>
                          <a:spcPct val="100000"/>
                        </a:lnSpc>
                        <a:spcBef>
                          <a:spcPts val="0"/>
                        </a:spcBef>
                        <a:spcAft>
                          <a:spcPts val="0"/>
                        </a:spcAft>
                        <a:buFont typeface="Arial" panose="020B0604020202020204" pitchFamily="34" charset="0"/>
                        <a:buChar char="•"/>
                      </a:pPr>
                      <a:r>
                        <a:rPr lang="en-US" sz="1600" kern="1200" dirty="0">
                          <a:effectLst/>
                          <a:latin typeface="Tempus Sans ITC" panose="04020404030D07020202" pitchFamily="82" charset="0"/>
                        </a:rPr>
                        <a:t>provide auditor access to the applicable systems as a student user.</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649251654"/>
                  </a:ext>
                </a:extLst>
              </a:tr>
              <a:tr h="506813">
                <a:tc>
                  <a:txBody>
                    <a:bodyPr/>
                    <a:lstStyle/>
                    <a:p>
                      <a:pPr marL="0" marR="0" algn="just" eaLnBrk="0" fontAlgn="base" hangingPunct="0">
                        <a:lnSpc>
                          <a:spcPct val="107000"/>
                        </a:lnSpc>
                        <a:spcBef>
                          <a:spcPts val="575"/>
                        </a:spcBef>
                        <a:spcAft>
                          <a:spcPts val="0"/>
                        </a:spcAft>
                      </a:pPr>
                      <a:r>
                        <a:rPr lang="en-US" sz="1600" b="1" kern="1200" dirty="0">
                          <a:effectLst/>
                          <a:latin typeface="+mj-lt"/>
                        </a:rPr>
                        <a:t>Executive Summary: </a:t>
                      </a:r>
                      <a:r>
                        <a:rPr lang="en-US" sz="1600" kern="1200" dirty="0">
                          <a:effectLst/>
                          <a:latin typeface="Tempus Sans ITC" panose="04020404030D07020202" pitchFamily="82" charset="0"/>
                        </a:rPr>
                        <a:t>It is the opinion of the auditor that there were material weaknesses within the web interface.  Web interface A and B were secure, but Web interface C and D need additional security.</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196370676"/>
                  </a:ext>
                </a:extLst>
              </a:tr>
              <a:tr h="506813">
                <a:tc>
                  <a:txBody>
                    <a:bodyPr/>
                    <a:lstStyle/>
                    <a:p>
                      <a:pPr marL="0" marR="0" algn="just" eaLnBrk="0" fontAlgn="base" hangingPunct="0">
                        <a:lnSpc>
                          <a:spcPct val="107000"/>
                        </a:lnSpc>
                        <a:spcBef>
                          <a:spcPts val="575"/>
                        </a:spcBef>
                        <a:spcAft>
                          <a:spcPts val="0"/>
                        </a:spcAft>
                      </a:pPr>
                      <a:r>
                        <a:rPr lang="en-US" sz="1600" b="1" kern="1200" dirty="0">
                          <a:effectLst/>
                          <a:latin typeface="+mj-lt"/>
                        </a:rPr>
                        <a:t>Detailed Findings and Recommendations: </a:t>
                      </a:r>
                      <a:r>
                        <a:rPr lang="en-US" sz="1600" kern="1200" dirty="0">
                          <a:effectLst/>
                          <a:latin typeface="Tempus Sans ITC" panose="04020404030D07020202" pitchFamily="82" charset="0"/>
                        </a:rPr>
                        <a:t>The following attacks were successful on the indicated databases.  Also listed are the recommended fixes. …</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1635947652"/>
                  </a:ext>
                </a:extLst>
              </a:tr>
              <a:tr h="335764">
                <a:tc>
                  <a:txBody>
                    <a:bodyPr/>
                    <a:lstStyle/>
                    <a:p>
                      <a:pPr marL="0" marR="0" algn="just" eaLnBrk="0" fontAlgn="base" hangingPunct="0">
                        <a:lnSpc>
                          <a:spcPct val="107000"/>
                        </a:lnSpc>
                        <a:spcBef>
                          <a:spcPts val="575"/>
                        </a:spcBef>
                        <a:spcAft>
                          <a:spcPts val="0"/>
                        </a:spcAft>
                      </a:pPr>
                      <a:r>
                        <a:rPr lang="en-US" sz="1600" b="1" kern="1200" dirty="0">
                          <a:effectLst/>
                          <a:latin typeface="+mj-lt"/>
                        </a:rPr>
                        <a:t>Evidence:  </a:t>
                      </a:r>
                      <a:r>
                        <a:rPr lang="en-US" sz="1600" kern="1200" dirty="0">
                          <a:effectLst/>
                          <a:latin typeface="Tempus Sans ITC" panose="04020404030D07020202" pitchFamily="82" charset="0"/>
                        </a:rPr>
                        <a:t>Screenshots are attached in Appendix A.</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140715938"/>
                  </a:ext>
                </a:extLst>
              </a:tr>
              <a:tr h="335764">
                <a:tc>
                  <a:txBody>
                    <a:bodyPr/>
                    <a:lstStyle/>
                    <a:p>
                      <a:pPr marL="0" marR="0" eaLnBrk="0" fontAlgn="base" hangingPunct="0">
                        <a:lnSpc>
                          <a:spcPct val="107000"/>
                        </a:lnSpc>
                        <a:spcBef>
                          <a:spcPts val="575"/>
                        </a:spcBef>
                        <a:spcAft>
                          <a:spcPts val="0"/>
                        </a:spcAft>
                      </a:pPr>
                      <a:r>
                        <a:rPr lang="en-US" sz="1600" b="1" kern="1200" dirty="0">
                          <a:effectLst/>
                        </a:rPr>
                        <a:t>Signed:  </a:t>
                      </a:r>
                      <a:r>
                        <a:rPr lang="en-US" sz="1600" kern="1200" dirty="0">
                          <a:effectLst/>
                          <a:latin typeface="Blackadder ITC" panose="04020505051007020D02" pitchFamily="82" charset="0"/>
                        </a:rPr>
                        <a:t>John Smith, CISA CISSP    </a:t>
                      </a:r>
                      <a:r>
                        <a:rPr lang="en-US" sz="1600" kern="1200" dirty="0">
                          <a:effectLst/>
                        </a:rPr>
                        <a:t>Date:  </a:t>
                      </a:r>
                      <a:r>
                        <a:rPr lang="en-US" sz="1600" kern="1200" dirty="0">
                          <a:effectLst/>
                          <a:latin typeface="Blackadder ITC" panose="04020505051007020D02" pitchFamily="82" charset="0"/>
                        </a:rPr>
                        <a:t>4/13/2023</a:t>
                      </a:r>
                      <a:endParaRPr lang="en-US" sz="1600" dirty="0">
                        <a:effectLst/>
                        <a:latin typeface="Blackadder ITC" panose="04020505051007020D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1523189425"/>
                  </a:ext>
                </a:extLst>
              </a:tr>
            </a:tbl>
          </a:graphicData>
        </a:graphic>
      </p:graphicFrame>
      <p:sp>
        <p:nvSpPr>
          <p:cNvPr id="3" name="Title 2">
            <a:extLst>
              <a:ext uri="{FF2B5EF4-FFF2-40B4-BE49-F238E27FC236}">
                <a16:creationId xmlns:a16="http://schemas.microsoft.com/office/drawing/2014/main" id="{386FB542-3B38-4A4B-B486-F26114DD8FE2}"/>
              </a:ext>
            </a:extLst>
          </p:cNvPr>
          <p:cNvSpPr>
            <a:spLocks noGrp="1"/>
          </p:cNvSpPr>
          <p:nvPr>
            <p:ph type="title"/>
          </p:nvPr>
        </p:nvSpPr>
        <p:spPr>
          <a:xfrm>
            <a:off x="520699" y="917575"/>
            <a:ext cx="8411369" cy="498598"/>
          </a:xfrm>
        </p:spPr>
        <p:txBody>
          <a:bodyPr/>
          <a:lstStyle/>
          <a:p>
            <a:r>
              <a:rPr lang="en-US" dirty="0"/>
              <a:t>Step 4: Prepare Audit Report        Workbook</a:t>
            </a:r>
          </a:p>
        </p:txBody>
      </p:sp>
    </p:spTree>
    <p:extLst>
      <p:ext uri="{BB962C8B-B14F-4D97-AF65-F5344CB8AC3E}">
        <p14:creationId xmlns:p14="http://schemas.microsoft.com/office/powerpoint/2010/main" val="2325099905"/>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3">
            <a:extLst>
              <a:ext uri="{FF2B5EF4-FFF2-40B4-BE49-F238E27FC236}">
                <a16:creationId xmlns:a16="http://schemas.microsoft.com/office/drawing/2014/main" id="{C1DF4335-2497-40B6-B00C-63E4FEA5D865}"/>
              </a:ext>
            </a:extLst>
          </p:cNvPr>
          <p:cNvSpPr>
            <a:spLocks noGrp="1" noChangeArrowheads="1"/>
          </p:cNvSpPr>
          <p:nvPr>
            <p:ph type="title"/>
          </p:nvPr>
        </p:nvSpPr>
        <p:spPr>
          <a:xfrm>
            <a:off x="457200" y="609600"/>
            <a:ext cx="8229600" cy="808038"/>
          </a:xfrm>
        </p:spPr>
        <p:txBody>
          <a:bodyPr/>
          <a:lstStyle/>
          <a:p>
            <a:pPr eaLnBrk="1" hangingPunct="1"/>
            <a:r>
              <a:rPr lang="en-US" altLang="en-US">
                <a:ea typeface="Calibri" panose="020F0502020204030204" pitchFamily="34" charset="0"/>
                <a:cs typeface="Lucida Sans" panose="020B0602030504020204" pitchFamily="34" charset="0"/>
              </a:rPr>
              <a:t>Evaluation Status of Report</a:t>
            </a:r>
          </a:p>
        </p:txBody>
      </p:sp>
      <p:sp>
        <p:nvSpPr>
          <p:cNvPr id="77827" name="Text Placeholder 4">
            <a:extLst>
              <a:ext uri="{FF2B5EF4-FFF2-40B4-BE49-F238E27FC236}">
                <a16:creationId xmlns:a16="http://schemas.microsoft.com/office/drawing/2014/main" id="{E2FD821A-BFAB-4A1D-A6D5-07930D0FD8A3}"/>
              </a:ext>
            </a:extLst>
          </p:cNvPr>
          <p:cNvSpPr>
            <a:spLocks noGrp="1" noChangeArrowheads="1"/>
          </p:cNvSpPr>
          <p:nvPr>
            <p:ph type="body" idx="1"/>
          </p:nvPr>
        </p:nvSpPr>
        <p:spPr/>
        <p:txBody>
          <a:bodyPr/>
          <a:lstStyle/>
          <a:p>
            <a:pPr algn="ctr" eaLnBrk="1" hangingPunct="1"/>
            <a:r>
              <a:rPr lang="en-US" altLang="en-US">
                <a:latin typeface="Calibri" panose="020F0502020204030204" pitchFamily="34" charset="0"/>
                <a:ea typeface="ヒラギノ角ゴ Pro W3"/>
                <a:cs typeface="ヒラギノ角ゴ Pro W3"/>
              </a:rPr>
              <a:t>Audit Evaluation Status</a:t>
            </a:r>
          </a:p>
        </p:txBody>
      </p:sp>
      <p:sp>
        <p:nvSpPr>
          <p:cNvPr id="77828" name="Content Placeholder 5">
            <a:extLst>
              <a:ext uri="{FF2B5EF4-FFF2-40B4-BE49-F238E27FC236}">
                <a16:creationId xmlns:a16="http://schemas.microsoft.com/office/drawing/2014/main" id="{D8C8D31F-7580-4C88-91C7-12798186E1E8}"/>
              </a:ext>
            </a:extLst>
          </p:cNvPr>
          <p:cNvSpPr>
            <a:spLocks noGrp="1" noChangeArrowheads="1"/>
          </p:cNvSpPr>
          <p:nvPr>
            <p:ph sz="half" idx="2"/>
          </p:nvPr>
        </p:nvSpPr>
        <p:spPr/>
        <p:txBody>
          <a:bodyPr/>
          <a:lstStyle/>
          <a:p>
            <a:pPr eaLnBrk="1" hangingPunct="1"/>
            <a:r>
              <a:rPr lang="en-US" altLang="en-US" sz="2200" b="1">
                <a:latin typeface="Calibri" panose="020F0502020204030204" pitchFamily="34" charset="0"/>
                <a:ea typeface="ヒラギノ角ゴ Pro W3"/>
                <a:cs typeface="ヒラギノ角ゴ Pro W3"/>
              </a:rPr>
              <a:t>Unqualified</a:t>
            </a:r>
            <a:r>
              <a:rPr lang="en-US" altLang="en-US" sz="2200">
                <a:latin typeface="Calibri" panose="020F0502020204030204" pitchFamily="34" charset="0"/>
                <a:ea typeface="ヒラギノ角ゴ Pro W3"/>
                <a:cs typeface="ヒラギノ角ゴ Pro W3"/>
              </a:rPr>
              <a:t>:  Effective internal controls.</a:t>
            </a:r>
          </a:p>
          <a:p>
            <a:pPr eaLnBrk="1" hangingPunct="1"/>
            <a:r>
              <a:rPr lang="en-US" altLang="en-US" sz="2200" b="1">
                <a:latin typeface="Calibri" panose="020F0502020204030204" pitchFamily="34" charset="0"/>
                <a:ea typeface="ヒラギノ角ゴ Pro W3"/>
                <a:cs typeface="ヒラギノ角ゴ Pro W3"/>
              </a:rPr>
              <a:t>Qualified</a:t>
            </a:r>
            <a:r>
              <a:rPr lang="en-US" altLang="en-US" sz="2200">
                <a:latin typeface="Calibri" panose="020F0502020204030204" pitchFamily="34" charset="0"/>
                <a:ea typeface="ヒラギノ角ゴ Pro W3"/>
                <a:cs typeface="ヒラギノ角ゴ Pro W3"/>
              </a:rPr>
              <a:t>:  Control weaknesses exist or may exist but are not pervasive.</a:t>
            </a:r>
          </a:p>
          <a:p>
            <a:pPr eaLnBrk="1" hangingPunct="1"/>
            <a:r>
              <a:rPr lang="en-US" altLang="en-US" sz="2200" b="1">
                <a:latin typeface="Calibri" panose="020F0502020204030204" pitchFamily="34" charset="0"/>
                <a:ea typeface="ヒラギノ角ゴ Pro W3"/>
                <a:cs typeface="ヒラギノ角ゴ Pro W3"/>
              </a:rPr>
              <a:t>Adverse</a:t>
            </a:r>
            <a:r>
              <a:rPr lang="en-US" altLang="en-US" sz="2200">
                <a:latin typeface="Calibri" panose="020F0502020204030204" pitchFamily="34" charset="0"/>
                <a:ea typeface="ヒラギノ角ゴ Pro W3"/>
                <a:cs typeface="ヒラギノ角ゴ Pro W3"/>
              </a:rPr>
              <a:t>: Significant deficiencies result in material and pervasive weaknesses.</a:t>
            </a:r>
          </a:p>
          <a:p>
            <a:pPr eaLnBrk="1" hangingPunct="1"/>
            <a:r>
              <a:rPr lang="en-US" altLang="en-US" sz="2200" b="1">
                <a:latin typeface="Calibri" panose="020F0502020204030204" pitchFamily="34" charset="0"/>
                <a:ea typeface="ヒラギノ角ゴ Pro W3"/>
                <a:cs typeface="ヒラギノ角ゴ Pro W3"/>
              </a:rPr>
              <a:t>Disclaimer</a:t>
            </a:r>
            <a:r>
              <a:rPr lang="en-US" altLang="en-US" sz="2200">
                <a:latin typeface="Calibri" panose="020F0502020204030204" pitchFamily="34" charset="0"/>
                <a:ea typeface="ヒラギノ角ゴ Pro W3"/>
                <a:cs typeface="ヒラギノ角ゴ Pro W3"/>
              </a:rPr>
              <a:t>:  The auditor cannot form an opinion: insufficient and/or inappropriate evidence.</a:t>
            </a:r>
          </a:p>
          <a:p>
            <a:pPr eaLnBrk="1" hangingPunct="1"/>
            <a:endParaRPr lang="en-US" altLang="en-US">
              <a:latin typeface="Calibri" panose="020F0502020204030204" pitchFamily="34" charset="0"/>
              <a:ea typeface="ヒラギノ角ゴ Pro W3"/>
              <a:cs typeface="ヒラギノ角ゴ Pro W3"/>
            </a:endParaRPr>
          </a:p>
        </p:txBody>
      </p:sp>
      <p:sp>
        <p:nvSpPr>
          <p:cNvPr id="77829" name="Text Placeholder 6">
            <a:extLst>
              <a:ext uri="{FF2B5EF4-FFF2-40B4-BE49-F238E27FC236}">
                <a16:creationId xmlns:a16="http://schemas.microsoft.com/office/drawing/2014/main" id="{21545750-E106-4B06-902E-5B9959B867B7}"/>
              </a:ext>
            </a:extLst>
          </p:cNvPr>
          <p:cNvSpPr>
            <a:spLocks noGrp="1" noChangeArrowheads="1"/>
          </p:cNvSpPr>
          <p:nvPr>
            <p:ph type="body" sz="quarter" idx="3"/>
          </p:nvPr>
        </p:nvSpPr>
        <p:spPr/>
        <p:txBody>
          <a:bodyPr/>
          <a:lstStyle/>
          <a:p>
            <a:pPr algn="ctr" eaLnBrk="1" hangingPunct="1"/>
            <a:r>
              <a:rPr lang="en-US" altLang="en-US">
                <a:latin typeface="Calibri" panose="020F0502020204030204" pitchFamily="34" charset="0"/>
                <a:ea typeface="ヒラギノ角ゴ Pro W3"/>
                <a:cs typeface="ヒラギノ角ゴ Pro W3"/>
              </a:rPr>
              <a:t>Audit Exception</a:t>
            </a:r>
          </a:p>
        </p:txBody>
      </p:sp>
      <p:sp>
        <p:nvSpPr>
          <p:cNvPr id="77830" name="Content Placeholder 7">
            <a:extLst>
              <a:ext uri="{FF2B5EF4-FFF2-40B4-BE49-F238E27FC236}">
                <a16:creationId xmlns:a16="http://schemas.microsoft.com/office/drawing/2014/main" id="{9CA58705-331D-4AFC-A867-592F5AEFED5D}"/>
              </a:ext>
            </a:extLst>
          </p:cNvPr>
          <p:cNvSpPr>
            <a:spLocks noGrp="1" noChangeArrowheads="1"/>
          </p:cNvSpPr>
          <p:nvPr>
            <p:ph sz="quarter" idx="4"/>
          </p:nvPr>
        </p:nvSpPr>
        <p:spPr/>
        <p:txBody>
          <a:bodyPr/>
          <a:lstStyle/>
          <a:p>
            <a:pPr eaLnBrk="1" hangingPunct="1"/>
            <a:r>
              <a:rPr lang="en-US" altLang="en-US" sz="2200" b="1">
                <a:latin typeface="Calibri" panose="020F0502020204030204" pitchFamily="34" charset="0"/>
                <a:ea typeface="ヒラギノ角ゴ Pro W3"/>
                <a:cs typeface="ヒラギノ角ゴ Pro W3"/>
              </a:rPr>
              <a:t>Audit Exceptions: </a:t>
            </a:r>
            <a:r>
              <a:rPr lang="en-US" altLang="en-US" sz="2200">
                <a:latin typeface="Calibri" panose="020F0502020204030204" pitchFamily="34" charset="0"/>
                <a:ea typeface="ヒラギノ角ゴ Pro W3"/>
                <a:cs typeface="ヒラギノ角ゴ Pro W3"/>
              </a:rPr>
              <a:t>errors omissions, irregularities, illegal acts. </a:t>
            </a:r>
          </a:p>
          <a:p>
            <a:pPr eaLnBrk="1" hangingPunct="1"/>
            <a:r>
              <a:rPr lang="en-US" altLang="en-US" sz="2200" b="1">
                <a:latin typeface="Calibri" panose="020F0502020204030204" pitchFamily="34" charset="0"/>
                <a:ea typeface="ヒラギノ角ゴ Pro W3"/>
                <a:cs typeface="ヒラギノ角ゴ Pro W3"/>
              </a:rPr>
              <a:t>Inconsequential Deficiency</a:t>
            </a:r>
            <a:endParaRPr lang="en-US" altLang="en-US" sz="2200">
              <a:latin typeface="Calibri" panose="020F0502020204030204" pitchFamily="34" charset="0"/>
              <a:ea typeface="ヒラギノ角ゴ Pro W3"/>
              <a:cs typeface="ヒラギノ角ゴ Pro W3"/>
            </a:endParaRPr>
          </a:p>
          <a:p>
            <a:pPr eaLnBrk="1" hangingPunct="1"/>
            <a:r>
              <a:rPr lang="en-US" altLang="en-US" sz="2200" b="1">
                <a:latin typeface="Calibri" panose="020F0502020204030204" pitchFamily="34" charset="0"/>
                <a:ea typeface="ヒラギノ角ゴ Pro W3"/>
                <a:cs typeface="ヒラギノ角ゴ Pro W3"/>
              </a:rPr>
              <a:t>Significant Deficiency</a:t>
            </a:r>
            <a:r>
              <a:rPr lang="en-US" altLang="en-US" sz="2200">
                <a:latin typeface="Calibri" panose="020F0502020204030204" pitchFamily="34" charset="0"/>
                <a:ea typeface="ヒラギノ角ゴ Pro W3"/>
                <a:cs typeface="ヒラギノ角ゴ Pro W3"/>
              </a:rPr>
              <a:t>: A significant problem of some consequence exists.  </a:t>
            </a:r>
          </a:p>
          <a:p>
            <a:pPr eaLnBrk="1" hangingPunct="1"/>
            <a:r>
              <a:rPr lang="en-US" altLang="en-US" sz="2200" b="1">
                <a:latin typeface="Calibri" panose="020F0502020204030204" pitchFamily="34" charset="0"/>
                <a:ea typeface="ヒラギノ角ゴ Pro W3"/>
                <a:cs typeface="ヒラギノ角ゴ Pro W3"/>
              </a:rPr>
              <a:t>Material Weakness</a:t>
            </a:r>
            <a:r>
              <a:rPr lang="en-US" altLang="en-US" sz="2200">
                <a:latin typeface="Calibri" panose="020F0502020204030204" pitchFamily="34" charset="0"/>
                <a:ea typeface="ヒラギノ角ゴ Pro W3"/>
                <a:cs typeface="ヒラギノ角ゴ Pro W3"/>
              </a:rPr>
              <a:t>: Controls are not in place, not in use, inadequate, or multiple significant deficiencies exist </a:t>
            </a:r>
          </a:p>
          <a:p>
            <a:pPr eaLnBrk="1" hangingPunct="1"/>
            <a:r>
              <a:rPr lang="en-US" altLang="en-US" sz="2200" b="1">
                <a:latin typeface="Calibri" panose="020F0502020204030204" pitchFamily="34" charset="0"/>
                <a:ea typeface="ヒラギノ角ゴ Pro W3"/>
                <a:cs typeface="ヒラギノ角ゴ Pro W3"/>
              </a:rPr>
              <a:t>Pervasive Weakness:</a:t>
            </a:r>
            <a:r>
              <a:rPr lang="en-US" altLang="en-US" sz="2200">
                <a:latin typeface="Calibri" panose="020F0502020204030204" pitchFamily="34" charset="0"/>
                <a:ea typeface="ヒラギノ角ゴ Pro W3"/>
                <a:cs typeface="ヒラギノ角ゴ Pro W3"/>
              </a:rPr>
              <a:t> Multiple material weaknesses exist</a:t>
            </a: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04B4B0DB-8439-4A13-9DB8-2579AF7FF312}"/>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Communicating Results</a:t>
            </a:r>
          </a:p>
        </p:txBody>
      </p:sp>
      <p:sp>
        <p:nvSpPr>
          <p:cNvPr id="78857" name="Line 11">
            <a:extLst>
              <a:ext uri="{FF2B5EF4-FFF2-40B4-BE49-F238E27FC236}">
                <a16:creationId xmlns:a16="http://schemas.microsoft.com/office/drawing/2014/main" id="{7AC090C4-36FC-47BE-ABBE-B73882618011}"/>
              </a:ext>
            </a:extLst>
          </p:cNvPr>
          <p:cNvSpPr>
            <a:spLocks noChangeShapeType="1"/>
          </p:cNvSpPr>
          <p:nvPr/>
        </p:nvSpPr>
        <p:spPr bwMode="auto">
          <a:xfrm>
            <a:off x="2590800" y="4038600"/>
            <a:ext cx="3505200" cy="1219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58" name="Text Box 12">
            <a:extLst>
              <a:ext uri="{FF2B5EF4-FFF2-40B4-BE49-F238E27FC236}">
                <a16:creationId xmlns:a16="http://schemas.microsoft.com/office/drawing/2014/main" id="{C431D800-AB56-4096-9C84-44EBB5857105}"/>
              </a:ext>
            </a:extLst>
          </p:cNvPr>
          <p:cNvSpPr txBox="1">
            <a:spLocks noChangeArrowheads="1"/>
          </p:cNvSpPr>
          <p:nvPr/>
        </p:nvSpPr>
        <p:spPr bwMode="auto">
          <a:xfrm rot="1102592">
            <a:off x="1981200" y="4724400"/>
            <a:ext cx="47561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AutoNum type="arabicPeriod"/>
            </a:pPr>
            <a:r>
              <a:rPr lang="en-US" altLang="en-US"/>
              <a:t>Reports findings material to their areas;</a:t>
            </a:r>
          </a:p>
          <a:p>
            <a:pPr eaLnBrk="1" hangingPunct="1"/>
            <a:r>
              <a:rPr lang="en-US" altLang="en-US"/>
              <a:t>      Obtain agreement &amp; course of correction</a:t>
            </a:r>
          </a:p>
          <a:p>
            <a:pPr eaLnBrk="1" hangingPunct="1"/>
            <a:r>
              <a:rPr lang="en-US" altLang="en-US"/>
              <a:t>      Document agreements &amp; implications</a:t>
            </a:r>
          </a:p>
          <a:p>
            <a:pPr eaLnBrk="1" hangingPunct="1"/>
            <a:r>
              <a:rPr lang="en-US" altLang="en-US"/>
              <a:t>      of problems where disagreement occurs..</a:t>
            </a:r>
          </a:p>
        </p:txBody>
      </p:sp>
      <p:sp>
        <p:nvSpPr>
          <p:cNvPr id="78859" name="Line 13">
            <a:extLst>
              <a:ext uri="{FF2B5EF4-FFF2-40B4-BE49-F238E27FC236}">
                <a16:creationId xmlns:a16="http://schemas.microsoft.com/office/drawing/2014/main" id="{413D3465-A50A-4BF5-B689-98DBE66AED09}"/>
              </a:ext>
            </a:extLst>
          </p:cNvPr>
          <p:cNvSpPr>
            <a:spLocks noChangeShapeType="1"/>
          </p:cNvSpPr>
          <p:nvPr/>
        </p:nvSpPr>
        <p:spPr bwMode="auto">
          <a:xfrm flipV="1">
            <a:off x="2362200" y="2209800"/>
            <a:ext cx="3505200" cy="1371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60" name="Text Box 14">
            <a:extLst>
              <a:ext uri="{FF2B5EF4-FFF2-40B4-BE49-F238E27FC236}">
                <a16:creationId xmlns:a16="http://schemas.microsoft.com/office/drawing/2014/main" id="{FB034DC3-5261-4762-9F4E-6C255D172E55}"/>
              </a:ext>
            </a:extLst>
          </p:cNvPr>
          <p:cNvSpPr txBox="1">
            <a:spLocks noChangeArrowheads="1"/>
          </p:cNvSpPr>
          <p:nvPr/>
        </p:nvSpPr>
        <p:spPr bwMode="auto">
          <a:xfrm rot="-1143755">
            <a:off x="2133600" y="2209800"/>
            <a:ext cx="3702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AutoNum type="arabicPeriod" startAt="2"/>
            </a:pPr>
            <a:r>
              <a:rPr lang="en-US" altLang="en-US"/>
              <a:t>Report findings material to their</a:t>
            </a:r>
          </a:p>
          <a:p>
            <a:pPr eaLnBrk="1" hangingPunct="1"/>
            <a:r>
              <a:rPr lang="en-US" altLang="en-US"/>
              <a:t>      interests</a:t>
            </a:r>
          </a:p>
        </p:txBody>
      </p:sp>
      <p:pic>
        <p:nvPicPr>
          <p:cNvPr id="2" name="Picture 1">
            <a:extLst>
              <a:ext uri="{FF2B5EF4-FFF2-40B4-BE49-F238E27FC236}">
                <a16:creationId xmlns:a16="http://schemas.microsoft.com/office/drawing/2014/main" id="{B65A1061-3BCF-4C30-8EA6-8C1395749229}"/>
              </a:ext>
            </a:extLst>
          </p:cNvPr>
          <p:cNvPicPr>
            <a:picLocks noChangeAspect="1"/>
          </p:cNvPicPr>
          <p:nvPr/>
        </p:nvPicPr>
        <p:blipFill>
          <a:blip r:embed="rId3"/>
          <a:stretch>
            <a:fillRect/>
          </a:stretch>
        </p:blipFill>
        <p:spPr>
          <a:xfrm>
            <a:off x="6070704" y="1583151"/>
            <a:ext cx="2604984" cy="1735264"/>
          </a:xfrm>
          <a:prstGeom prst="rect">
            <a:avLst/>
          </a:prstGeom>
        </p:spPr>
      </p:pic>
      <p:pic>
        <p:nvPicPr>
          <p:cNvPr id="4" name="Picture 3">
            <a:extLst>
              <a:ext uri="{FF2B5EF4-FFF2-40B4-BE49-F238E27FC236}">
                <a16:creationId xmlns:a16="http://schemas.microsoft.com/office/drawing/2014/main" id="{5343A9B1-4E27-492A-B5A7-42B10D5DC746}"/>
              </a:ext>
            </a:extLst>
          </p:cNvPr>
          <p:cNvPicPr>
            <a:picLocks noChangeAspect="1"/>
          </p:cNvPicPr>
          <p:nvPr/>
        </p:nvPicPr>
        <p:blipFill>
          <a:blip r:embed="rId4"/>
          <a:stretch>
            <a:fillRect/>
          </a:stretch>
        </p:blipFill>
        <p:spPr>
          <a:xfrm>
            <a:off x="329883" y="2916464"/>
            <a:ext cx="1829013" cy="2259641"/>
          </a:xfrm>
          <a:prstGeom prst="rect">
            <a:avLst/>
          </a:prstGeom>
        </p:spPr>
      </p:pic>
      <p:pic>
        <p:nvPicPr>
          <p:cNvPr id="7" name="Picture 6">
            <a:extLst>
              <a:ext uri="{FF2B5EF4-FFF2-40B4-BE49-F238E27FC236}">
                <a16:creationId xmlns:a16="http://schemas.microsoft.com/office/drawing/2014/main" id="{D0A21EB9-A574-456D-9D38-38C817CC13DA}"/>
              </a:ext>
            </a:extLst>
          </p:cNvPr>
          <p:cNvPicPr>
            <a:picLocks noChangeAspect="1"/>
          </p:cNvPicPr>
          <p:nvPr/>
        </p:nvPicPr>
        <p:blipFill>
          <a:blip r:embed="rId5"/>
          <a:stretch>
            <a:fillRect/>
          </a:stretch>
        </p:blipFill>
        <p:spPr>
          <a:xfrm>
            <a:off x="6560560" y="4680171"/>
            <a:ext cx="2115127" cy="2057394"/>
          </a:xfrm>
          <a:prstGeom prst="rect">
            <a:avLst/>
          </a:prstGeom>
        </p:spPr>
      </p:pic>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80822EA0-29B9-4735-B407-9B25E7C59087}"/>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4B: Follow-up</a:t>
            </a:r>
          </a:p>
        </p:txBody>
      </p:sp>
      <p:sp>
        <p:nvSpPr>
          <p:cNvPr id="80899" name="Rectangle 3">
            <a:extLst>
              <a:ext uri="{FF2B5EF4-FFF2-40B4-BE49-F238E27FC236}">
                <a16:creationId xmlns:a16="http://schemas.microsoft.com/office/drawing/2014/main" id="{62930937-D4DE-4A82-BF86-DBA88DD3DCF2}"/>
              </a:ext>
            </a:extLst>
          </p:cNvPr>
          <p:cNvSpPr>
            <a:spLocks noGrp="1" noChangeArrowheads="1"/>
          </p:cNvSpPr>
          <p:nvPr>
            <p:ph idx="1"/>
          </p:nvPr>
        </p:nvSpPr>
        <p:spPr>
          <a:xfrm>
            <a:off x="304800" y="1676400"/>
            <a:ext cx="6019800" cy="3886200"/>
          </a:xfrm>
        </p:spPr>
        <p:txBody>
          <a:bodyPr/>
          <a:lstStyle/>
          <a:p>
            <a:pPr eaLnBrk="1" hangingPunct="1">
              <a:lnSpc>
                <a:spcPct val="90000"/>
              </a:lnSpc>
            </a:pPr>
            <a:r>
              <a:rPr lang="en-US" altLang="en-US" sz="2400" dirty="0">
                <a:latin typeface="Calibri" panose="020F0502020204030204" pitchFamily="34" charset="0"/>
                <a:ea typeface="ヒラギノ角ゴ Pro W3"/>
                <a:cs typeface="ヒラギノ角ゴ Pro W3"/>
              </a:rPr>
              <a:t>Has management taken appropriate action to fix problems in a timely manner?</a:t>
            </a:r>
          </a:p>
          <a:p>
            <a:pPr eaLnBrk="1" hangingPunct="1">
              <a:lnSpc>
                <a:spcPct val="90000"/>
              </a:lnSpc>
            </a:pPr>
            <a:r>
              <a:rPr lang="en-US" altLang="en-US" sz="2400" dirty="0">
                <a:latin typeface="Calibri" panose="020F0502020204030204" pitchFamily="34" charset="0"/>
                <a:ea typeface="ヒラギノ角ゴ Pro W3"/>
                <a:cs typeface="ヒラギノ角ゴ Pro W3"/>
              </a:rPr>
              <a:t>Request and evaluate information on follow-up</a:t>
            </a:r>
          </a:p>
          <a:p>
            <a:pPr lvl="1" eaLnBrk="1" hangingPunct="1">
              <a:lnSpc>
                <a:spcPct val="90000"/>
              </a:lnSpc>
            </a:pPr>
            <a:r>
              <a:rPr lang="en-US" altLang="en-US" sz="2400" dirty="0">
                <a:latin typeface="Calibri" panose="020F0502020204030204" pitchFamily="34" charset="0"/>
                <a:ea typeface="ヒラギノ角ゴ Pro W3"/>
                <a:cs typeface="ヒラギノ角ゴ Pro W3"/>
              </a:rPr>
              <a:t>Management should schedule implementation of correction</a:t>
            </a:r>
          </a:p>
          <a:p>
            <a:pPr lvl="1" eaLnBrk="1" hangingPunct="1">
              <a:lnSpc>
                <a:spcPct val="90000"/>
              </a:lnSpc>
            </a:pPr>
            <a:r>
              <a:rPr lang="en-US" altLang="en-US" sz="2400" dirty="0">
                <a:latin typeface="Calibri" panose="020F0502020204030204" pitchFamily="34" charset="0"/>
                <a:ea typeface="ヒラギノ角ゴ Pro W3"/>
                <a:cs typeface="ヒラギノ角ゴ Pro W3"/>
              </a:rPr>
              <a:t>May be scheduled for convenient time</a:t>
            </a:r>
          </a:p>
          <a:p>
            <a:pPr lvl="1" eaLnBrk="1" hangingPunct="1">
              <a:lnSpc>
                <a:spcPct val="90000"/>
              </a:lnSpc>
            </a:pPr>
            <a:r>
              <a:rPr lang="en-US" altLang="en-US" sz="2400" dirty="0">
                <a:latin typeface="Calibri" panose="020F0502020204030204" pitchFamily="34" charset="0"/>
                <a:ea typeface="ヒラギノ角ゴ Pro W3"/>
                <a:cs typeface="ヒラギノ角ゴ Pro W3"/>
              </a:rPr>
              <a:t>Next audit these follow-ups should be checked</a:t>
            </a:r>
          </a:p>
        </p:txBody>
      </p:sp>
      <p:graphicFrame>
        <p:nvGraphicFramePr>
          <p:cNvPr id="5" name="Diagram 4">
            <a:extLst>
              <a:ext uri="{FF2B5EF4-FFF2-40B4-BE49-F238E27FC236}">
                <a16:creationId xmlns:a16="http://schemas.microsoft.com/office/drawing/2014/main" id="{9296FEF4-878A-441C-8AD5-951ADD41E8D4}"/>
              </a:ext>
            </a:extLst>
          </p:cNvPr>
          <p:cNvGraphicFramePr/>
          <p:nvPr>
            <p:extLst>
              <p:ext uri="{D42A27DB-BD31-4B8C-83A1-F6EECF244321}">
                <p14:modId xmlns:p14="http://schemas.microsoft.com/office/powerpoint/2010/main" val="1441678293"/>
              </p:ext>
            </p:extLst>
          </p:nvPr>
        </p:nvGraphicFramePr>
        <p:xfrm>
          <a:off x="4419600" y="1600200"/>
          <a:ext cx="6364288" cy="4540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19A4C1A4-56BE-4324-A1E4-4A97DAEB1C32}"/>
              </a:ext>
            </a:extLst>
          </p:cNvPr>
          <p:cNvSpPr txBox="1"/>
          <p:nvPr/>
        </p:nvSpPr>
        <p:spPr>
          <a:xfrm>
            <a:off x="5887244" y="6140450"/>
            <a:ext cx="3429000" cy="914400"/>
          </a:xfrm>
          <a:prstGeom prst="rect">
            <a:avLst/>
          </a:prstGeom>
          <a:noFill/>
        </p:spPr>
        <p:txBody>
          <a:bodyPr wrap="none" lIns="0" tIns="0" rIns="0" bIns="0" rtlCol="0">
            <a:noAutofit/>
          </a:bodyPr>
          <a:lstStyle/>
          <a:p>
            <a:pPr algn="ctr">
              <a:spcBef>
                <a:spcPts val="0"/>
              </a:spcBef>
              <a:buClr>
                <a:schemeClr val="accent2"/>
              </a:buClr>
              <a:buSzPct val="100000"/>
            </a:pPr>
            <a:r>
              <a:rPr lang="en-US" sz="1800" dirty="0">
                <a:latin typeface="+mn-lt"/>
              </a:rPr>
              <a:t>Simplified Audit </a:t>
            </a:r>
          </a:p>
          <a:p>
            <a:pPr algn="ctr">
              <a:spcBef>
                <a:spcPts val="0"/>
              </a:spcBef>
              <a:buClr>
                <a:schemeClr val="accent2"/>
              </a:buClr>
              <a:buSzPct val="100000"/>
            </a:pPr>
            <a:r>
              <a:rPr lang="en-US" sz="1800" dirty="0">
                <a:latin typeface="+mn-lt"/>
              </a:rPr>
              <a:t>Engagement Process</a:t>
            </a: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FDDDD-048A-44C3-B1B6-9E77E79C11F0}"/>
              </a:ext>
            </a:extLst>
          </p:cNvPr>
          <p:cNvSpPr>
            <a:spLocks noGrp="1"/>
          </p:cNvSpPr>
          <p:nvPr>
            <p:ph type="title"/>
          </p:nvPr>
        </p:nvSpPr>
        <p:spPr/>
        <p:txBody>
          <a:bodyPr/>
          <a:lstStyle/>
          <a:p>
            <a:r>
              <a:rPr lang="en-US" dirty="0"/>
              <a:t>Advanced</a:t>
            </a:r>
          </a:p>
        </p:txBody>
      </p:sp>
      <p:sp>
        <p:nvSpPr>
          <p:cNvPr id="3" name="Text Placeholder 2">
            <a:extLst>
              <a:ext uri="{FF2B5EF4-FFF2-40B4-BE49-F238E27FC236}">
                <a16:creationId xmlns:a16="http://schemas.microsoft.com/office/drawing/2014/main" id="{03CA91F9-62CA-4748-B0C7-44C1730B0270}"/>
              </a:ext>
            </a:extLst>
          </p:cNvPr>
          <p:cNvSpPr>
            <a:spLocks noGrp="1"/>
          </p:cNvSpPr>
          <p:nvPr>
            <p:ph type="body" idx="1"/>
          </p:nvPr>
        </p:nvSpPr>
        <p:spPr/>
        <p:txBody>
          <a:bodyPr/>
          <a:lstStyle/>
          <a:p>
            <a:r>
              <a:rPr lang="en-US" dirty="0"/>
              <a:t>Internal Audit</a:t>
            </a:r>
          </a:p>
          <a:p>
            <a:r>
              <a:rPr lang="en-US" dirty="0"/>
              <a:t>Extended Audit Engagement Plan</a:t>
            </a:r>
          </a:p>
          <a:p>
            <a:r>
              <a:rPr lang="en-US" dirty="0"/>
              <a:t>Audit Classifications</a:t>
            </a:r>
          </a:p>
          <a:p>
            <a:r>
              <a:rPr lang="en-US" dirty="0"/>
              <a:t>Tools: CAAT, Continuous Audit</a:t>
            </a:r>
          </a:p>
          <a:p>
            <a:r>
              <a:rPr lang="en-US" dirty="0"/>
              <a:t>Service Learning</a:t>
            </a:r>
          </a:p>
        </p:txBody>
      </p:sp>
    </p:spTree>
    <p:extLst>
      <p:ext uri="{BB962C8B-B14F-4D97-AF65-F5344CB8AC3E}">
        <p14:creationId xmlns:p14="http://schemas.microsoft.com/office/powerpoint/2010/main" val="30407392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2B30C-D842-44E0-8E34-42E91689F4F4}"/>
              </a:ext>
            </a:extLst>
          </p:cNvPr>
          <p:cNvSpPr>
            <a:spLocks noGrp="1"/>
          </p:cNvSpPr>
          <p:nvPr>
            <p:ph type="title"/>
          </p:nvPr>
        </p:nvSpPr>
        <p:spPr/>
        <p:txBody>
          <a:bodyPr/>
          <a:lstStyle/>
          <a:p>
            <a:r>
              <a:rPr lang="en-US" dirty="0"/>
              <a:t>Internal Audit</a:t>
            </a:r>
          </a:p>
        </p:txBody>
      </p:sp>
      <p:sp>
        <p:nvSpPr>
          <p:cNvPr id="3" name="Content Placeholder 2">
            <a:extLst>
              <a:ext uri="{FF2B5EF4-FFF2-40B4-BE49-F238E27FC236}">
                <a16:creationId xmlns:a16="http://schemas.microsoft.com/office/drawing/2014/main" id="{9C2775A5-6837-4426-B3D0-C24BF1F99965}"/>
              </a:ext>
            </a:extLst>
          </p:cNvPr>
          <p:cNvSpPr>
            <a:spLocks noGrp="1"/>
          </p:cNvSpPr>
          <p:nvPr>
            <p:ph idx="1"/>
          </p:nvPr>
        </p:nvSpPr>
        <p:spPr>
          <a:xfrm>
            <a:off x="457200" y="1600200"/>
            <a:ext cx="8229600" cy="4525963"/>
          </a:xfrm>
        </p:spPr>
        <p:txBody>
          <a:bodyPr/>
          <a:lstStyle/>
          <a:p>
            <a:pPr marL="0" indent="0">
              <a:buNone/>
            </a:pPr>
            <a:r>
              <a:rPr lang="en-US" sz="2400" b="1" dirty="0"/>
              <a:t>Internal testing</a:t>
            </a:r>
            <a:r>
              <a:rPr lang="en-US" sz="2400" dirty="0"/>
              <a:t>: a security group or quality control tests their own security controls.  </a:t>
            </a:r>
          </a:p>
          <a:p>
            <a:pPr marL="0" indent="0">
              <a:buNone/>
            </a:pPr>
            <a:r>
              <a:rPr lang="en-US" sz="2400" b="1" dirty="0"/>
              <a:t>Internal audit:</a:t>
            </a:r>
            <a:r>
              <a:rPr lang="en-US" sz="2400" dirty="0"/>
              <a:t> internal audit group (not IT/security) audits IT/security and business departments. </a:t>
            </a:r>
          </a:p>
          <a:p>
            <a:r>
              <a:rPr lang="en-US" sz="2400" dirty="0"/>
              <a:t>Goal: prepares an organization for an external audit. </a:t>
            </a:r>
          </a:p>
          <a:p>
            <a:pPr marL="0" indent="0">
              <a:buNone/>
            </a:pPr>
            <a:r>
              <a:rPr lang="en-US" sz="2400" b="1" dirty="0"/>
              <a:t>Audit charter: </a:t>
            </a:r>
            <a:r>
              <a:rPr lang="en-US" sz="2400" dirty="0"/>
              <a:t>authorizes internal audit group </a:t>
            </a:r>
          </a:p>
          <a:p>
            <a:r>
              <a:rPr lang="en-US" sz="2400" dirty="0"/>
              <a:t>describes the group’s responsibility, accountability and authority.  </a:t>
            </a:r>
          </a:p>
          <a:p>
            <a:r>
              <a:rPr lang="en-US" sz="2400" dirty="0"/>
              <a:t>outlines management’s responsibility, and audit’s reporting hierarchy </a:t>
            </a:r>
          </a:p>
          <a:p>
            <a:r>
              <a:rPr lang="en-US" sz="2400" dirty="0"/>
              <a:t>is signed off by the highest levels of management </a:t>
            </a:r>
          </a:p>
        </p:txBody>
      </p:sp>
    </p:spTree>
    <p:extLst>
      <p:ext uri="{BB962C8B-B14F-4D97-AF65-F5344CB8AC3E}">
        <p14:creationId xmlns:p14="http://schemas.microsoft.com/office/powerpoint/2010/main" val="35582020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C24A3-0E6D-4BF1-A20D-7431FF546ACF}"/>
              </a:ext>
            </a:extLst>
          </p:cNvPr>
          <p:cNvSpPr>
            <a:spLocks noGrp="1"/>
          </p:cNvSpPr>
          <p:nvPr>
            <p:ph type="title"/>
          </p:nvPr>
        </p:nvSpPr>
        <p:spPr/>
        <p:txBody>
          <a:bodyPr/>
          <a:lstStyle/>
          <a:p>
            <a:r>
              <a:rPr lang="en-US" sz="3600" dirty="0"/>
              <a:t>IT Assurance Framework:</a:t>
            </a:r>
            <a:br>
              <a:rPr lang="en-US" sz="3600" dirty="0"/>
            </a:br>
            <a:r>
              <a:rPr lang="en-US" sz="3600" dirty="0"/>
              <a:t>Extended Audit Engagement Plan Outline</a:t>
            </a:r>
          </a:p>
        </p:txBody>
      </p:sp>
      <p:sp>
        <p:nvSpPr>
          <p:cNvPr id="3" name="Content Placeholder 2">
            <a:extLst>
              <a:ext uri="{FF2B5EF4-FFF2-40B4-BE49-F238E27FC236}">
                <a16:creationId xmlns:a16="http://schemas.microsoft.com/office/drawing/2014/main" id="{77B19DFD-E8EF-4075-88CC-2264F0F34A46}"/>
              </a:ext>
            </a:extLst>
          </p:cNvPr>
          <p:cNvSpPr>
            <a:spLocks noGrp="1"/>
          </p:cNvSpPr>
          <p:nvPr>
            <p:ph idx="1"/>
          </p:nvPr>
        </p:nvSpPr>
        <p:spPr/>
        <p:txBody>
          <a:bodyPr/>
          <a:lstStyle/>
          <a:p>
            <a:r>
              <a:rPr lang="en-US" sz="2000" dirty="0"/>
              <a:t>Areas to be audited</a:t>
            </a:r>
          </a:p>
          <a:p>
            <a:r>
              <a:rPr lang="en-US" sz="2000" dirty="0"/>
              <a:t>Objectives</a:t>
            </a:r>
          </a:p>
          <a:p>
            <a:r>
              <a:rPr lang="en-US" sz="2000" dirty="0"/>
              <a:t>Scope</a:t>
            </a:r>
          </a:p>
          <a:p>
            <a:r>
              <a:rPr lang="en-US" sz="2000" dirty="0"/>
              <a:t>Resources: e.g., staff, tools, budget, schedules</a:t>
            </a:r>
          </a:p>
          <a:p>
            <a:r>
              <a:rPr lang="en-US" sz="2000" dirty="0"/>
              <a:t>Timeline and deliverables</a:t>
            </a:r>
          </a:p>
          <a:p>
            <a:r>
              <a:rPr lang="en-US" sz="2000" dirty="0"/>
              <a:t>Applicable laws/regulations and professional auditing standards</a:t>
            </a:r>
          </a:p>
          <a:p>
            <a:r>
              <a:rPr lang="en-US" sz="2000" dirty="0"/>
              <a:t>Use of a risk-based approach, not related to regulatory compliance</a:t>
            </a:r>
          </a:p>
          <a:p>
            <a:r>
              <a:rPr lang="en-US" sz="2000" dirty="0"/>
              <a:t>Engagement-specific issues</a:t>
            </a:r>
          </a:p>
          <a:p>
            <a:r>
              <a:rPr lang="en-US" sz="2000" dirty="0"/>
              <a:t>Documentation and reporting requirements</a:t>
            </a:r>
          </a:p>
          <a:p>
            <a:r>
              <a:rPr lang="en-US" sz="2000" dirty="0"/>
              <a:t>Planned use of technology and data analytics</a:t>
            </a:r>
          </a:p>
          <a:p>
            <a:r>
              <a:rPr lang="en-US" sz="2000" dirty="0"/>
              <a:t>Reflection on the cost of audit engagement versus potential benefits</a:t>
            </a:r>
          </a:p>
          <a:p>
            <a:r>
              <a:rPr lang="en-US" sz="2000" dirty="0"/>
              <a:t>Communication and escalation protocols for unplanned issues (e.g., changed schedules)</a:t>
            </a:r>
          </a:p>
          <a:p>
            <a:endParaRPr lang="en-US" dirty="0"/>
          </a:p>
        </p:txBody>
      </p:sp>
    </p:spTree>
    <p:extLst>
      <p:ext uri="{BB962C8B-B14F-4D97-AF65-F5344CB8AC3E}">
        <p14:creationId xmlns:p14="http://schemas.microsoft.com/office/powerpoint/2010/main" val="17792347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AEB88F76-3FEF-4B4D-9925-71CB17F3B766}"/>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Classifications of Audit</a:t>
            </a:r>
          </a:p>
        </p:txBody>
      </p:sp>
      <p:sp>
        <p:nvSpPr>
          <p:cNvPr id="84995" name="Rectangle 3">
            <a:extLst>
              <a:ext uri="{FF2B5EF4-FFF2-40B4-BE49-F238E27FC236}">
                <a16:creationId xmlns:a16="http://schemas.microsoft.com/office/drawing/2014/main" id="{6491E560-6125-4943-BA76-4571AAAFDD4B}"/>
              </a:ext>
            </a:extLst>
          </p:cNvPr>
          <p:cNvSpPr>
            <a:spLocks noGrp="1" noChangeArrowheads="1"/>
          </p:cNvSpPr>
          <p:nvPr>
            <p:ph idx="1"/>
          </p:nvPr>
        </p:nvSpPr>
        <p:spPr>
          <a:xfrm>
            <a:off x="457200" y="1600200"/>
            <a:ext cx="8229600" cy="4876800"/>
          </a:xfrm>
        </p:spPr>
        <p:txBody>
          <a:bodyPr/>
          <a:lstStyle/>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Financial Audit</a:t>
            </a:r>
            <a:r>
              <a:rPr lang="en-US" altLang="en-US" sz="2400">
                <a:latin typeface="Calibri" panose="020F0502020204030204" pitchFamily="34" charset="0"/>
                <a:ea typeface="ヒラギノ角ゴ Pro W3"/>
                <a:cs typeface="ヒラギノ角ゴ Pro W3"/>
              </a:rPr>
              <a:t>: Assure integrity of financial statements</a:t>
            </a:r>
          </a:p>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Operational Audit</a:t>
            </a:r>
            <a:r>
              <a:rPr lang="en-US" altLang="en-US" sz="2400">
                <a:latin typeface="Calibri" panose="020F0502020204030204" pitchFamily="34" charset="0"/>
                <a:ea typeface="ヒラギノ角ゴ Pro W3"/>
                <a:cs typeface="ヒラギノ角ゴ Pro W3"/>
              </a:rPr>
              <a:t>: Evaluate internal controls for a given process or area</a:t>
            </a:r>
          </a:p>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Integrated Audit</a:t>
            </a:r>
            <a:r>
              <a:rPr lang="en-US" altLang="en-US" sz="2400">
                <a:latin typeface="Calibri" panose="020F0502020204030204" pitchFamily="34" charset="0"/>
                <a:ea typeface="ヒラギノ角ゴ Pro W3"/>
                <a:cs typeface="ヒラギノ角ゴ Pro W3"/>
              </a:rPr>
              <a:t>: Includes both Financial and Operational aspects</a:t>
            </a:r>
          </a:p>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Forensic Audit</a:t>
            </a:r>
            <a:r>
              <a:rPr lang="en-US" altLang="en-US" sz="2400">
                <a:latin typeface="Calibri" panose="020F0502020204030204" pitchFamily="34" charset="0"/>
                <a:ea typeface="ヒラギノ角ゴ Pro W3"/>
                <a:cs typeface="ヒラギノ角ゴ Pro W3"/>
              </a:rPr>
              <a:t>: Follows up on fraud/crime</a:t>
            </a:r>
          </a:p>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IS Audit</a:t>
            </a:r>
            <a:r>
              <a:rPr lang="en-US" altLang="en-US" sz="2400">
                <a:latin typeface="Calibri" panose="020F0502020204030204" pitchFamily="34" charset="0"/>
                <a:ea typeface="ヒラギノ角ゴ Pro W3"/>
                <a:cs typeface="ヒラギノ角ゴ Pro W3"/>
              </a:rPr>
              <a:t>: Evaluates IS safeguards for data in providing CIA efficiently</a:t>
            </a:r>
          </a:p>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Administrative Audit</a:t>
            </a:r>
            <a:r>
              <a:rPr lang="en-US" altLang="en-US" sz="2400">
                <a:latin typeface="Calibri" panose="020F0502020204030204" pitchFamily="34" charset="0"/>
                <a:ea typeface="ヒラギノ角ゴ Pro W3"/>
                <a:cs typeface="ヒラギノ角ゴ Pro W3"/>
              </a:rPr>
              <a:t>: Assess efficiency of a process or organization</a:t>
            </a:r>
          </a:p>
          <a:p>
            <a:pPr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Specialized Audit: Example:</a:t>
            </a:r>
          </a:p>
          <a:p>
            <a:pPr marL="342900" lvl="1" indent="-342900" eaLnBrk="1" hangingPunct="1">
              <a:lnSpc>
                <a:spcPct val="90000"/>
              </a:lnSpc>
              <a:buFont typeface="Arial" panose="020B0604020202020204" pitchFamily="34" charset="0"/>
              <a:buChar char="•"/>
            </a:pPr>
            <a:r>
              <a:rPr lang="en-US" altLang="en-US" sz="2400" b="1">
                <a:latin typeface="Calibri" panose="020F0502020204030204" pitchFamily="34" charset="0"/>
                <a:ea typeface="ヒラギノ角ゴ Pro W3"/>
                <a:cs typeface="ヒラギノ角ゴ Pro W3"/>
              </a:rPr>
              <a:t>SAS 70</a:t>
            </a:r>
            <a:r>
              <a:rPr lang="en-US" altLang="en-US" sz="2000">
                <a:latin typeface="Calibri" panose="020F0502020204030204" pitchFamily="34" charset="0"/>
                <a:ea typeface="ヒラギノ角ゴ Pro W3"/>
                <a:cs typeface="ヒラギノ角ゴ Pro W3"/>
              </a:rPr>
              <a:t>: Assesses internal controls of a service organization</a:t>
            </a:r>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5EFD26A1-08DA-4CB7-983B-16FBDD167159}"/>
              </a:ext>
            </a:extLst>
          </p:cNvPr>
          <p:cNvSpPr>
            <a:spLocks noGrp="1" noChangeArrowheads="1"/>
          </p:cNvSpPr>
          <p:nvPr>
            <p:ph type="title"/>
          </p:nvPr>
        </p:nvSpPr>
        <p:spPr>
          <a:xfrm>
            <a:off x="520700" y="685800"/>
            <a:ext cx="8154988" cy="730250"/>
          </a:xfrm>
        </p:spPr>
        <p:txBody>
          <a:bodyPr/>
          <a:lstStyle/>
          <a:p>
            <a:pPr eaLnBrk="1" hangingPunct="1"/>
            <a:r>
              <a:rPr lang="en-US" altLang="en-US" sz="4000">
                <a:ea typeface="Calibri" panose="020F0502020204030204" pitchFamily="34" charset="0"/>
                <a:cs typeface="Lucida Sans" panose="020B0602030504020204" pitchFamily="34" charset="0"/>
              </a:rPr>
              <a:t>Computer-Assisted Audit Techniques (CAAT)</a:t>
            </a:r>
          </a:p>
        </p:txBody>
      </p:sp>
      <p:sp>
        <p:nvSpPr>
          <p:cNvPr id="87043" name="Rectangle 3">
            <a:extLst>
              <a:ext uri="{FF2B5EF4-FFF2-40B4-BE49-F238E27FC236}">
                <a16:creationId xmlns:a16="http://schemas.microsoft.com/office/drawing/2014/main" id="{26611CF7-9510-4B9E-A6D5-2F2278D1850F}"/>
              </a:ext>
            </a:extLst>
          </p:cNvPr>
          <p:cNvSpPr>
            <a:spLocks noGrp="1" noChangeArrowheads="1"/>
          </p:cNvSpPr>
          <p:nvPr>
            <p:ph idx="1"/>
          </p:nvPr>
        </p:nvSpPr>
        <p:spPr/>
        <p:txBody>
          <a:bodyPr/>
          <a:lstStyle/>
          <a:p>
            <a:pPr eaLnBrk="1" hangingPunct="1">
              <a:lnSpc>
                <a:spcPct val="80000"/>
              </a:lnSpc>
            </a:pPr>
            <a:r>
              <a:rPr lang="en-US" altLang="en-US" sz="2800">
                <a:latin typeface="Calibri" panose="020F0502020204030204" pitchFamily="34" charset="0"/>
                <a:ea typeface="ヒラギノ角ゴ Pro W3"/>
                <a:cs typeface="ヒラギノ角ゴ Pro W3"/>
              </a:rPr>
              <a:t>Software tools enable auditor to </a:t>
            </a:r>
          </a:p>
          <a:p>
            <a:pPr marL="342900" lvl="1" indent="-342900" eaLnBrk="1" hangingPunct="1">
              <a:lnSpc>
                <a:spcPct val="8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Access and analyze data in database </a:t>
            </a:r>
          </a:p>
          <a:p>
            <a:pPr marL="342900" lvl="1" indent="-342900" eaLnBrk="1" hangingPunct="1">
              <a:lnSpc>
                <a:spcPct val="8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Perform compliance tests</a:t>
            </a:r>
          </a:p>
          <a:p>
            <a:pPr marL="342900" lvl="1" indent="-342900" eaLnBrk="1" hangingPunct="1">
              <a:lnSpc>
                <a:spcPct val="8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Perform penetration and vulnerability tests</a:t>
            </a:r>
          </a:p>
          <a:p>
            <a:pPr marL="342900" lvl="1" indent="-342900" eaLnBrk="1" hangingPunct="1">
              <a:lnSpc>
                <a:spcPct val="8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Test Application</a:t>
            </a:r>
          </a:p>
          <a:p>
            <a:pPr eaLnBrk="1" hangingPunct="1">
              <a:lnSpc>
                <a:spcPct val="80000"/>
              </a:lnSpc>
            </a:pPr>
            <a:r>
              <a:rPr lang="en-US" altLang="en-US" sz="2800">
                <a:latin typeface="Calibri" panose="020F0502020204030204" pitchFamily="34" charset="0"/>
                <a:ea typeface="ヒラギノ角ゴ Pro W3"/>
                <a:cs typeface="ヒラギノ角ゴ Pro W3"/>
              </a:rPr>
              <a:t>May include utility software, debug or scanning software, test data, application trace, expert systems, generalized audit software</a:t>
            </a:r>
          </a:p>
          <a:p>
            <a:pPr eaLnBrk="1" hangingPunct="1">
              <a:lnSpc>
                <a:spcPct val="80000"/>
              </a:lnSpc>
            </a:pPr>
            <a:r>
              <a:rPr lang="en-US" altLang="en-US" sz="2800">
                <a:latin typeface="Calibri" panose="020F0502020204030204" pitchFamily="34" charset="0"/>
                <a:ea typeface="ヒラギノ角ゴ Pro W3"/>
                <a:cs typeface="ヒラギノ角ゴ Pro W3"/>
              </a:rPr>
              <a:t>If special use:</a:t>
            </a:r>
          </a:p>
          <a:p>
            <a:pPr marL="342900" lvl="1" indent="-342900" eaLnBrk="1" hangingPunct="1">
              <a:lnSpc>
                <a:spcPct val="8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Referenced in audit plan &amp; report </a:t>
            </a:r>
          </a:p>
          <a:p>
            <a:pPr marL="342900" lvl="1" indent="-342900" eaLnBrk="1" hangingPunct="1">
              <a:lnSpc>
                <a:spcPct val="8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Download sample data and use in read-only mode</a:t>
            </a:r>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E197E976-1456-4FC1-807D-32F331F1A8F8}"/>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Control Self-Assessment</a:t>
            </a:r>
          </a:p>
        </p:txBody>
      </p:sp>
      <p:sp>
        <p:nvSpPr>
          <p:cNvPr id="89091" name="Rectangle 3">
            <a:extLst>
              <a:ext uri="{FF2B5EF4-FFF2-40B4-BE49-F238E27FC236}">
                <a16:creationId xmlns:a16="http://schemas.microsoft.com/office/drawing/2014/main" id="{5CFAC880-6C61-4206-8923-18E0D9DCBF5B}"/>
              </a:ext>
            </a:extLst>
          </p:cNvPr>
          <p:cNvSpPr>
            <a:spLocks noGrp="1" noChangeArrowheads="1"/>
          </p:cNvSpPr>
          <p:nvPr>
            <p:ph idx="1"/>
          </p:nvPr>
        </p:nvSpPr>
        <p:spPr/>
        <p:txBody>
          <a:bodyPr/>
          <a:lstStyle/>
          <a:p>
            <a:pPr eaLnBrk="1" hangingPunct="1">
              <a:lnSpc>
                <a:spcPct val="100000"/>
              </a:lnSpc>
            </a:pPr>
            <a:r>
              <a:rPr lang="en-US" altLang="en-US" sz="2400">
                <a:latin typeface="Calibri" panose="020F0502020204030204" pitchFamily="34" charset="0"/>
                <a:ea typeface="ヒラギノ角ゴ Pro W3"/>
                <a:cs typeface="ヒラギノ角ゴ Pro W3"/>
              </a:rPr>
              <a:t>Internal audit system that enhances external audit</a:t>
            </a:r>
          </a:p>
          <a:p>
            <a:pPr eaLnBrk="1" hangingPunct="1">
              <a:lnSpc>
                <a:spcPct val="100000"/>
              </a:lnSpc>
            </a:pPr>
            <a:r>
              <a:rPr lang="en-US" altLang="en-US" sz="2400">
                <a:latin typeface="Calibri" panose="020F0502020204030204" pitchFamily="34" charset="0"/>
                <a:ea typeface="ヒラギノ角ゴ Pro W3"/>
                <a:cs typeface="ヒラギノ角ゴ Pro W3"/>
              </a:rPr>
              <a:t>Control monitoring occurs in functional areas</a:t>
            </a:r>
          </a:p>
          <a:p>
            <a:pPr eaLnBrk="1" hangingPunct="1">
              <a:lnSpc>
                <a:spcPct val="100000"/>
              </a:lnSpc>
            </a:pPr>
            <a:r>
              <a:rPr lang="en-US" altLang="en-US" sz="2400">
                <a:latin typeface="Calibri" panose="020F0502020204030204" pitchFamily="34" charset="0"/>
                <a:ea typeface="ヒラギノ角ゴ Pro W3"/>
                <a:cs typeface="ヒラギノ角ゴ Pro W3"/>
              </a:rPr>
              <a:t>Includes designing and assessing controls locally, often in workshops</a:t>
            </a:r>
          </a:p>
          <a:p>
            <a:pPr eaLnBrk="1" hangingPunct="1">
              <a:lnSpc>
                <a:spcPct val="100000"/>
              </a:lnSpc>
            </a:pPr>
            <a:r>
              <a:rPr lang="en-US" altLang="en-US" sz="2400">
                <a:latin typeface="Calibri" panose="020F0502020204030204" pitchFamily="34" charset="0"/>
                <a:ea typeface="ヒラギノ角ゴ Pro W3"/>
                <a:cs typeface="ヒラギノ角ゴ Pro W3"/>
              </a:rPr>
              <a:t>Benefit: Involves and trains employees, often reducing risk quicker</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CCBB67C4-F9A6-4EBE-9598-39B821441E95}"/>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Audit Planning</a:t>
            </a:r>
          </a:p>
        </p:txBody>
      </p:sp>
      <p:sp>
        <p:nvSpPr>
          <p:cNvPr id="20483" name="Rectangle 3">
            <a:extLst>
              <a:ext uri="{FF2B5EF4-FFF2-40B4-BE49-F238E27FC236}">
                <a16:creationId xmlns:a16="http://schemas.microsoft.com/office/drawing/2014/main" id="{241152E7-8ED4-404A-AFC7-7ED6CB3AF512}"/>
              </a:ext>
            </a:extLst>
          </p:cNvPr>
          <p:cNvSpPr>
            <a:spLocks noGrp="1" noChangeArrowheads="1"/>
          </p:cNvSpPr>
          <p:nvPr>
            <p:ph idx="1"/>
          </p:nvPr>
        </p:nvSpPr>
        <p:spPr/>
        <p:txBody>
          <a:bodyPr/>
          <a:lstStyle/>
          <a:p>
            <a:pPr eaLnBrk="1" hangingPunct="1">
              <a:lnSpc>
                <a:spcPct val="90000"/>
              </a:lnSpc>
            </a:pPr>
            <a:r>
              <a:rPr lang="en-US" altLang="en-US" sz="2800" b="1">
                <a:latin typeface="Calibri" panose="020F0502020204030204" pitchFamily="34" charset="0"/>
                <a:ea typeface="ヒラギノ角ゴ Pro W3"/>
                <a:cs typeface="ヒラギノ角ゴ Pro W3"/>
              </a:rPr>
              <a:t>Short-Term</a:t>
            </a:r>
            <a:r>
              <a:rPr lang="en-US" altLang="en-US" sz="2800">
                <a:latin typeface="Calibri" panose="020F0502020204030204" pitchFamily="34" charset="0"/>
                <a:ea typeface="ヒラギノ角ゴ Pro W3"/>
                <a:cs typeface="ヒラギノ角ゴ Pro W3"/>
              </a:rPr>
              <a:t>: What do we need to audit this year?</a:t>
            </a:r>
          </a:p>
          <a:p>
            <a:pPr eaLnBrk="1" hangingPunct="1">
              <a:lnSpc>
                <a:spcPct val="90000"/>
              </a:lnSpc>
            </a:pPr>
            <a:r>
              <a:rPr lang="en-US" altLang="en-US" sz="2800" b="1">
                <a:latin typeface="Calibri" panose="020F0502020204030204" pitchFamily="34" charset="0"/>
                <a:ea typeface="ヒラギノ角ゴ Pro W3"/>
                <a:cs typeface="ヒラギノ角ゴ Pro W3"/>
              </a:rPr>
              <a:t>Long-Term</a:t>
            </a:r>
            <a:r>
              <a:rPr lang="en-US" altLang="en-US" sz="2800">
                <a:latin typeface="Calibri" panose="020F0502020204030204" pitchFamily="34" charset="0"/>
                <a:ea typeface="ヒラギノ角ゴ Pro W3"/>
                <a:cs typeface="ヒラギノ角ゴ Pro W3"/>
              </a:rPr>
              <a:t>: What should we plan to audit in the future?</a:t>
            </a:r>
          </a:p>
          <a:p>
            <a:pPr eaLnBrk="1" hangingPunct="1">
              <a:lnSpc>
                <a:spcPct val="90000"/>
              </a:lnSpc>
            </a:pPr>
            <a:r>
              <a:rPr lang="en-US" altLang="en-US" sz="2800">
                <a:latin typeface="Calibri" panose="020F0502020204030204" pitchFamily="34" charset="0"/>
                <a:ea typeface="ヒラギノ角ゴ Pro W3"/>
                <a:cs typeface="ヒラギノ角ゴ Pro W3"/>
              </a:rPr>
              <a:t>What should we test first?  Consider…</a:t>
            </a:r>
          </a:p>
          <a:p>
            <a:pPr marL="342900" lvl="1" indent="-342900" eaLnBrk="1" hangingPunct="1">
              <a:lnSpc>
                <a:spcPct val="9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What parts of our business are the most susceptible to risk?</a:t>
            </a:r>
          </a:p>
          <a:p>
            <a:pPr marL="342900" lvl="1" indent="-342900" eaLnBrk="1" hangingPunct="1">
              <a:lnSpc>
                <a:spcPct val="9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What business/IS systems are changing?</a:t>
            </a:r>
          </a:p>
          <a:p>
            <a:pPr marL="342900" lvl="1" indent="-342900" eaLnBrk="1" hangingPunct="1">
              <a:lnSpc>
                <a:spcPct val="9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Are new evaluation tools available? </a:t>
            </a:r>
          </a:p>
          <a:p>
            <a:pPr marL="342900" lvl="1" indent="-342900" eaLnBrk="1" hangingPunct="1">
              <a:lnSpc>
                <a:spcPct val="9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What regulations must we test for?</a:t>
            </a:r>
          </a:p>
          <a:p>
            <a:pPr marL="342900" lvl="1" indent="-342900" eaLnBrk="1" hangingPunct="1">
              <a:lnSpc>
                <a:spcPct val="9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Are there new regulations to test for? </a:t>
            </a:r>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64B571E4-81DC-4156-83A5-C08F9206A446}"/>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Newer Audit Techniques</a:t>
            </a:r>
          </a:p>
        </p:txBody>
      </p:sp>
      <p:sp>
        <p:nvSpPr>
          <p:cNvPr id="91139" name="Rectangle 3">
            <a:extLst>
              <a:ext uri="{FF2B5EF4-FFF2-40B4-BE49-F238E27FC236}">
                <a16:creationId xmlns:a16="http://schemas.microsoft.com/office/drawing/2014/main" id="{2361D266-E5DA-4857-A83D-CB5ABFB122B9}"/>
              </a:ext>
            </a:extLst>
          </p:cNvPr>
          <p:cNvSpPr>
            <a:spLocks noGrp="1" noChangeArrowheads="1"/>
          </p:cNvSpPr>
          <p:nvPr>
            <p:ph idx="1"/>
          </p:nvPr>
        </p:nvSpPr>
        <p:spPr/>
        <p:txBody>
          <a:bodyPr/>
          <a:lstStyle/>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Automated Work Papers</a:t>
            </a:r>
            <a:r>
              <a:rPr lang="en-US" altLang="en-US" sz="2400">
                <a:latin typeface="Calibri" panose="020F0502020204030204" pitchFamily="34" charset="0"/>
                <a:ea typeface="ヒラギノ角ゴ Pro W3"/>
                <a:cs typeface="ヒラギノ角ゴ Pro W3"/>
              </a:rPr>
              <a:t>:  Automated tools for risk &amp; audit reporting</a:t>
            </a:r>
          </a:p>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Integrated Audit</a:t>
            </a:r>
            <a:r>
              <a:rPr lang="en-US" altLang="en-US" sz="2400">
                <a:latin typeface="Calibri" panose="020F0502020204030204" pitchFamily="34" charset="0"/>
                <a:ea typeface="ヒラギノ角ゴ Pro W3"/>
                <a:cs typeface="ヒラギノ角ゴ Pro W3"/>
              </a:rPr>
              <a:t>: Combines financial, operational, and/or IS audit via team effort</a:t>
            </a:r>
          </a:p>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Continuous Audit</a:t>
            </a:r>
            <a:r>
              <a:rPr lang="en-US" altLang="en-US" sz="2400">
                <a:latin typeface="Calibri" panose="020F0502020204030204" pitchFamily="34" charset="0"/>
                <a:ea typeface="ヒラギノ角ゴ Pro W3"/>
                <a:cs typeface="ヒラギノ角ゴ Pro W3"/>
              </a:rPr>
              <a:t>: Provides audit reports on continuous basis (weekly, daily, hourly)</a:t>
            </a:r>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3">
            <a:extLst>
              <a:ext uri="{FF2B5EF4-FFF2-40B4-BE49-F238E27FC236}">
                <a16:creationId xmlns:a16="http://schemas.microsoft.com/office/drawing/2014/main" id="{63EF63B2-277D-4FB8-B70C-D9AD3E34FAB6}"/>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Service Learning Component:</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Non-Disclosure Agreement</a:t>
            </a:r>
          </a:p>
        </p:txBody>
      </p:sp>
      <p:sp>
        <p:nvSpPr>
          <p:cNvPr id="93187" name="Content Placeholder 4">
            <a:extLst>
              <a:ext uri="{FF2B5EF4-FFF2-40B4-BE49-F238E27FC236}">
                <a16:creationId xmlns:a16="http://schemas.microsoft.com/office/drawing/2014/main" id="{9BC47F4B-7298-43B8-B565-8E52AFA84B94}"/>
              </a:ext>
            </a:extLst>
          </p:cNvPr>
          <p:cNvSpPr>
            <a:spLocks noGrp="1" noChangeArrowheads="1"/>
          </p:cNvSpPr>
          <p:nvPr>
            <p:ph idx="1"/>
          </p:nvPr>
        </p:nvSpPr>
        <p:spPr/>
        <p:txBody>
          <a:bodyPr/>
          <a:lstStyle/>
          <a:p>
            <a:pPr algn="ctr" eaLnBrk="1" hangingPunct="1">
              <a:buFont typeface="Wingdings" panose="05000000000000000000" pitchFamily="2" charset="2"/>
              <a:buNone/>
            </a:pPr>
            <a:endParaRPr lang="en-US" altLang="en-US" sz="2400">
              <a:solidFill>
                <a:srgbClr val="FF0000"/>
              </a:solidFill>
              <a:latin typeface="Calibri" panose="020F0502020204030204" pitchFamily="34" charset="0"/>
              <a:ea typeface="ヒラギノ角ゴ Pro W3"/>
              <a:cs typeface="ヒラギノ角ゴ Pro W3"/>
            </a:endParaRPr>
          </a:p>
          <a:p>
            <a:pPr algn="ctr" eaLnBrk="1" hangingPunct="1">
              <a:buFont typeface="Wingdings" panose="05000000000000000000" pitchFamily="2" charset="2"/>
              <a:buNone/>
            </a:pPr>
            <a:r>
              <a:rPr lang="en-US" altLang="en-US" sz="2400">
                <a:solidFill>
                  <a:srgbClr val="FF0000"/>
                </a:solidFill>
                <a:latin typeface="Calibri" panose="020F0502020204030204" pitchFamily="34" charset="0"/>
                <a:ea typeface="ヒラギノ角ゴ Pro W3"/>
                <a:cs typeface="ヒラギノ角ゴ Pro W3"/>
              </a:rPr>
              <a:t>Wrong Way:</a:t>
            </a:r>
          </a:p>
          <a:p>
            <a:pP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You:  I developed an audit plan for Help-The-Community</a:t>
            </a:r>
          </a:p>
          <a:p>
            <a:pP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Interviewer:  What specifically did you do?</a:t>
            </a:r>
          </a:p>
          <a:p>
            <a:pP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You:  We tried to break into their wireless network.</a:t>
            </a:r>
          </a:p>
          <a:p>
            <a:pP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Interviewer:  What did you find?</a:t>
            </a:r>
          </a:p>
          <a:p>
            <a:pP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You: They had no security.  They were hopelessly non-technical.  Their password was ‘HelpTheCommunity’, and transmissions were unencrypted.  I could read everything…</a:t>
            </a:r>
          </a:p>
          <a:p>
            <a:pPr algn="ctr" eaLnBrk="1" hangingPunct="1">
              <a:buFont typeface="Wingdings" panose="05000000000000000000" pitchFamily="2" charset="2"/>
              <a:buNone/>
            </a:pPr>
            <a:endParaRPr lang="en-US" altLang="en-US" sz="2400">
              <a:solidFill>
                <a:srgbClr val="FF0000"/>
              </a:solidFill>
              <a:latin typeface="Calibri" panose="020F0502020204030204" pitchFamily="34" charset="0"/>
              <a:ea typeface="ヒラギノ角ゴ Pro W3"/>
              <a:cs typeface="ヒラギノ角ゴ Pro W3"/>
            </a:endParaRPr>
          </a:p>
          <a:p>
            <a:pPr algn="ctr" eaLnBrk="1" hangingPunct="1">
              <a:buFont typeface="Wingdings" panose="05000000000000000000" pitchFamily="2" charset="2"/>
              <a:buNone/>
            </a:pPr>
            <a:r>
              <a:rPr lang="en-US" altLang="en-US" sz="2400">
                <a:solidFill>
                  <a:srgbClr val="FF0000"/>
                </a:solidFill>
                <a:latin typeface="Calibri" panose="020F0502020204030204" pitchFamily="34" charset="0"/>
                <a:ea typeface="ヒラギノ角ゴ Pro W3"/>
                <a:cs typeface="ヒラギノ角ゴ Pro W3"/>
              </a:rPr>
              <a:t>What is wrong with this dialogue?</a:t>
            </a: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3">
            <a:extLst>
              <a:ext uri="{FF2B5EF4-FFF2-40B4-BE49-F238E27FC236}">
                <a16:creationId xmlns:a16="http://schemas.microsoft.com/office/drawing/2014/main" id="{AD7396B5-EF04-41EF-89C1-ED62D048999B}"/>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Service Learning Component:</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Non-Disclosure Agreement</a:t>
            </a:r>
          </a:p>
        </p:txBody>
      </p:sp>
      <p:sp>
        <p:nvSpPr>
          <p:cNvPr id="94211" name="Content Placeholder 4">
            <a:extLst>
              <a:ext uri="{FF2B5EF4-FFF2-40B4-BE49-F238E27FC236}">
                <a16:creationId xmlns:a16="http://schemas.microsoft.com/office/drawing/2014/main" id="{E5D2234B-9A7E-4621-9FF4-0F2CBC575E78}"/>
              </a:ext>
            </a:extLst>
          </p:cNvPr>
          <p:cNvSpPr>
            <a:spLocks noGrp="1" noChangeArrowheads="1"/>
          </p:cNvSpPr>
          <p:nvPr>
            <p:ph idx="1"/>
          </p:nvPr>
        </p:nvSpPr>
        <p:spPr/>
        <p:txBody>
          <a:bodyPr/>
          <a:lstStyle/>
          <a:p>
            <a:pPr algn="ctr" eaLnBrk="1" hangingPunct="1">
              <a:buFont typeface="Wingdings" panose="05000000000000000000" pitchFamily="2" charset="2"/>
              <a:buNone/>
            </a:pPr>
            <a:endParaRPr lang="en-US" altLang="en-US" sz="2400">
              <a:solidFill>
                <a:srgbClr val="00B050"/>
              </a:solidFill>
              <a:latin typeface="Calibri" panose="020F0502020204030204" pitchFamily="34" charset="0"/>
              <a:ea typeface="ヒラギノ角ゴ Pro W3"/>
              <a:cs typeface="ヒラギノ角ゴ Pro W3"/>
            </a:endParaRPr>
          </a:p>
          <a:p>
            <a:pPr algn="ctr" eaLnBrk="1" hangingPunct="1">
              <a:buFont typeface="Wingdings" panose="05000000000000000000" pitchFamily="2" charset="2"/>
              <a:buNone/>
            </a:pPr>
            <a:r>
              <a:rPr lang="en-US" altLang="en-US" sz="2400">
                <a:solidFill>
                  <a:srgbClr val="00B050"/>
                </a:solidFill>
                <a:latin typeface="Calibri" panose="020F0502020204030204" pitchFamily="34" charset="0"/>
                <a:ea typeface="ヒラギノ角ゴ Pro W3"/>
                <a:cs typeface="ヒラギノ角ゴ Pro W3"/>
              </a:rPr>
              <a:t>Right Way:</a:t>
            </a:r>
          </a:p>
          <a:p>
            <a:pP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You:  I developed an audit plan for Help-The-Community</a:t>
            </a:r>
          </a:p>
          <a:p>
            <a:pP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Interviewer:  What specifically did you do?</a:t>
            </a:r>
          </a:p>
          <a:p>
            <a:pP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You:  We did a penetration test.  However, I signed a non-disclosure agreement, so I am not at liberty to say specifically what we did or found.</a:t>
            </a:r>
          </a:p>
          <a:p>
            <a:pP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Interviewer:  Were you successful in breaking in?</a:t>
            </a:r>
          </a:p>
          <a:p>
            <a:pP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You:  I can’t say.  However, if you would like to contact my community partner as a reference, here is her contact information…</a:t>
            </a:r>
          </a:p>
          <a:p>
            <a:pPr algn="ctr" eaLnBrk="1" hangingPunct="1">
              <a:buFont typeface="Wingdings" panose="05000000000000000000" pitchFamily="2" charset="2"/>
              <a:buNone/>
            </a:pPr>
            <a:endParaRPr lang="en-US" altLang="en-US" sz="2400">
              <a:solidFill>
                <a:srgbClr val="00B050"/>
              </a:solidFill>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FB57E206-3C9A-43AD-A75B-FE559B2C18BA}"/>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49155" name="Rectangle 3">
            <a:extLst>
              <a:ext uri="{FF2B5EF4-FFF2-40B4-BE49-F238E27FC236}">
                <a16:creationId xmlns:a16="http://schemas.microsoft.com/office/drawing/2014/main" id="{98F5473A-ECA0-4BB1-ABB5-B5F6F83C1ED1}"/>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The PRIMARY purpose of generalized audit software (GAS) is to:</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Find fraudulent transactions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Determine sample mean compared to population mean</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Extract data for a Substantive Test</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Organize an audit report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4915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BC1F374B-AC87-45E3-ADCF-56834167E0B6}"/>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56323" name="Rectangle 3">
            <a:extLst>
              <a:ext uri="{FF2B5EF4-FFF2-40B4-BE49-F238E27FC236}">
                <a16:creationId xmlns:a16="http://schemas.microsoft.com/office/drawing/2014/main" id="{D34A4BD7-064F-4405-89CF-935D169A9B72}"/>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A Compensating Control is defined as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Two strong controls address the same fault</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A fault is addressed by a weak control and strong control in another area</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A control addresses a specific problem</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A control that fixes the problem after it is detected</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5632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87BAC6FF-B092-400F-BB1A-7976C0A76528}"/>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62467" name="Rectangle 3">
            <a:extLst>
              <a:ext uri="{FF2B5EF4-FFF2-40B4-BE49-F238E27FC236}">
                <a16:creationId xmlns:a16="http://schemas.microsoft.com/office/drawing/2014/main" id="{0F4FAE0A-7676-4BE3-A1C2-AA245FA3BBA6}"/>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An IS auditor should plan their audit approach based upon:</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Materiality</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Management recommendations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ISACA recommendations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Risk</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2467">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31349CFD-0CA3-40A3-A261-F8C39D05616F}"/>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64515" name="Rectangle 3">
            <a:extLst>
              <a:ext uri="{FF2B5EF4-FFF2-40B4-BE49-F238E27FC236}">
                <a16:creationId xmlns:a16="http://schemas.microsoft.com/office/drawing/2014/main" id="{B8592449-5D3B-4583-89B9-9AB2E8BAF2E6}"/>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A Hash Total is maintained on each batch file to ensure no transactions are lost.  This is an example of a </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Preventive Control</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Detective Control</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Compensating Control</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Corrective Control</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4515">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0AA7D287-8D17-4855-83D4-BB7E72D5A7FF}"/>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66563" name="Rectangle 3">
            <a:extLst>
              <a:ext uri="{FF2B5EF4-FFF2-40B4-BE49-F238E27FC236}">
                <a16:creationId xmlns:a16="http://schemas.microsoft.com/office/drawing/2014/main" id="{AF8127D3-5E5E-43AA-8446-8EB34162F2E5}"/>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The FIRST step that an auditor should take is: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Prepare the Audit Objectives and Scope</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Learn about the organization</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Study ISACA audit recommendations for the functional area</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Perform an IT risk assessment</a:t>
            </a:r>
          </a:p>
          <a:p>
            <a:pPr marL="609600" indent="-609600"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656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a:extLst>
              <a:ext uri="{FF2B5EF4-FFF2-40B4-BE49-F238E27FC236}">
                <a16:creationId xmlns:a16="http://schemas.microsoft.com/office/drawing/2014/main" id="{3C806E62-3F21-40B9-9E05-0F28CA404997}"/>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3" name="Content Placeholder 2">
            <a:extLst>
              <a:ext uri="{FF2B5EF4-FFF2-40B4-BE49-F238E27FC236}">
                <a16:creationId xmlns:a16="http://schemas.microsoft.com/office/drawing/2014/main" id="{E0A72B80-6BDF-468B-BE71-2E7BE0D9779F}"/>
              </a:ext>
            </a:extLst>
          </p:cNvPr>
          <p:cNvSpPr>
            <a:spLocks noGrp="1"/>
          </p:cNvSpPr>
          <p:nvPr>
            <p:ph idx="1"/>
          </p:nvPr>
        </p:nvSpPr>
        <p:spPr/>
        <p:txBody>
          <a:bodyPr>
            <a:noAutofit/>
          </a:bodyPr>
          <a:lstStyle/>
          <a:p>
            <a:pPr eaLnBrk="1" hangingPunct="1">
              <a:buFont typeface="Wingdings" pitchFamily="2" charset="2"/>
              <a:buNone/>
              <a:defRPr/>
            </a:pPr>
            <a:r>
              <a:rPr lang="en-US" sz="2400" dirty="0"/>
              <a:t>   An audit that considers how financial information is generated from both a business process and IS handling side is known as:</a:t>
            </a:r>
          </a:p>
          <a:p>
            <a:pPr marL="514350" indent="-514350" eaLnBrk="1" hangingPunct="1">
              <a:buFont typeface="+mj-lt"/>
              <a:buAutoNum type="arabicPeriod"/>
              <a:defRPr/>
            </a:pPr>
            <a:r>
              <a:rPr lang="en-US" sz="2400" dirty="0"/>
              <a:t>Financial audit</a:t>
            </a:r>
          </a:p>
          <a:p>
            <a:pPr marL="514350" indent="-514350" eaLnBrk="1" hangingPunct="1">
              <a:buFont typeface="+mj-lt"/>
              <a:buAutoNum type="arabicPeriod"/>
              <a:defRPr/>
            </a:pPr>
            <a:r>
              <a:rPr lang="en-US" sz="2400" dirty="0"/>
              <a:t>Operational audit</a:t>
            </a:r>
          </a:p>
          <a:p>
            <a:pPr marL="514350" indent="-514350" eaLnBrk="1" hangingPunct="1">
              <a:buFont typeface="+mj-lt"/>
              <a:buAutoNum type="arabicPeriod"/>
              <a:defRPr/>
            </a:pPr>
            <a:r>
              <a:rPr lang="en-US" sz="2400" dirty="0"/>
              <a:t>Administrative audit</a:t>
            </a:r>
          </a:p>
          <a:p>
            <a:pPr marL="514350" indent="-514350" eaLnBrk="1" hangingPunct="1">
              <a:buFont typeface="+mj-lt"/>
              <a:buAutoNum type="arabicPeriod"/>
              <a:defRPr/>
            </a:pPr>
            <a:r>
              <a:rPr lang="en-US" sz="2400" dirty="0"/>
              <a:t>Integrated audit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a:extLst>
              <a:ext uri="{FF2B5EF4-FFF2-40B4-BE49-F238E27FC236}">
                <a16:creationId xmlns:a16="http://schemas.microsoft.com/office/drawing/2014/main" id="{45EA4598-44A7-4064-AACF-03518AD0AED4}"/>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3" name="Content Placeholder 2">
            <a:extLst>
              <a:ext uri="{FF2B5EF4-FFF2-40B4-BE49-F238E27FC236}">
                <a16:creationId xmlns:a16="http://schemas.microsoft.com/office/drawing/2014/main" id="{8745FCB1-4744-4A39-9AA4-00909C67C9A2}"/>
              </a:ext>
            </a:extLst>
          </p:cNvPr>
          <p:cNvSpPr>
            <a:spLocks noGrp="1"/>
          </p:cNvSpPr>
          <p:nvPr>
            <p:ph idx="1"/>
          </p:nvPr>
        </p:nvSpPr>
        <p:spPr/>
        <p:txBody>
          <a:bodyPr>
            <a:noAutofit/>
          </a:bodyPr>
          <a:lstStyle/>
          <a:p>
            <a:pPr eaLnBrk="1" hangingPunct="1">
              <a:buFont typeface="Wingdings" pitchFamily="2" charset="2"/>
              <a:buNone/>
              <a:defRPr/>
            </a:pPr>
            <a:r>
              <a:rPr lang="en-US" sz="2400" dirty="0"/>
              <a:t>   An auditor over-tests (tests a greater percent than actually exist) samples that are expected to be most risky</a:t>
            </a:r>
          </a:p>
          <a:p>
            <a:pPr marL="514350" indent="-514350" eaLnBrk="1" hangingPunct="1">
              <a:buFont typeface="+mj-lt"/>
              <a:buAutoNum type="arabicPeriod"/>
              <a:defRPr/>
            </a:pPr>
            <a:r>
              <a:rPr lang="en-US" sz="2400" dirty="0"/>
              <a:t>Variable Sampling</a:t>
            </a:r>
          </a:p>
          <a:p>
            <a:pPr marL="514350" indent="-514350" eaLnBrk="1" hangingPunct="1">
              <a:buFont typeface="+mj-lt"/>
              <a:buAutoNum type="arabicPeriod"/>
              <a:defRPr/>
            </a:pPr>
            <a:r>
              <a:rPr lang="en-US" sz="2400" dirty="0"/>
              <a:t>Attribute Sampling</a:t>
            </a:r>
          </a:p>
          <a:p>
            <a:pPr marL="514350" indent="-514350" eaLnBrk="1" hangingPunct="1">
              <a:buFont typeface="+mj-lt"/>
              <a:buAutoNum type="arabicPeriod"/>
              <a:defRPr/>
            </a:pPr>
            <a:r>
              <a:rPr lang="en-US" sz="2400" dirty="0"/>
              <a:t>Statistical Sampling</a:t>
            </a:r>
          </a:p>
          <a:p>
            <a:pPr marL="514350" indent="-514350" eaLnBrk="1" hangingPunct="1">
              <a:buFont typeface="+mj-lt"/>
              <a:buAutoNum type="arabicPeriod"/>
              <a:defRPr/>
            </a:pPr>
            <a:r>
              <a:rPr lang="en-US" sz="2400" dirty="0"/>
              <a:t>Non-statistical Sampling</a:t>
            </a:r>
          </a:p>
          <a:p>
            <a:pPr eaLnBrk="1" hangingPunct="1">
              <a:buFont typeface="Arial" charset="0"/>
              <a:buNone/>
              <a:defRPr/>
            </a:pP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EDE795BF-DE41-442D-9C67-43FCFC5D44E4}"/>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Audit Planning</a:t>
            </a:r>
          </a:p>
        </p:txBody>
      </p:sp>
      <p:sp>
        <p:nvSpPr>
          <p:cNvPr id="21507" name="Content Placeholder 2">
            <a:extLst>
              <a:ext uri="{FF2B5EF4-FFF2-40B4-BE49-F238E27FC236}">
                <a16:creationId xmlns:a16="http://schemas.microsoft.com/office/drawing/2014/main" id="{053EE900-B066-4543-916C-3E1ED9CF27CC}"/>
              </a:ext>
            </a:extLst>
          </p:cNvPr>
          <p:cNvSpPr>
            <a:spLocks noGrp="1" noChangeArrowheads="1"/>
          </p:cNvSpPr>
          <p:nvPr>
            <p:ph idx="1"/>
          </p:nvPr>
        </p:nvSpPr>
        <p:spPr/>
        <p:txBody>
          <a:bodyPr/>
          <a:lstStyle/>
          <a:p>
            <a:pPr eaLnBrk="1" hangingPunct="1">
              <a:lnSpc>
                <a:spcPct val="100000"/>
              </a:lnSpc>
            </a:pPr>
            <a:r>
              <a:rPr lang="en-US" altLang="en-US" sz="2400" b="1">
                <a:latin typeface="Calibri" panose="020F0502020204030204" pitchFamily="34" charset="0"/>
                <a:ea typeface="ヒラギノ角ゴ Pro W3"/>
                <a:cs typeface="ヒラギノ角ゴ Pro W3"/>
              </a:rPr>
              <a:t>Scheduling</a:t>
            </a:r>
            <a:r>
              <a:rPr lang="en-US" altLang="en-US" sz="2400">
                <a:latin typeface="Calibri" panose="020F0502020204030204" pitchFamily="34" charset="0"/>
                <a:ea typeface="ヒラギノ角ゴ Pro W3"/>
                <a:cs typeface="ヒラギノ角ゴ Pro W3"/>
              </a:rPr>
              <a:t>: Cannot test everything this year</a:t>
            </a:r>
          </a:p>
          <a:p>
            <a:pPr eaLnBrk="1" hangingPunct="1">
              <a:lnSpc>
                <a:spcPct val="100000"/>
              </a:lnSpc>
            </a:pPr>
            <a:r>
              <a:rPr lang="en-US" altLang="en-US" sz="2400" b="1">
                <a:latin typeface="Calibri" panose="020F0502020204030204" pitchFamily="34" charset="0"/>
                <a:ea typeface="ヒラギノ角ゴ Pro W3"/>
                <a:cs typeface="ヒラギノ角ゴ Pro W3"/>
              </a:rPr>
              <a:t>Random sampling</a:t>
            </a:r>
            <a:r>
              <a:rPr lang="en-US" altLang="en-US" sz="2400">
                <a:latin typeface="Calibri" panose="020F0502020204030204" pitchFamily="34" charset="0"/>
                <a:ea typeface="ヒラギノ角ゴ Pro W3"/>
                <a:cs typeface="ヒラギノ角ゴ Pro W3"/>
              </a:rPr>
              <a:t>: Test all/most types of components randomly</a:t>
            </a:r>
          </a:p>
          <a:p>
            <a:pPr marL="342900" lvl="1" indent="-342900" eaLnBrk="1" hangingPunct="1">
              <a:lnSpc>
                <a:spcPct val="10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transactions, devices, stores</a:t>
            </a:r>
          </a:p>
          <a:p>
            <a:pPr eaLnBrk="1" hangingPunct="1">
              <a:lnSpc>
                <a:spcPct val="100000"/>
              </a:lnSpc>
            </a:pPr>
            <a:r>
              <a:rPr lang="en-US" altLang="en-US" sz="2400" b="1">
                <a:latin typeface="Calibri" panose="020F0502020204030204" pitchFamily="34" charset="0"/>
                <a:ea typeface="ヒラギノ角ゴ Pro W3"/>
                <a:cs typeface="ヒラギノ角ゴ Pro W3"/>
              </a:rPr>
              <a:t>Priority</a:t>
            </a:r>
            <a:r>
              <a:rPr lang="en-US" altLang="en-US" sz="2400">
                <a:latin typeface="Calibri" panose="020F0502020204030204" pitchFamily="34" charset="0"/>
                <a:ea typeface="ヒラギノ角ゴ Pro W3"/>
                <a:cs typeface="ヒラギノ角ゴ Pro W3"/>
              </a:rPr>
              <a:t>:  Test high risk first</a:t>
            </a:r>
          </a:p>
          <a:p>
            <a:pPr eaLnBrk="1" hangingPunct="1">
              <a:lnSpc>
                <a:spcPct val="100000"/>
              </a:lnSpc>
            </a:pPr>
            <a:r>
              <a:rPr lang="en-US" altLang="en-US" sz="2400" b="1">
                <a:latin typeface="Calibri" panose="020F0502020204030204" pitchFamily="34" charset="0"/>
                <a:ea typeface="ヒラギノ角ゴ Pro W3"/>
                <a:cs typeface="ヒラギノ角ゴ Pro W3"/>
              </a:rPr>
              <a:t>Automation</a:t>
            </a:r>
            <a:r>
              <a:rPr lang="en-US" altLang="en-US" sz="2400">
                <a:latin typeface="Calibri" panose="020F0502020204030204" pitchFamily="34" charset="0"/>
                <a:ea typeface="ヒラギノ角ゴ Pro W3"/>
                <a:cs typeface="ヒラギノ角ゴ Pro W3"/>
              </a:rPr>
              <a:t>: Frequent testing is best</a:t>
            </a:r>
          </a:p>
        </p:txBody>
      </p:sp>
    </p:spTree>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a:extLst>
              <a:ext uri="{FF2B5EF4-FFF2-40B4-BE49-F238E27FC236}">
                <a16:creationId xmlns:a16="http://schemas.microsoft.com/office/drawing/2014/main" id="{26058202-FD0B-4EFC-9405-C63B94376FCF}"/>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3" name="Content Placeholder 2">
            <a:extLst>
              <a:ext uri="{FF2B5EF4-FFF2-40B4-BE49-F238E27FC236}">
                <a16:creationId xmlns:a16="http://schemas.microsoft.com/office/drawing/2014/main" id="{867360B0-69E8-4707-91BA-3ACD4ACE4422}"/>
              </a:ext>
            </a:extLst>
          </p:cNvPr>
          <p:cNvSpPr>
            <a:spLocks noGrp="1"/>
          </p:cNvSpPr>
          <p:nvPr>
            <p:ph idx="1"/>
          </p:nvPr>
        </p:nvSpPr>
        <p:spPr/>
        <p:txBody>
          <a:bodyPr>
            <a:noAutofit/>
          </a:bodyPr>
          <a:lstStyle/>
          <a:p>
            <a:pPr eaLnBrk="1" hangingPunct="1">
              <a:lnSpc>
                <a:spcPct val="100000"/>
              </a:lnSpc>
              <a:buFont typeface="Wingdings" pitchFamily="2" charset="2"/>
              <a:buNone/>
              <a:defRPr/>
            </a:pPr>
            <a:r>
              <a:rPr lang="en-US" sz="2400" dirty="0"/>
              <a:t>   The possibility that a router does not catch spoofed IP addresses is known as a</a:t>
            </a:r>
          </a:p>
          <a:p>
            <a:pPr marL="514350" indent="-514350" eaLnBrk="1" hangingPunct="1">
              <a:lnSpc>
                <a:spcPct val="100000"/>
              </a:lnSpc>
              <a:buFont typeface="+mj-lt"/>
              <a:buAutoNum type="arabicPeriod"/>
              <a:defRPr/>
            </a:pPr>
            <a:r>
              <a:rPr lang="en-US" sz="2400" dirty="0"/>
              <a:t>Inherent risk</a:t>
            </a:r>
          </a:p>
          <a:p>
            <a:pPr marL="514350" indent="-514350" eaLnBrk="1" hangingPunct="1">
              <a:lnSpc>
                <a:spcPct val="100000"/>
              </a:lnSpc>
              <a:buFont typeface="+mj-lt"/>
              <a:buAutoNum type="arabicPeriod"/>
              <a:defRPr/>
            </a:pPr>
            <a:r>
              <a:rPr lang="en-US" sz="2400" dirty="0"/>
              <a:t>Control risk</a:t>
            </a:r>
          </a:p>
          <a:p>
            <a:pPr marL="514350" indent="-514350" eaLnBrk="1" hangingPunct="1">
              <a:lnSpc>
                <a:spcPct val="100000"/>
              </a:lnSpc>
              <a:buFont typeface="+mj-lt"/>
              <a:buAutoNum type="arabicPeriod"/>
              <a:defRPr/>
            </a:pPr>
            <a:r>
              <a:rPr lang="en-US" sz="2400" dirty="0"/>
              <a:t>Detection risk</a:t>
            </a:r>
          </a:p>
          <a:p>
            <a:pPr marL="514350" indent="-514350" eaLnBrk="1" hangingPunct="1">
              <a:lnSpc>
                <a:spcPct val="100000"/>
              </a:lnSpc>
              <a:buFont typeface="+mj-lt"/>
              <a:buAutoNum type="arabicPeriod"/>
              <a:defRPr/>
            </a:pPr>
            <a:r>
              <a:rPr lang="en-US" sz="2400" dirty="0"/>
              <a:t>External risk</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a:extLst>
              <a:ext uri="{FF2B5EF4-FFF2-40B4-BE49-F238E27FC236}">
                <a16:creationId xmlns:a16="http://schemas.microsoft.com/office/drawing/2014/main" id="{ED2A438C-51B4-47DF-B716-59223D9E3E78}"/>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3" name="Content Placeholder 2">
            <a:extLst>
              <a:ext uri="{FF2B5EF4-FFF2-40B4-BE49-F238E27FC236}">
                <a16:creationId xmlns:a16="http://schemas.microsoft.com/office/drawing/2014/main" id="{20D79102-B5EA-4453-A6FA-F05AD2F7B4FC}"/>
              </a:ext>
            </a:extLst>
          </p:cNvPr>
          <p:cNvSpPr>
            <a:spLocks noGrp="1"/>
          </p:cNvSpPr>
          <p:nvPr>
            <p:ph idx="1"/>
          </p:nvPr>
        </p:nvSpPr>
        <p:spPr/>
        <p:txBody>
          <a:bodyPr>
            <a:noAutofit/>
          </a:bodyPr>
          <a:lstStyle/>
          <a:p>
            <a:pPr eaLnBrk="1" hangingPunct="1">
              <a:lnSpc>
                <a:spcPct val="100000"/>
              </a:lnSpc>
              <a:buFont typeface="Wingdings" pitchFamily="2" charset="2"/>
              <a:buNone/>
              <a:defRPr/>
            </a:pPr>
            <a:r>
              <a:rPr lang="en-US" sz="2400" dirty="0"/>
              <a:t>   Testing a firewall to ensure that it only permits web traffic into the DMZ is known as</a:t>
            </a:r>
          </a:p>
          <a:p>
            <a:pPr marL="514350" indent="-514350" eaLnBrk="1" hangingPunct="1">
              <a:lnSpc>
                <a:spcPct val="100000"/>
              </a:lnSpc>
              <a:buFont typeface="+mj-lt"/>
              <a:buAutoNum type="arabicPeriod"/>
              <a:defRPr/>
            </a:pPr>
            <a:r>
              <a:rPr lang="en-US" sz="2400" dirty="0"/>
              <a:t>Compliance Test</a:t>
            </a:r>
          </a:p>
          <a:p>
            <a:pPr marL="514350" indent="-514350" eaLnBrk="1" hangingPunct="1">
              <a:lnSpc>
                <a:spcPct val="100000"/>
              </a:lnSpc>
              <a:buFont typeface="+mj-lt"/>
              <a:buAutoNum type="arabicPeriod"/>
              <a:defRPr/>
            </a:pPr>
            <a:r>
              <a:rPr lang="en-US" sz="2400" dirty="0"/>
              <a:t>Substantive Test</a:t>
            </a:r>
          </a:p>
          <a:p>
            <a:pPr marL="514350" indent="-514350" eaLnBrk="1" hangingPunct="1">
              <a:lnSpc>
                <a:spcPct val="100000"/>
              </a:lnSpc>
              <a:buFont typeface="+mj-lt"/>
              <a:buAutoNum type="arabicPeriod"/>
              <a:defRPr/>
            </a:pPr>
            <a:r>
              <a:rPr lang="en-US" sz="2400" dirty="0"/>
              <a:t>Detection Test</a:t>
            </a:r>
          </a:p>
          <a:p>
            <a:pPr marL="514350" indent="-514350" eaLnBrk="1" hangingPunct="1">
              <a:lnSpc>
                <a:spcPct val="100000"/>
              </a:lnSpc>
              <a:buFont typeface="+mj-lt"/>
              <a:buAutoNum type="arabicPeriod"/>
              <a:defRPr/>
            </a:pPr>
            <a:r>
              <a:rPr lang="en-US" sz="2400" dirty="0"/>
              <a:t>Preventive Test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a:extLst>
              <a:ext uri="{FF2B5EF4-FFF2-40B4-BE49-F238E27FC236}">
                <a16:creationId xmlns:a16="http://schemas.microsoft.com/office/drawing/2014/main" id="{21DBD03F-92EF-46F6-A288-FCB4DE3740AE}"/>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3" name="Content Placeholder 2">
            <a:extLst>
              <a:ext uri="{FF2B5EF4-FFF2-40B4-BE49-F238E27FC236}">
                <a16:creationId xmlns:a16="http://schemas.microsoft.com/office/drawing/2014/main" id="{E0074F37-A157-4DCD-87C4-0EA2C3AEB5B6}"/>
              </a:ext>
            </a:extLst>
          </p:cNvPr>
          <p:cNvSpPr>
            <a:spLocks noGrp="1"/>
          </p:cNvSpPr>
          <p:nvPr>
            <p:ph idx="1"/>
          </p:nvPr>
        </p:nvSpPr>
        <p:spPr/>
        <p:txBody>
          <a:bodyPr>
            <a:noAutofit/>
          </a:bodyPr>
          <a:lstStyle/>
          <a:p>
            <a:pPr eaLnBrk="1" hangingPunct="1">
              <a:buFont typeface="Wingdings" pitchFamily="2" charset="2"/>
              <a:buNone/>
              <a:defRPr/>
            </a:pPr>
            <a:r>
              <a:rPr lang="en-US" sz="2400" dirty="0"/>
              <a:t>   An inherent risk for a school would be:</a:t>
            </a:r>
          </a:p>
          <a:p>
            <a:pPr marL="514350" indent="-514350" eaLnBrk="1" hangingPunct="1">
              <a:buFont typeface="+mj-lt"/>
              <a:buAutoNum type="arabicPeriod"/>
              <a:defRPr/>
            </a:pPr>
            <a:r>
              <a:rPr lang="en-US" sz="2400"/>
              <a:t>Open computer </a:t>
            </a:r>
            <a:r>
              <a:rPr lang="en-US" sz="2400" dirty="0"/>
              <a:t>labs frequently have malware</a:t>
            </a:r>
          </a:p>
          <a:p>
            <a:pPr marL="514350" indent="-514350" eaLnBrk="1" hangingPunct="1">
              <a:buFont typeface="+mj-lt"/>
              <a:buAutoNum type="arabicPeriod"/>
              <a:defRPr/>
            </a:pPr>
            <a:r>
              <a:rPr lang="en-US" sz="2400" dirty="0"/>
              <a:t>A firewall does not catch spoofed IP addresses</a:t>
            </a:r>
          </a:p>
          <a:p>
            <a:pPr marL="514350" indent="-514350" eaLnBrk="1" hangingPunct="1">
              <a:buFont typeface="+mj-lt"/>
              <a:buAutoNum type="arabicPeriod"/>
              <a:defRPr/>
            </a:pPr>
            <a:r>
              <a:rPr lang="en-US" sz="2400" dirty="0"/>
              <a:t>An audit does not find fraud which actually exists</a:t>
            </a:r>
          </a:p>
          <a:p>
            <a:pPr marL="514350" indent="-514350" eaLnBrk="1" hangingPunct="1">
              <a:buFont typeface="+mj-lt"/>
              <a:buAutoNum type="arabicPeriod"/>
              <a:defRPr/>
            </a:pPr>
            <a:r>
              <a:rPr lang="en-US" sz="2400" dirty="0"/>
              <a:t>People do not change their passwords regularly</a:t>
            </a:r>
          </a:p>
          <a:p>
            <a:pPr eaLnBrk="1" hangingPunct="1">
              <a:buFont typeface="Arial" charset="0"/>
              <a:buNone/>
              <a:defRPr/>
            </a:pP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401E42-AAF1-43E6-99E8-0F046FAE55B9}"/>
              </a:ext>
            </a:extLst>
          </p:cNvPr>
          <p:cNvSpPr>
            <a:spLocks noGrp="1"/>
          </p:cNvSpPr>
          <p:nvPr>
            <p:ph idx="11"/>
          </p:nvPr>
        </p:nvSpPr>
        <p:spPr>
          <a:xfrm>
            <a:off x="522288" y="1519238"/>
            <a:ext cx="8135937" cy="4879975"/>
          </a:xfrm>
        </p:spPr>
        <p:txBody>
          <a:bodyPr/>
          <a:lstStyle/>
          <a:p>
            <a:pPr>
              <a:defRPr/>
            </a:pPr>
            <a:r>
              <a:rPr lang="en-US" dirty="0"/>
              <a:t>Audit Engagement Plan: specific test plan with a specific subject, objective, scope.</a:t>
            </a:r>
          </a:p>
          <a:p>
            <a:pPr>
              <a:defRPr/>
            </a:pPr>
            <a:r>
              <a:rPr lang="en-US" dirty="0"/>
              <a:t>Audit Report: describes results in understandable clear text </a:t>
            </a:r>
          </a:p>
          <a:p>
            <a:pPr marL="285750" indent="-285750">
              <a:spcBef>
                <a:spcPts val="300"/>
              </a:spcBef>
              <a:buFont typeface="Arial" panose="020B0604020202020204" pitchFamily="34" charset="0"/>
              <a:buChar char="•"/>
              <a:defRPr/>
            </a:pPr>
            <a:r>
              <a:rPr lang="en-US" dirty="0"/>
              <a:t>provides evidence; grades result</a:t>
            </a:r>
          </a:p>
          <a:p>
            <a:pPr>
              <a:defRPr/>
            </a:pPr>
            <a:endParaRPr lang="en-US" sz="1100" dirty="0"/>
          </a:p>
          <a:p>
            <a:pPr>
              <a:defRPr/>
            </a:pPr>
            <a:r>
              <a:rPr lang="en-US" dirty="0"/>
              <a:t>An organization cannot fully test all systems every year.  Shortcuts include:</a:t>
            </a:r>
          </a:p>
          <a:p>
            <a:pPr>
              <a:defRPr/>
            </a:pPr>
            <a:r>
              <a:rPr lang="en-US" dirty="0"/>
              <a:t>Audit Plan:  Scheduling evaluate different components of the organization in different quarters or years </a:t>
            </a:r>
          </a:p>
          <a:p>
            <a:pPr>
              <a:defRPr/>
            </a:pPr>
            <a:r>
              <a:rPr lang="en-US" dirty="0"/>
              <a:t>Risk: Raises the priority of some tests.  Critical components are </a:t>
            </a:r>
          </a:p>
          <a:p>
            <a:pPr marL="285750" indent="-285750">
              <a:spcBef>
                <a:spcPts val="300"/>
              </a:spcBef>
              <a:buFont typeface="Arial" panose="020B0604020202020204" pitchFamily="34" charset="0"/>
              <a:buChar char="•"/>
              <a:defRPr/>
            </a:pPr>
            <a:r>
              <a:rPr lang="en-US" dirty="0"/>
              <a:t>Scheduled sooner and more often OR</a:t>
            </a:r>
          </a:p>
          <a:p>
            <a:pPr marL="285750" indent="-285750">
              <a:spcBef>
                <a:spcPts val="300"/>
              </a:spcBef>
              <a:buFont typeface="Arial" panose="020B0604020202020204" pitchFamily="34" charset="0"/>
              <a:buChar char="•"/>
              <a:defRPr/>
            </a:pPr>
            <a:r>
              <a:rPr lang="en-US" dirty="0"/>
              <a:t>Randomly tested at a higher rate than other components.  </a:t>
            </a:r>
          </a:p>
          <a:p>
            <a:pPr>
              <a:defRPr/>
            </a:pPr>
            <a:r>
              <a:rPr lang="en-US" dirty="0"/>
              <a:t>Automation enables testing to occur frequently, e.g., daily or weekly</a:t>
            </a:r>
          </a:p>
          <a:p>
            <a:pPr>
              <a:defRPr/>
            </a:pPr>
            <a:r>
              <a:rPr lang="en-US" dirty="0"/>
              <a:t>Random Sampling:  Samples incorporate all or most types of components (e.g., transactions, devices, stores). </a:t>
            </a:r>
          </a:p>
          <a:p>
            <a:pPr>
              <a:defRPr/>
            </a:pPr>
            <a:endParaRPr lang="en-US" dirty="0"/>
          </a:p>
        </p:txBody>
      </p:sp>
      <p:sp>
        <p:nvSpPr>
          <p:cNvPr id="115715" name="Title 2">
            <a:extLst>
              <a:ext uri="{FF2B5EF4-FFF2-40B4-BE49-F238E27FC236}">
                <a16:creationId xmlns:a16="http://schemas.microsoft.com/office/drawing/2014/main" id="{2B2CA719-59AF-451A-8B58-E9327A2FABBC}"/>
              </a:ext>
            </a:extLst>
          </p:cNvPr>
          <p:cNvSpPr>
            <a:spLocks noGrp="1" noChangeArrowheads="1"/>
          </p:cNvSpPr>
          <p:nvPr>
            <p:ph type="title"/>
          </p:nvPr>
        </p:nvSpPr>
        <p:spPr/>
        <p:txBody>
          <a:bodyPr/>
          <a:lstStyle/>
          <a:p>
            <a:r>
              <a:rPr lang="en-US" altLang="en-US">
                <a:ea typeface="Calibri" panose="020F0502020204030204" pitchFamily="34" charset="0"/>
                <a:cs typeface="Lucida Sans" panose="020B0602030504020204" pitchFamily="34" charset="0"/>
              </a:rPr>
              <a:t>Summary</a:t>
            </a:r>
          </a:p>
        </p:txBody>
      </p:sp>
    </p:spTree>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5E16A-FFF5-4870-961E-329E149B83FE}"/>
              </a:ext>
            </a:extLst>
          </p:cNvPr>
          <p:cNvSpPr>
            <a:spLocks noGrp="1"/>
          </p:cNvSpPr>
          <p:nvPr>
            <p:ph type="title"/>
          </p:nvPr>
        </p:nvSpPr>
        <p:spPr/>
        <p:txBody>
          <a:bodyPr/>
          <a:lstStyle/>
          <a:p>
            <a:pPr eaLnBrk="1" hangingPunct="1">
              <a:defRPr/>
            </a:pPr>
            <a:r>
              <a:rPr lang="en-US" dirty="0"/>
              <a:t>Health First Case Study</a:t>
            </a:r>
          </a:p>
        </p:txBody>
      </p:sp>
      <p:sp>
        <p:nvSpPr>
          <p:cNvPr id="119811" name="Text Placeholder 2">
            <a:extLst>
              <a:ext uri="{FF2B5EF4-FFF2-40B4-BE49-F238E27FC236}">
                <a16:creationId xmlns:a16="http://schemas.microsoft.com/office/drawing/2014/main" id="{6E87F3F9-B5C2-425D-A6D2-3554C4F83116}"/>
              </a:ext>
            </a:extLst>
          </p:cNvPr>
          <p:cNvSpPr>
            <a:spLocks noGrp="1" noChangeArrowheads="1"/>
          </p:cNvSpPr>
          <p:nvPr>
            <p:ph type="body" idx="1"/>
          </p:nvPr>
        </p:nvSpPr>
        <p:spPr>
          <a:xfrm>
            <a:off x="457200" y="5105400"/>
            <a:ext cx="7772400" cy="685800"/>
          </a:xfrm>
        </p:spPr>
        <p:txBody>
          <a:bodyPr/>
          <a:lstStyle/>
          <a:p>
            <a:pPr algn="ctr" eaLnBrk="1" hangingPunct="1"/>
            <a:r>
              <a:rPr lang="en-US" altLang="en-US" dirty="0">
                <a:latin typeface="Calibri" panose="020F0502020204030204" pitchFamily="34" charset="0"/>
                <a:ea typeface="ヒラギノ角ゴ Pro W3"/>
                <a:cs typeface="ヒラギノ角ゴ Pro W3"/>
              </a:rPr>
              <a:t>Performing an Audit</a:t>
            </a:r>
          </a:p>
        </p:txBody>
      </p:sp>
      <p:sp>
        <p:nvSpPr>
          <p:cNvPr id="119816" name="TextBox 19">
            <a:extLst>
              <a:ext uri="{FF2B5EF4-FFF2-40B4-BE49-F238E27FC236}">
                <a16:creationId xmlns:a16="http://schemas.microsoft.com/office/drawing/2014/main" id="{0F6D9796-FB81-4C1E-AE34-1E7926AB9A99}"/>
              </a:ext>
            </a:extLst>
          </p:cNvPr>
          <p:cNvSpPr txBox="1">
            <a:spLocks noChangeArrowheads="1"/>
          </p:cNvSpPr>
          <p:nvPr/>
        </p:nvSpPr>
        <p:spPr bwMode="auto">
          <a:xfrm>
            <a:off x="152400" y="1429543"/>
            <a:ext cx="203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Jamie Ramon MD</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Doctor</a:t>
            </a:r>
          </a:p>
        </p:txBody>
      </p:sp>
      <p:sp>
        <p:nvSpPr>
          <p:cNvPr id="119817" name="TextBox 20">
            <a:extLst>
              <a:ext uri="{FF2B5EF4-FFF2-40B4-BE49-F238E27FC236}">
                <a16:creationId xmlns:a16="http://schemas.microsoft.com/office/drawing/2014/main" id="{0435D6A8-2E41-4D89-98D4-B97B3BE7948B}"/>
              </a:ext>
            </a:extLst>
          </p:cNvPr>
          <p:cNvSpPr txBox="1">
            <a:spLocks noChangeArrowheads="1"/>
          </p:cNvSpPr>
          <p:nvPr/>
        </p:nvSpPr>
        <p:spPr bwMode="auto">
          <a:xfrm>
            <a:off x="2184400" y="1922859"/>
            <a:ext cx="1928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Chris Ramon RD</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Dietician</a:t>
            </a:r>
          </a:p>
        </p:txBody>
      </p:sp>
      <p:sp>
        <p:nvSpPr>
          <p:cNvPr id="119818" name="TextBox 21">
            <a:extLst>
              <a:ext uri="{FF2B5EF4-FFF2-40B4-BE49-F238E27FC236}">
                <a16:creationId xmlns:a16="http://schemas.microsoft.com/office/drawing/2014/main" id="{D668441A-F22B-4346-92CD-CEDFA1DCECDB}"/>
              </a:ext>
            </a:extLst>
          </p:cNvPr>
          <p:cNvSpPr txBox="1">
            <a:spLocks noChangeArrowheads="1"/>
          </p:cNvSpPr>
          <p:nvPr/>
        </p:nvSpPr>
        <p:spPr bwMode="auto">
          <a:xfrm>
            <a:off x="4267200" y="2317353"/>
            <a:ext cx="1878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Terry</a:t>
            </a:r>
          </a:p>
          <a:p>
            <a:pP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Licensed </a:t>
            </a:r>
          </a:p>
          <a:p>
            <a:pP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Practicing Nurse</a:t>
            </a:r>
          </a:p>
        </p:txBody>
      </p:sp>
      <p:sp>
        <p:nvSpPr>
          <p:cNvPr id="119819" name="TextBox 22">
            <a:extLst>
              <a:ext uri="{FF2B5EF4-FFF2-40B4-BE49-F238E27FC236}">
                <a16:creationId xmlns:a16="http://schemas.microsoft.com/office/drawing/2014/main" id="{C34BB5AE-2555-4BB9-A9BD-66F40A48A273}"/>
              </a:ext>
            </a:extLst>
          </p:cNvPr>
          <p:cNvSpPr txBox="1">
            <a:spLocks noChangeArrowheads="1"/>
          </p:cNvSpPr>
          <p:nvPr/>
        </p:nvSpPr>
        <p:spPr bwMode="auto">
          <a:xfrm>
            <a:off x="6375400" y="3352800"/>
            <a:ext cx="2262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a:solidFill>
                  <a:srgbClr val="000000"/>
                </a:solidFill>
                <a:latin typeface="Arial" panose="020B0604020202020204" pitchFamily="34" charset="0"/>
                <a:cs typeface="Arial" panose="020B0604020202020204" pitchFamily="34" charset="0"/>
              </a:rPr>
              <a:t>Pat</a:t>
            </a:r>
          </a:p>
          <a:p>
            <a:pPr algn="ctr" eaLnBrk="1" hangingPunct="1">
              <a:lnSpc>
                <a:spcPct val="100000"/>
              </a:lnSpc>
              <a:spcBef>
                <a:spcPct val="0"/>
              </a:spcBef>
              <a:buClrTx/>
              <a:buSzTx/>
              <a:buFontTx/>
              <a:buNone/>
            </a:pPr>
            <a:r>
              <a:rPr lang="en-US" altLang="en-US">
                <a:solidFill>
                  <a:srgbClr val="000000"/>
                </a:solidFill>
                <a:latin typeface="Arial" panose="020B0604020202020204" pitchFamily="34" charset="0"/>
                <a:cs typeface="Arial" panose="020B0604020202020204" pitchFamily="34" charset="0"/>
              </a:rPr>
              <a:t>Software Consultant</a:t>
            </a:r>
          </a:p>
        </p:txBody>
      </p:sp>
    </p:spTree>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234296-0862-4D85-9143-C185D2E54FD5}"/>
              </a:ext>
            </a:extLst>
          </p:cNvPr>
          <p:cNvSpPr>
            <a:spLocks noGrp="1"/>
          </p:cNvSpPr>
          <p:nvPr>
            <p:ph idx="11"/>
          </p:nvPr>
        </p:nvSpPr>
        <p:spPr>
          <a:xfrm>
            <a:off x="522000" y="1519237"/>
            <a:ext cx="5497800" cy="4879975"/>
          </a:xfrm>
        </p:spPr>
        <p:txBody>
          <a:bodyPr/>
          <a:lstStyle/>
          <a:p>
            <a:pPr marL="342900" indent="-342900">
              <a:buAutoNum type="arabicParenR"/>
            </a:pPr>
            <a:r>
              <a:rPr lang="en-US" sz="2400" dirty="0"/>
              <a:t>Audit Planning (Strategic, Tactical: Long term)</a:t>
            </a:r>
          </a:p>
          <a:p>
            <a:pPr marL="342900" indent="-342900">
              <a:buAutoNum type="arabicParenR"/>
            </a:pPr>
            <a:r>
              <a:rPr lang="en-US" sz="2400" dirty="0"/>
              <a:t>Audit Engagement Plan</a:t>
            </a:r>
          </a:p>
          <a:p>
            <a:pPr marL="342900" lvl="4" indent="-342900">
              <a:buFont typeface="Arial" panose="020B0604020202020204" pitchFamily="34" charset="0"/>
              <a:buChar char="•"/>
            </a:pPr>
            <a:r>
              <a:rPr lang="en-US" sz="2200" dirty="0"/>
              <a:t>Audit Risk Analysis (also part of 1, 3)</a:t>
            </a:r>
          </a:p>
          <a:p>
            <a:pPr marL="342900" lvl="4" indent="-342900">
              <a:buFont typeface="Arial" panose="020B0604020202020204" pitchFamily="34" charset="0"/>
              <a:buChar char="•"/>
            </a:pPr>
            <a:r>
              <a:rPr lang="en-US" sz="2200" dirty="0"/>
              <a:t>Prepare Audit Engagement Plan</a:t>
            </a:r>
          </a:p>
          <a:p>
            <a:pPr marL="342900" lvl="4" indent="-342900">
              <a:buFont typeface="Arial" panose="020B0604020202020204" pitchFamily="34" charset="0"/>
              <a:buChar char="•"/>
            </a:pPr>
            <a:r>
              <a:rPr lang="en-US" sz="2200" dirty="0"/>
              <a:t>Audit: Evaluate Controls</a:t>
            </a:r>
          </a:p>
          <a:p>
            <a:pPr marL="342900" indent="-342900">
              <a:buAutoNum type="arabicParenR"/>
            </a:pPr>
            <a:r>
              <a:rPr lang="en-US" sz="2400" dirty="0"/>
              <a:t>Audit Report</a:t>
            </a:r>
          </a:p>
          <a:p>
            <a:pPr marL="342900" indent="-342900">
              <a:buAutoNum type="arabicParenR"/>
            </a:pPr>
            <a:endParaRPr lang="en-US" dirty="0"/>
          </a:p>
        </p:txBody>
      </p:sp>
      <p:sp>
        <p:nvSpPr>
          <p:cNvPr id="3" name="Title 2">
            <a:extLst>
              <a:ext uri="{FF2B5EF4-FFF2-40B4-BE49-F238E27FC236}">
                <a16:creationId xmlns:a16="http://schemas.microsoft.com/office/drawing/2014/main" id="{B0A8F21A-B556-4272-9740-714FDD3B00E9}"/>
              </a:ext>
            </a:extLst>
          </p:cNvPr>
          <p:cNvSpPr>
            <a:spLocks noGrp="1"/>
          </p:cNvSpPr>
          <p:nvPr>
            <p:ph type="title"/>
          </p:nvPr>
        </p:nvSpPr>
        <p:spPr/>
        <p:txBody>
          <a:bodyPr/>
          <a:lstStyle/>
          <a:p>
            <a:r>
              <a:rPr lang="en-US" dirty="0"/>
              <a:t>Process Includes:</a:t>
            </a:r>
          </a:p>
        </p:txBody>
      </p:sp>
      <p:graphicFrame>
        <p:nvGraphicFramePr>
          <p:cNvPr id="4" name="Diagram 3">
            <a:extLst>
              <a:ext uri="{FF2B5EF4-FFF2-40B4-BE49-F238E27FC236}">
                <a16:creationId xmlns:a16="http://schemas.microsoft.com/office/drawing/2014/main" id="{E02365F0-4A10-448D-97F6-D2237164D58D}"/>
              </a:ext>
            </a:extLst>
          </p:cNvPr>
          <p:cNvGraphicFramePr/>
          <p:nvPr>
            <p:extLst>
              <p:ext uri="{D42A27DB-BD31-4B8C-83A1-F6EECF244321}">
                <p14:modId xmlns:p14="http://schemas.microsoft.com/office/powerpoint/2010/main" val="1168118051"/>
              </p:ext>
            </p:extLst>
          </p:nvPr>
        </p:nvGraphicFramePr>
        <p:xfrm>
          <a:off x="3962400" y="1158875"/>
          <a:ext cx="6364288" cy="4540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3003605"/>
      </p:ext>
    </p:extLst>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501518D3-0C80-4110-939C-1ABD167B334D}"/>
              </a:ext>
            </a:extLst>
          </p:cNvPr>
          <p:cNvSpPr>
            <a:spLocks noGrp="1" noChangeArrowheads="1"/>
          </p:cNvSpPr>
          <p:nvPr>
            <p:ph type="title"/>
          </p:nvPr>
        </p:nvSpPr>
        <p:spPr/>
        <p:txBody>
          <a:bodyPr/>
          <a:lstStyle/>
          <a:p>
            <a:pPr algn="ctr" eaLnBrk="1" hangingPunct="1"/>
            <a:r>
              <a:rPr lang="en-US" altLang="en-US" dirty="0">
                <a:ea typeface="Calibri" panose="020F0502020204030204" pitchFamily="34" charset="0"/>
                <a:cs typeface="Lucida Sans" panose="020B0602030504020204" pitchFamily="34" charset="0"/>
              </a:rPr>
              <a:t>Step 1: Audit Engagement Risk Analysis</a:t>
            </a:r>
          </a:p>
        </p:txBody>
      </p:sp>
      <p:graphicFrame>
        <p:nvGraphicFramePr>
          <p:cNvPr id="4" name="Content Placeholder 3">
            <a:extLst>
              <a:ext uri="{FF2B5EF4-FFF2-40B4-BE49-F238E27FC236}">
                <a16:creationId xmlns:a16="http://schemas.microsoft.com/office/drawing/2014/main" id="{D2AF72AE-C2ED-4A20-A1FC-589E8382FEC5}"/>
              </a:ext>
            </a:extLst>
          </p:cNvPr>
          <p:cNvGraphicFramePr>
            <a:graphicFrameLocks noGrp="1"/>
          </p:cNvGraphicFramePr>
          <p:nvPr>
            <p:ph idx="1"/>
          </p:nvPr>
        </p:nvGraphicFramePr>
        <p:xfrm>
          <a:off x="381000" y="1909763"/>
          <a:ext cx="8458200" cy="4740275"/>
        </p:xfrm>
        <a:graphic>
          <a:graphicData uri="http://schemas.openxmlformats.org/drawingml/2006/table">
            <a:tbl>
              <a:tblPr firstRow="1" bandRow="1">
                <a:tableStyleId>{5C22544A-7EE6-4342-B048-85BDC9FD1C3A}</a:tableStyleId>
              </a:tblPr>
              <a:tblGrid>
                <a:gridCol w="8458200">
                  <a:extLst>
                    <a:ext uri="{9D8B030D-6E8A-4147-A177-3AD203B41FA5}">
                      <a16:colId xmlns:a16="http://schemas.microsoft.com/office/drawing/2014/main" val="20000"/>
                    </a:ext>
                  </a:extLst>
                </a:gridCol>
              </a:tblGrid>
              <a:tr h="457245">
                <a:tc>
                  <a:txBody>
                    <a:bodyPr/>
                    <a:lstStyle/>
                    <a:p>
                      <a:r>
                        <a:rPr lang="en-US" sz="2400" dirty="0">
                          <a:solidFill>
                            <a:schemeClr val="tx1">
                              <a:lumMod val="90000"/>
                              <a:lumOff val="10000"/>
                            </a:schemeClr>
                          </a:solidFill>
                        </a:rPr>
                        <a:t>Audit Engagement Risk Analysis</a:t>
                      </a:r>
                    </a:p>
                  </a:txBody>
                  <a:tcPr marT="45714" marB="45714">
                    <a:solidFill>
                      <a:schemeClr val="bg1">
                        <a:lumMod val="75000"/>
                      </a:schemeClr>
                    </a:solidFill>
                  </a:tcPr>
                </a:tc>
                <a:extLst>
                  <a:ext uri="{0D108BD9-81ED-4DB2-BD59-A6C34878D82A}">
                    <a16:rowId xmlns:a16="http://schemas.microsoft.com/office/drawing/2014/main" val="10000"/>
                  </a:ext>
                </a:extLst>
              </a:tr>
              <a:tr h="2136955">
                <a:tc>
                  <a:txBody>
                    <a:bodyPr/>
                    <a:lstStyle/>
                    <a:p>
                      <a:pPr marL="0" marR="0" algn="just" eaLnBrk="0" fontAlgn="base" hangingPunct="0">
                        <a:lnSpc>
                          <a:spcPct val="115000"/>
                        </a:lnSpc>
                        <a:spcBef>
                          <a:spcPts val="600"/>
                        </a:spcBef>
                        <a:spcAft>
                          <a:spcPts val="0"/>
                        </a:spcAft>
                      </a:pPr>
                      <a:r>
                        <a:rPr lang="en-US" sz="1800" u="sng" kern="1200" dirty="0">
                          <a:effectLst/>
                          <a:latin typeface="+mn-lt"/>
                          <a:ea typeface="Times New Roman"/>
                          <a:cs typeface="Times New Roman"/>
                        </a:rPr>
                        <a:t>Inherent Risks:</a:t>
                      </a:r>
                      <a:r>
                        <a:rPr lang="en-US" sz="1800" kern="1200" dirty="0">
                          <a:effectLst/>
                          <a:latin typeface="+mn-lt"/>
                          <a:ea typeface="Times New Roman"/>
                          <a:cs typeface="Times New Roman"/>
                        </a:rPr>
                        <a:t> (Risks organization is predisposed to)</a:t>
                      </a:r>
                      <a:endParaRPr lang="en-US" sz="1800" dirty="0">
                        <a:effectLst/>
                        <a:latin typeface="Calibri"/>
                        <a:ea typeface="Calibri"/>
                        <a:cs typeface="Times New Roman"/>
                      </a:endParaRPr>
                    </a:p>
                    <a:p>
                      <a:pPr marL="0" marR="0" algn="just" eaLnBrk="0" fontAlgn="base" hangingPunct="0">
                        <a:lnSpc>
                          <a:spcPct val="115000"/>
                        </a:lnSpc>
                        <a:spcBef>
                          <a:spcPts val="600"/>
                        </a:spcBef>
                        <a:spcAft>
                          <a:spcPts val="0"/>
                        </a:spcAft>
                      </a:pPr>
                      <a:r>
                        <a:rPr lang="en-US" sz="1800" b="1" kern="1200" dirty="0">
                          <a:solidFill>
                            <a:srgbClr val="C00000"/>
                          </a:solidFill>
                          <a:effectLst/>
                          <a:latin typeface="Tempus Sans ITC"/>
                          <a:ea typeface="Times New Roman"/>
                          <a:cs typeface="Times New Roman"/>
                        </a:rPr>
                        <a:t>Data Breach</a:t>
                      </a:r>
                      <a:r>
                        <a:rPr lang="en-US" sz="1800" kern="1200" dirty="0">
                          <a:solidFill>
                            <a:srgbClr val="C00000"/>
                          </a:solidFill>
                          <a:effectLst/>
                          <a:latin typeface="Tempus Sans ITC"/>
                          <a:ea typeface="Times New Roman"/>
                          <a:cs typeface="Times New Roman"/>
                        </a:rPr>
                        <a:t>:  Student grades, disabilities (FERPA), student health (HIPAA), student/employee financial acct, payment card info. (PCI DSS), SSN and passport numbers (State Breach).  Students agree to publish contact info. annually (FERPA).</a:t>
                      </a:r>
                      <a:endParaRPr lang="en-US" sz="1800" dirty="0">
                        <a:solidFill>
                          <a:srgbClr val="C00000"/>
                        </a:solidFill>
                        <a:effectLst/>
                        <a:latin typeface="Calibri"/>
                        <a:ea typeface="Calibri"/>
                        <a:cs typeface="Times New Roman"/>
                      </a:endParaRPr>
                    </a:p>
                    <a:p>
                      <a:pPr marL="0" marR="0" algn="just" eaLnBrk="0" fontAlgn="base" hangingPunct="0">
                        <a:lnSpc>
                          <a:spcPct val="115000"/>
                        </a:lnSpc>
                        <a:spcBef>
                          <a:spcPts val="600"/>
                        </a:spcBef>
                        <a:spcAft>
                          <a:spcPts val="0"/>
                        </a:spcAft>
                      </a:pPr>
                      <a:r>
                        <a:rPr lang="en-US" sz="1800" b="1" kern="1200" dirty="0">
                          <a:solidFill>
                            <a:srgbClr val="C00000"/>
                          </a:solidFill>
                          <a:effectLst/>
                          <a:latin typeface="Tempus Sans ITC"/>
                          <a:ea typeface="Times New Roman"/>
                          <a:cs typeface="Times New Roman"/>
                        </a:rPr>
                        <a:t>Hacking</a:t>
                      </a:r>
                      <a:r>
                        <a:rPr lang="en-US" sz="1800" kern="1200" dirty="0">
                          <a:solidFill>
                            <a:srgbClr val="C00000"/>
                          </a:solidFill>
                          <a:effectLst/>
                          <a:latin typeface="Tempus Sans ITC"/>
                          <a:ea typeface="Times New Roman"/>
                          <a:cs typeface="Times New Roman"/>
                        </a:rPr>
                        <a:t>:  University is</a:t>
                      </a:r>
                      <a:r>
                        <a:rPr lang="en-US" sz="1800" kern="1200" baseline="0" dirty="0">
                          <a:solidFill>
                            <a:srgbClr val="C00000"/>
                          </a:solidFill>
                          <a:effectLst/>
                          <a:latin typeface="Tempus Sans ITC"/>
                          <a:ea typeface="Times New Roman"/>
                          <a:cs typeface="Times New Roman"/>
                        </a:rPr>
                        <a:t> an</a:t>
                      </a:r>
                      <a:r>
                        <a:rPr lang="en-US" sz="1800" kern="1200" dirty="0">
                          <a:solidFill>
                            <a:srgbClr val="C00000"/>
                          </a:solidFill>
                          <a:effectLst/>
                          <a:latin typeface="Tempus Sans ITC"/>
                          <a:ea typeface="Times New Roman"/>
                          <a:cs typeface="Times New Roman"/>
                        </a:rPr>
                        <a:t> open system, with no limitations on installed software and BYOD devices.  Student homework must be protected.</a:t>
                      </a:r>
                      <a:endParaRPr lang="en-US" sz="1800" dirty="0">
                        <a:solidFill>
                          <a:srgbClr val="C00000"/>
                        </a:solidFill>
                        <a:effectLst/>
                        <a:latin typeface="Calibri"/>
                        <a:ea typeface="Calibri"/>
                        <a:cs typeface="Times New Roman"/>
                      </a:endParaRPr>
                    </a:p>
                  </a:txBody>
                  <a:tcPr marT="45714" marB="45714">
                    <a:solidFill>
                      <a:schemeClr val="tx1">
                        <a:lumMod val="10000"/>
                        <a:lumOff val="90000"/>
                      </a:schemeClr>
                    </a:solidFill>
                  </a:tcPr>
                </a:tc>
                <a:extLst>
                  <a:ext uri="{0D108BD9-81ED-4DB2-BD59-A6C34878D82A}">
                    <a16:rowId xmlns:a16="http://schemas.microsoft.com/office/drawing/2014/main" val="10001"/>
                  </a:ext>
                </a:extLst>
              </a:tr>
              <a:tr h="1114192">
                <a:tc>
                  <a:txBody>
                    <a:bodyPr/>
                    <a:lstStyle/>
                    <a:p>
                      <a:pPr marL="0" marR="0" algn="just" eaLnBrk="0" fontAlgn="base" hangingPunct="0">
                        <a:lnSpc>
                          <a:spcPct val="115000"/>
                        </a:lnSpc>
                        <a:spcBef>
                          <a:spcPts val="600"/>
                        </a:spcBef>
                        <a:spcAft>
                          <a:spcPts val="0"/>
                        </a:spcAft>
                      </a:pPr>
                      <a:r>
                        <a:rPr lang="en-US" sz="1800" u="sng" kern="1200" dirty="0">
                          <a:effectLst/>
                          <a:latin typeface="+mn-lt"/>
                          <a:ea typeface="Times New Roman"/>
                          <a:cs typeface="Times New Roman"/>
                        </a:rPr>
                        <a:t>Control Risks</a:t>
                      </a:r>
                      <a:r>
                        <a:rPr lang="en-US" sz="1800" kern="1200" dirty="0">
                          <a:effectLst/>
                          <a:latin typeface="+mn-lt"/>
                          <a:ea typeface="Times New Roman"/>
                          <a:cs typeface="Times New Roman"/>
                        </a:rPr>
                        <a:t>: (Risk that a control has vulnerability(s))</a:t>
                      </a:r>
                      <a:endParaRPr lang="en-US" sz="1800" dirty="0">
                        <a:effectLst/>
                        <a:latin typeface="Calibri"/>
                        <a:ea typeface="Calibri"/>
                        <a:cs typeface="Times New Roman"/>
                      </a:endParaRPr>
                    </a:p>
                    <a:p>
                      <a:pPr marL="0" marR="0" algn="just" eaLnBrk="0" fontAlgn="base" hangingPunct="0">
                        <a:lnSpc>
                          <a:spcPct val="115000"/>
                        </a:lnSpc>
                        <a:spcBef>
                          <a:spcPts val="600"/>
                        </a:spcBef>
                        <a:spcAft>
                          <a:spcPts val="0"/>
                        </a:spcAft>
                      </a:pPr>
                      <a:r>
                        <a:rPr lang="en-US" sz="1800" b="1" kern="1200" dirty="0">
                          <a:solidFill>
                            <a:srgbClr val="C00000"/>
                          </a:solidFill>
                          <a:effectLst/>
                          <a:latin typeface="Tempus Sans ITC"/>
                          <a:ea typeface="Times New Roman"/>
                          <a:cs typeface="Times New Roman"/>
                        </a:rPr>
                        <a:t>Insufficient Firewall/IPS Restrictions</a:t>
                      </a:r>
                      <a:r>
                        <a:rPr lang="en-US" sz="1800" kern="1200" dirty="0">
                          <a:solidFill>
                            <a:srgbClr val="C00000"/>
                          </a:solidFill>
                          <a:effectLst/>
                          <a:latin typeface="Tempus Sans ITC"/>
                          <a:ea typeface="Times New Roman"/>
                          <a:cs typeface="Times New Roman"/>
                        </a:rPr>
                        <a:t>:  While much of the university network is open, critical databases must be in a secure zone with a high level of restrictive access.</a:t>
                      </a:r>
                      <a:endParaRPr lang="en-US" sz="1800" dirty="0">
                        <a:solidFill>
                          <a:srgbClr val="C00000"/>
                        </a:solidFill>
                        <a:effectLst/>
                        <a:latin typeface="Calibri"/>
                        <a:ea typeface="Calibri"/>
                        <a:cs typeface="Times New Roman"/>
                      </a:endParaRPr>
                    </a:p>
                  </a:txBody>
                  <a:tcPr marT="45714" marB="45714">
                    <a:solidFill>
                      <a:schemeClr val="tx1">
                        <a:lumMod val="10000"/>
                        <a:lumOff val="90000"/>
                      </a:schemeClr>
                    </a:solidFill>
                  </a:tcPr>
                </a:tc>
                <a:extLst>
                  <a:ext uri="{0D108BD9-81ED-4DB2-BD59-A6C34878D82A}">
                    <a16:rowId xmlns:a16="http://schemas.microsoft.com/office/drawing/2014/main" val="10002"/>
                  </a:ext>
                </a:extLst>
              </a:tr>
              <a:tr h="1031883">
                <a:tc>
                  <a:txBody>
                    <a:bodyPr/>
                    <a:lstStyle/>
                    <a:p>
                      <a:pPr marL="0" marR="0" algn="just" eaLnBrk="0" fontAlgn="base" hangingPunct="0">
                        <a:lnSpc>
                          <a:spcPct val="115000"/>
                        </a:lnSpc>
                        <a:spcBef>
                          <a:spcPts val="600"/>
                        </a:spcBef>
                        <a:spcAft>
                          <a:spcPts val="0"/>
                        </a:spcAft>
                      </a:pPr>
                      <a:r>
                        <a:rPr lang="en-US" sz="1800" u="sng" kern="1200" dirty="0">
                          <a:effectLst/>
                          <a:latin typeface="+mn-lt"/>
                          <a:ea typeface="Times New Roman"/>
                          <a:cs typeface="Times New Roman"/>
                        </a:rPr>
                        <a:t>Detection Risk:</a:t>
                      </a:r>
                      <a:r>
                        <a:rPr lang="en-US" sz="1800" kern="1200" dirty="0">
                          <a:effectLst/>
                          <a:latin typeface="+mn-lt"/>
                          <a:ea typeface="Times New Roman"/>
                          <a:cs typeface="Times New Roman"/>
                        </a:rPr>
                        <a:t> (Risks of auditor not detecting a problem)</a:t>
                      </a:r>
                      <a:endParaRPr lang="en-US" sz="1800" dirty="0">
                        <a:effectLst/>
                        <a:latin typeface="Calibri"/>
                        <a:ea typeface="Calibri"/>
                        <a:cs typeface="Times New Roman"/>
                      </a:endParaRPr>
                    </a:p>
                    <a:p>
                      <a:pPr>
                        <a:spcBef>
                          <a:spcPts val="600"/>
                        </a:spcBef>
                        <a:spcAft>
                          <a:spcPts val="0"/>
                        </a:spcAft>
                      </a:pPr>
                      <a:r>
                        <a:rPr lang="en-US" sz="1800" b="1" kern="1200" dirty="0">
                          <a:solidFill>
                            <a:srgbClr val="C00000"/>
                          </a:solidFill>
                          <a:effectLst/>
                          <a:latin typeface="Tempus Sans ITC"/>
                          <a:ea typeface="Times New Roman"/>
                          <a:cs typeface="Times New Roman"/>
                        </a:rPr>
                        <a:t>Hacker within Confidential Zone</a:t>
                      </a:r>
                      <a:r>
                        <a:rPr lang="en-US" sz="1800" kern="1200" dirty="0">
                          <a:solidFill>
                            <a:srgbClr val="C00000"/>
                          </a:solidFill>
                          <a:effectLst/>
                          <a:latin typeface="Tempus Sans ITC"/>
                          <a:ea typeface="Times New Roman"/>
                          <a:cs typeface="Times New Roman"/>
                        </a:rPr>
                        <a:t>:  This audit may not detect an infiltrated Confidential Zone or critical vulnerability.</a:t>
                      </a:r>
                      <a:endParaRPr lang="en-US" sz="1800" dirty="0">
                        <a:solidFill>
                          <a:srgbClr val="C00000"/>
                        </a:solidFill>
                      </a:endParaRPr>
                    </a:p>
                  </a:txBody>
                  <a:tcPr marT="45714" marB="45714">
                    <a:solidFill>
                      <a:schemeClr val="tx1">
                        <a:lumMod val="10000"/>
                        <a:lumOff val="9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6519988"/>
      </p:ext>
    </p:extLst>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a:extLst>
              <a:ext uri="{FF2B5EF4-FFF2-40B4-BE49-F238E27FC236}">
                <a16:creationId xmlns:a16="http://schemas.microsoft.com/office/drawing/2014/main" id="{87CBD53A-B9BB-4CEF-AF85-17FDC931460D}"/>
              </a:ext>
            </a:extLst>
          </p:cNvPr>
          <p:cNvSpPr>
            <a:spLocks noGrp="1" noChangeArrowheads="1"/>
          </p:cNvSpPr>
          <p:nvPr>
            <p:ph type="title"/>
          </p:nvPr>
        </p:nvSpPr>
        <p:spPr>
          <a:xfrm>
            <a:off x="457200" y="609600"/>
            <a:ext cx="8154988" cy="941796"/>
          </a:xfrm>
        </p:spPr>
        <p:txBody>
          <a:bodyPr/>
          <a:lstStyle/>
          <a:p>
            <a:pPr algn="ctr" eaLnBrk="1" hangingPunct="1"/>
            <a:r>
              <a:rPr lang="en-US" altLang="en-US" sz="3200" dirty="0">
                <a:ea typeface="Calibri" panose="020F0502020204030204" pitchFamily="34" charset="0"/>
                <a:cs typeface="Lucida Sans" panose="020B0602030504020204" pitchFamily="34" charset="0"/>
              </a:rPr>
              <a:t>Workbook:</a:t>
            </a:r>
            <a:br>
              <a:rPr lang="en-US" altLang="en-US" sz="3200" dirty="0">
                <a:ea typeface="Calibri" panose="020F0502020204030204" pitchFamily="34" charset="0"/>
                <a:cs typeface="Lucida Sans" panose="020B0602030504020204" pitchFamily="34" charset="0"/>
              </a:rPr>
            </a:br>
            <a:r>
              <a:rPr lang="en-US" altLang="en-US" dirty="0">
                <a:ea typeface="Calibri" panose="020F0502020204030204" pitchFamily="34" charset="0"/>
                <a:cs typeface="Lucida Sans" panose="020B0602030504020204" pitchFamily="34" charset="0"/>
              </a:rPr>
              <a:t>Step 1: Prepare Audit Engagement Plan</a:t>
            </a:r>
          </a:p>
        </p:txBody>
      </p:sp>
      <p:graphicFrame>
        <p:nvGraphicFramePr>
          <p:cNvPr id="99372" name="Group 44">
            <a:extLst>
              <a:ext uri="{FF2B5EF4-FFF2-40B4-BE49-F238E27FC236}">
                <a16:creationId xmlns:a16="http://schemas.microsoft.com/office/drawing/2014/main" id="{BE7762E7-7D08-4925-9C1C-6806AAE45F9D}"/>
              </a:ext>
            </a:extLst>
          </p:cNvPr>
          <p:cNvGraphicFramePr>
            <a:graphicFrameLocks noGrp="1"/>
          </p:cNvGraphicFramePr>
          <p:nvPr>
            <p:ph idx="1"/>
          </p:nvPr>
        </p:nvGraphicFramePr>
        <p:xfrm>
          <a:off x="152400" y="1676400"/>
          <a:ext cx="8839200" cy="5302250"/>
        </p:xfrm>
        <a:graphic>
          <a:graphicData uri="http://schemas.openxmlformats.org/drawingml/2006/table">
            <a:tbl>
              <a:tblPr/>
              <a:tblGrid>
                <a:gridCol w="8839200">
                  <a:extLst>
                    <a:ext uri="{9D8B030D-6E8A-4147-A177-3AD203B41FA5}">
                      <a16:colId xmlns:a16="http://schemas.microsoft.com/office/drawing/2014/main" val="20000"/>
                    </a:ext>
                  </a:extLst>
                </a:gridCol>
              </a:tblGrid>
              <a:tr h="504721">
                <a:tc>
                  <a:txBody>
                    <a:bodyPr/>
                    <a:lstStyle/>
                    <a:p>
                      <a:pPr marL="0" marR="0" lvl="0" indent="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rgbClr val="000000"/>
                          </a:solidFill>
                          <a:effectLst/>
                          <a:latin typeface="Arial" charset="0"/>
                          <a:cs typeface="Times New Roman" pitchFamily="18" charset="0"/>
                        </a:rPr>
                        <a:t>Objective</a:t>
                      </a:r>
                      <a:r>
                        <a:rPr kumimoji="0" lang="en-US" sz="2400" b="0" i="0" u="none" strike="noStrike" cap="none" normalizeH="0" baseline="0" dirty="0">
                          <a:ln>
                            <a:noFill/>
                          </a:ln>
                          <a:solidFill>
                            <a:srgbClr val="000000"/>
                          </a:solidFill>
                          <a:effectLst/>
                          <a:latin typeface="Arial" charset="0"/>
                          <a:cs typeface="Times New Roman" pitchFamily="18" charset="0"/>
                        </a:rPr>
                        <a:t>: </a:t>
                      </a:r>
                      <a:r>
                        <a:rPr kumimoji="0" lang="en-US" sz="2400" b="0" i="0" u="none" strike="noStrike" cap="none" normalizeH="0" baseline="0" dirty="0">
                          <a:ln>
                            <a:noFill/>
                          </a:ln>
                          <a:solidFill>
                            <a:srgbClr val="C00000"/>
                          </a:solidFill>
                          <a:effectLst/>
                          <a:latin typeface="Tempus Sans ITC" pitchFamily="82" charset="0"/>
                          <a:cs typeface="Times New Roman" pitchFamily="18" charset="0"/>
                        </a:rPr>
                        <a:t>Determine safety of Web interface</a:t>
                      </a: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0"/>
                  </a:ext>
                </a:extLst>
              </a:tr>
              <a:tr h="503135">
                <a:tc>
                  <a:txBody>
                    <a:bodyPr/>
                    <a:lstStyle/>
                    <a:p>
                      <a:pPr marL="0" marR="0" lvl="0" indent="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rgbClr val="000000"/>
                          </a:solidFill>
                          <a:effectLst/>
                          <a:latin typeface="Arial" charset="0"/>
                          <a:cs typeface="Times New Roman" pitchFamily="18" charset="0"/>
                        </a:rPr>
                        <a:t>Scope</a:t>
                      </a:r>
                      <a:r>
                        <a:rPr kumimoji="0" lang="en-US" sz="2400" b="0" i="0" u="none" strike="noStrike" cap="none" normalizeH="0" baseline="0" dirty="0">
                          <a:ln>
                            <a:noFill/>
                          </a:ln>
                          <a:solidFill>
                            <a:srgbClr val="000000"/>
                          </a:solidFill>
                          <a:effectLst/>
                          <a:latin typeface="Arial" charset="0"/>
                          <a:cs typeface="Times New Roman" pitchFamily="18" charset="0"/>
                        </a:rPr>
                        <a:t>:  </a:t>
                      </a:r>
                      <a:r>
                        <a:rPr lang="en-US" sz="2400" kern="1200" dirty="0">
                          <a:solidFill>
                            <a:srgbClr val="C00000"/>
                          </a:solidFill>
                          <a:effectLst/>
                          <a:latin typeface="Tempus Sans ITC"/>
                          <a:ea typeface="Times New Roman"/>
                          <a:cs typeface="Times New Roman"/>
                        </a:rPr>
                        <a:t>Penetration test on Student-accessed databases.</a:t>
                      </a:r>
                      <a:endParaRPr kumimoji="0" lang="en-US" sz="2400" b="0" i="0" u="none" strike="noStrike" cap="none" normalizeH="0" baseline="0" dirty="0">
                        <a:ln>
                          <a:noFill/>
                        </a:ln>
                        <a:solidFill>
                          <a:srgbClr val="C00000"/>
                        </a:solidFill>
                        <a:effectLst/>
                        <a:latin typeface="Tempus Sans ITC" pitchFamily="82" charset="0"/>
                        <a:cs typeface="Times New Roman" pitchFamily="18" charset="0"/>
                      </a:endParaRP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1"/>
                  </a:ext>
                </a:extLst>
              </a:tr>
              <a:tr h="504721">
                <a:tc>
                  <a:txBody>
                    <a:bodyPr/>
                    <a:lstStyle/>
                    <a:p>
                      <a:pPr marL="0" marR="0" lvl="0" indent="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rgbClr val="000000"/>
                          </a:solidFill>
                          <a:effectLst/>
                          <a:latin typeface="Arial" charset="0"/>
                          <a:cs typeface="Times New Roman" pitchFamily="18" charset="0"/>
                        </a:rPr>
                        <a:t>Constraints</a:t>
                      </a:r>
                      <a:r>
                        <a:rPr kumimoji="0" lang="en-US" sz="2400" b="0" i="0" u="none" strike="noStrike" cap="none" normalizeH="0" baseline="0" dirty="0">
                          <a:ln>
                            <a:noFill/>
                          </a:ln>
                          <a:solidFill>
                            <a:srgbClr val="000000"/>
                          </a:solidFill>
                          <a:effectLst/>
                          <a:latin typeface="Arial" charset="0"/>
                          <a:cs typeface="Times New Roman" pitchFamily="18" charset="0"/>
                        </a:rPr>
                        <a:t>: </a:t>
                      </a:r>
                      <a:r>
                        <a:rPr kumimoji="0" lang="en-US" sz="2400" b="0" i="0" u="none" strike="noStrike" cap="none" normalizeH="0" baseline="0" dirty="0">
                          <a:ln>
                            <a:noFill/>
                          </a:ln>
                          <a:solidFill>
                            <a:srgbClr val="C00000"/>
                          </a:solidFill>
                          <a:effectLst/>
                          <a:latin typeface="Tempus Sans ITC" pitchFamily="82" charset="0"/>
                          <a:cs typeface="Times New Roman" pitchFamily="18" charset="0"/>
                        </a:rPr>
                        <a:t>Must perform hacking tests between 1-6 AM</a:t>
                      </a: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2"/>
                  </a:ext>
                </a:extLst>
              </a:tr>
              <a:tr h="504721">
                <a:tc>
                  <a:txBody>
                    <a:bodyPr/>
                    <a:lstStyle/>
                    <a:p>
                      <a:pPr marL="0" marR="0" lvl="0" indent="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lang="en-US" sz="2400" b="1" kern="1200" dirty="0">
                          <a:effectLst/>
                          <a:latin typeface="+mn-lt"/>
                          <a:ea typeface="Times New Roman"/>
                          <a:cs typeface="Times New Roman"/>
                        </a:rPr>
                        <a:t>Compliance &amp; Criteria:  </a:t>
                      </a:r>
                      <a:r>
                        <a:rPr lang="en-US" sz="2400" kern="1200" dirty="0">
                          <a:solidFill>
                            <a:srgbClr val="C00000"/>
                          </a:solidFill>
                          <a:effectLst/>
                          <a:latin typeface="Tempus Sans ITC"/>
                          <a:ea typeface="Times New Roman"/>
                          <a:cs typeface="Times New Roman"/>
                        </a:rPr>
                        <a:t>State Breach Not.</a:t>
                      </a:r>
                      <a:r>
                        <a:rPr lang="en-US" sz="2400" kern="1200" baseline="0" dirty="0">
                          <a:solidFill>
                            <a:srgbClr val="C00000"/>
                          </a:solidFill>
                          <a:effectLst/>
                          <a:latin typeface="Tempus Sans ITC"/>
                          <a:ea typeface="Times New Roman"/>
                          <a:cs typeface="Times New Roman"/>
                        </a:rPr>
                        <a:t> </a:t>
                      </a:r>
                      <a:r>
                        <a:rPr lang="en-US" sz="2400" kern="1200" dirty="0">
                          <a:solidFill>
                            <a:srgbClr val="C00000"/>
                          </a:solidFill>
                          <a:effectLst/>
                          <a:latin typeface="Tempus Sans ITC"/>
                          <a:ea typeface="Times New Roman"/>
                          <a:cs typeface="Times New Roman"/>
                        </a:rPr>
                        <a:t>Law, FERPA, PCI DSS</a:t>
                      </a:r>
                      <a:endParaRPr kumimoji="0" lang="en-US" sz="2400" b="0" i="0" u="none" strike="noStrike" cap="none" normalizeH="0" baseline="0" dirty="0">
                        <a:ln>
                          <a:noFill/>
                        </a:ln>
                        <a:solidFill>
                          <a:srgbClr val="C00000"/>
                        </a:solidFill>
                        <a:effectLst/>
                        <a:latin typeface="Tempus Sans ITC" pitchFamily="82" charset="0"/>
                        <a:cs typeface="Times New Roman" pitchFamily="18" charset="0"/>
                      </a:endParaRP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3"/>
                  </a:ext>
                </a:extLst>
              </a:tr>
              <a:tr h="1383235">
                <a:tc>
                  <a:txBody>
                    <a:bodyPr/>
                    <a:lstStyle/>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rgbClr val="000000"/>
                          </a:solidFill>
                          <a:effectLst/>
                          <a:latin typeface="Arial" charset="0"/>
                          <a:cs typeface="Times New Roman" pitchFamily="18" charset="0"/>
                        </a:rPr>
                        <a:t>Approach</a:t>
                      </a:r>
                      <a:r>
                        <a:rPr kumimoji="0" lang="en-US" sz="2400" b="0" i="0" u="none" strike="noStrike" cap="none" normalizeH="0" baseline="0" dirty="0">
                          <a:ln>
                            <a:noFill/>
                          </a:ln>
                          <a:solidFill>
                            <a:srgbClr val="000000"/>
                          </a:solidFill>
                          <a:effectLst/>
                          <a:latin typeface="Arial" charset="0"/>
                          <a:cs typeface="Times New Roman" pitchFamily="18" charset="0"/>
                        </a:rPr>
                        <a:t>: </a:t>
                      </a:r>
                    </a:p>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AutoNum type="arabicPeriod"/>
                        <a:tabLst/>
                      </a:pPr>
                      <a:r>
                        <a:rPr kumimoji="0" lang="en-US" sz="2400" b="0" i="0" u="none" strike="noStrike" cap="none" normalizeH="0" baseline="0" dirty="0">
                          <a:ln>
                            <a:noFill/>
                          </a:ln>
                          <a:solidFill>
                            <a:srgbClr val="C00000"/>
                          </a:solidFill>
                          <a:effectLst/>
                          <a:latin typeface="Tempus Sans ITC" pitchFamily="82" charset="0"/>
                          <a:cs typeface="Times New Roman" pitchFamily="18" charset="0"/>
                        </a:rPr>
                        <a:t>Tester has valid session credentials (‘student’ with records)</a:t>
                      </a:r>
                    </a:p>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AutoNum type="arabicPeriod"/>
                        <a:tabLst/>
                      </a:pPr>
                      <a:r>
                        <a:rPr kumimoji="0" lang="en-US" sz="2400" b="0" i="0" u="none" strike="noStrike" cap="none" normalizeH="0" baseline="0" dirty="0">
                          <a:ln>
                            <a:noFill/>
                          </a:ln>
                          <a:solidFill>
                            <a:srgbClr val="C00000"/>
                          </a:solidFill>
                          <a:effectLst/>
                          <a:latin typeface="Tempus Sans ITC" pitchFamily="82" charset="0"/>
                          <a:cs typeface="Times New Roman" pitchFamily="18" charset="0"/>
                        </a:rPr>
                        <a:t>Test using manual and automated web testing tools</a:t>
                      </a: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4"/>
                  </a:ext>
                </a:extLst>
              </a:tr>
              <a:tr h="1335096">
                <a:tc>
                  <a:txBody>
                    <a:bodyPr/>
                    <a:lstStyle/>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rgbClr val="000000"/>
                          </a:solidFill>
                          <a:effectLst/>
                          <a:latin typeface="Arial" charset="0"/>
                          <a:cs typeface="Times New Roman" pitchFamily="18" charset="0"/>
                        </a:rPr>
                        <a:t>Checklist</a:t>
                      </a:r>
                    </a:p>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Char char="n"/>
                        <a:tabLst/>
                      </a:pPr>
                      <a:r>
                        <a:rPr kumimoji="0" lang="en-US" sz="2400" b="0" i="0" u="none" strike="noStrike" cap="none" normalizeH="0" baseline="0" dirty="0">
                          <a:ln>
                            <a:noFill/>
                          </a:ln>
                          <a:solidFill>
                            <a:srgbClr val="C00000"/>
                          </a:solidFill>
                          <a:effectLst/>
                          <a:latin typeface="Tempus Sans ITC" pitchFamily="82" charset="0"/>
                          <a:cs typeface="Times New Roman" pitchFamily="18" charset="0"/>
                        </a:rPr>
                        <a:t>The following databases &amp; forms: A, B, C.</a:t>
                      </a:r>
                    </a:p>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Char char="n"/>
                        <a:tabLst/>
                      </a:pPr>
                      <a:r>
                        <a:rPr kumimoji="0" lang="en-US" sz="2400" b="0" i="0" u="none" strike="noStrike" cap="none" normalizeH="0" baseline="0" dirty="0">
                          <a:ln>
                            <a:noFill/>
                          </a:ln>
                          <a:solidFill>
                            <a:srgbClr val="C00000"/>
                          </a:solidFill>
                          <a:effectLst/>
                          <a:latin typeface="Tempus Sans ITC" pitchFamily="82" charset="0"/>
                          <a:cs typeface="Times New Roman" pitchFamily="18" charset="0"/>
                        </a:rPr>
                        <a:t>The following security attacks: X, Y, Z.</a:t>
                      </a: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5"/>
                  </a:ext>
                </a:extLst>
              </a:tr>
              <a:tr h="566621">
                <a:tc>
                  <a:txBody>
                    <a:bodyPr/>
                    <a:lstStyle/>
                    <a:p>
                      <a:pPr marL="533400" marR="0" lvl="0" indent="-533400" algn="just"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rgbClr val="000000"/>
                          </a:solidFill>
                          <a:effectLst/>
                          <a:latin typeface="Arial" charset="0"/>
                          <a:cs typeface="Times New Roman" pitchFamily="18" charset="0"/>
                        </a:rPr>
                        <a:t>Signatures:  </a:t>
                      </a:r>
                      <a:r>
                        <a:rPr kumimoji="0" lang="en-US" sz="2400" b="0" i="0" u="none" strike="noStrike" cap="none" normalizeH="0" baseline="0" dirty="0">
                          <a:ln>
                            <a:noFill/>
                          </a:ln>
                          <a:solidFill>
                            <a:srgbClr val="C00000"/>
                          </a:solidFill>
                          <a:effectLst/>
                          <a:latin typeface="Bradley Hand ITC" pitchFamily="66" charset="0"/>
                          <a:cs typeface="Times New Roman" pitchFamily="18" charset="0"/>
                        </a:rPr>
                        <a:t>Ellie Smith CISO</a:t>
                      </a:r>
                      <a:r>
                        <a:rPr kumimoji="0" lang="en-US" sz="2400" b="0" i="0" u="none" strike="noStrike" cap="none" normalizeH="0" baseline="0" dirty="0">
                          <a:ln>
                            <a:noFill/>
                          </a:ln>
                          <a:solidFill>
                            <a:srgbClr val="C00000"/>
                          </a:solidFill>
                          <a:effectLst/>
                          <a:latin typeface="Arial" charset="0"/>
                          <a:cs typeface="Times New Roman" pitchFamily="18" charset="0"/>
                        </a:rPr>
                        <a:t>    </a:t>
                      </a:r>
                      <a:r>
                        <a:rPr kumimoji="0" lang="en-US" sz="2400" b="0" i="0" u="none" strike="noStrike" cap="none" normalizeH="0" baseline="0" dirty="0">
                          <a:ln>
                            <a:noFill/>
                          </a:ln>
                          <a:solidFill>
                            <a:srgbClr val="C00000"/>
                          </a:solidFill>
                          <a:effectLst/>
                          <a:latin typeface="Script MT Bold" pitchFamily="66" charset="0"/>
                          <a:cs typeface="Times New Roman" pitchFamily="18" charset="0"/>
                        </a:rPr>
                        <a:t>Terry Doe CISA</a:t>
                      </a: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714487380"/>
      </p:ext>
    </p:extLst>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a:extLst>
              <a:ext uri="{FF2B5EF4-FFF2-40B4-BE49-F238E27FC236}">
                <a16:creationId xmlns:a16="http://schemas.microsoft.com/office/drawing/2014/main" id="{B2449B88-B282-4092-B8E1-F646A5365AC3}"/>
              </a:ext>
            </a:extLst>
          </p:cNvPr>
          <p:cNvSpPr>
            <a:spLocks noGrp="1" noChangeArrowheads="1"/>
          </p:cNvSpPr>
          <p:nvPr>
            <p:ph type="title"/>
          </p:nvPr>
        </p:nvSpPr>
        <p:spPr>
          <a:xfrm>
            <a:off x="457200" y="685800"/>
            <a:ext cx="8154988" cy="498475"/>
          </a:xfrm>
        </p:spPr>
        <p:txBody>
          <a:bodyPr/>
          <a:lstStyle/>
          <a:p>
            <a:pPr eaLnBrk="1" hangingPunct="1"/>
            <a:r>
              <a:rPr lang="en-US" altLang="en-US" dirty="0">
                <a:ea typeface="Calibri" panose="020F0502020204030204" pitchFamily="34" charset="0"/>
                <a:cs typeface="Lucida Sans" panose="020B0602030504020204" pitchFamily="34" charset="0"/>
              </a:rPr>
              <a:t>Step 2: Evaluate Controls:</a:t>
            </a:r>
            <a:br>
              <a:rPr lang="en-US" altLang="en-US" dirty="0">
                <a:ea typeface="Calibri" panose="020F0502020204030204" pitchFamily="34" charset="0"/>
                <a:cs typeface="Lucida Sans" panose="020B0602030504020204" pitchFamily="34" charset="0"/>
              </a:rPr>
            </a:br>
            <a:r>
              <a:rPr lang="en-US" altLang="en-US" dirty="0">
                <a:ea typeface="Calibri" panose="020F0502020204030204" pitchFamily="34" charset="0"/>
                <a:cs typeface="Lucida Sans" panose="020B0602030504020204" pitchFamily="34" charset="0"/>
              </a:rPr>
              <a:t>Simple Control Matrix</a:t>
            </a:r>
          </a:p>
        </p:txBody>
      </p:sp>
      <p:sp>
        <p:nvSpPr>
          <p:cNvPr id="45171" name="TextBox 2">
            <a:extLst>
              <a:ext uri="{FF2B5EF4-FFF2-40B4-BE49-F238E27FC236}">
                <a16:creationId xmlns:a16="http://schemas.microsoft.com/office/drawing/2014/main" id="{CEB2A0DB-5201-4A1D-A701-A93478BF2699}"/>
              </a:ext>
            </a:extLst>
          </p:cNvPr>
          <p:cNvSpPr txBox="1">
            <a:spLocks noChangeArrowheads="1"/>
          </p:cNvSpPr>
          <p:nvPr/>
        </p:nvSpPr>
        <p:spPr bwMode="auto">
          <a:xfrm>
            <a:off x="7467600" y="828675"/>
            <a:ext cx="15113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FF0000"/>
                </a:solidFill>
              </a:rPr>
              <a:t>p=preventive</a:t>
            </a:r>
          </a:p>
          <a:p>
            <a:r>
              <a:rPr lang="en-US" altLang="en-US">
                <a:solidFill>
                  <a:srgbClr val="FF0000"/>
                </a:solidFill>
              </a:rPr>
              <a:t>d=detective</a:t>
            </a:r>
          </a:p>
          <a:p>
            <a:r>
              <a:rPr lang="en-US" altLang="en-US">
                <a:solidFill>
                  <a:srgbClr val="FF0000"/>
                </a:solidFill>
              </a:rPr>
              <a:t>c=corrective</a:t>
            </a:r>
          </a:p>
        </p:txBody>
      </p:sp>
      <p:graphicFrame>
        <p:nvGraphicFramePr>
          <p:cNvPr id="3" name="Table 2">
            <a:extLst>
              <a:ext uri="{FF2B5EF4-FFF2-40B4-BE49-F238E27FC236}">
                <a16:creationId xmlns:a16="http://schemas.microsoft.com/office/drawing/2014/main" id="{5ABB41A9-E380-42AA-881B-8F46815AA40E}"/>
              </a:ext>
            </a:extLst>
          </p:cNvPr>
          <p:cNvGraphicFramePr>
            <a:graphicFrameLocks noGrp="1"/>
          </p:cNvGraphicFramePr>
          <p:nvPr>
            <p:extLst>
              <p:ext uri="{D42A27DB-BD31-4B8C-83A1-F6EECF244321}">
                <p14:modId xmlns:p14="http://schemas.microsoft.com/office/powerpoint/2010/main" val="2338655722"/>
              </p:ext>
            </p:extLst>
          </p:nvPr>
        </p:nvGraphicFramePr>
        <p:xfrm>
          <a:off x="457200" y="1763486"/>
          <a:ext cx="8344693" cy="5288150"/>
        </p:xfrm>
        <a:graphic>
          <a:graphicData uri="http://schemas.openxmlformats.org/drawingml/2006/table">
            <a:tbl>
              <a:tblPr>
                <a:tableStyleId>{284E427A-3D55-4303-BF80-6455036E1DE7}</a:tableStyleId>
              </a:tblPr>
              <a:tblGrid>
                <a:gridCol w="1524000">
                  <a:extLst>
                    <a:ext uri="{9D8B030D-6E8A-4147-A177-3AD203B41FA5}">
                      <a16:colId xmlns:a16="http://schemas.microsoft.com/office/drawing/2014/main" val="165835597"/>
                    </a:ext>
                  </a:extLst>
                </a:gridCol>
                <a:gridCol w="762000">
                  <a:extLst>
                    <a:ext uri="{9D8B030D-6E8A-4147-A177-3AD203B41FA5}">
                      <a16:colId xmlns:a16="http://schemas.microsoft.com/office/drawing/2014/main" val="2401737642"/>
                    </a:ext>
                  </a:extLst>
                </a:gridCol>
                <a:gridCol w="762000">
                  <a:extLst>
                    <a:ext uri="{9D8B030D-6E8A-4147-A177-3AD203B41FA5}">
                      <a16:colId xmlns:a16="http://schemas.microsoft.com/office/drawing/2014/main" val="2848275810"/>
                    </a:ext>
                  </a:extLst>
                </a:gridCol>
                <a:gridCol w="762000">
                  <a:extLst>
                    <a:ext uri="{9D8B030D-6E8A-4147-A177-3AD203B41FA5}">
                      <a16:colId xmlns:a16="http://schemas.microsoft.com/office/drawing/2014/main" val="1863166799"/>
                    </a:ext>
                  </a:extLst>
                </a:gridCol>
                <a:gridCol w="762000">
                  <a:extLst>
                    <a:ext uri="{9D8B030D-6E8A-4147-A177-3AD203B41FA5}">
                      <a16:colId xmlns:a16="http://schemas.microsoft.com/office/drawing/2014/main" val="1656941142"/>
                    </a:ext>
                  </a:extLst>
                </a:gridCol>
                <a:gridCol w="685800">
                  <a:extLst>
                    <a:ext uri="{9D8B030D-6E8A-4147-A177-3AD203B41FA5}">
                      <a16:colId xmlns:a16="http://schemas.microsoft.com/office/drawing/2014/main" val="3435165648"/>
                    </a:ext>
                  </a:extLst>
                </a:gridCol>
                <a:gridCol w="914400">
                  <a:extLst>
                    <a:ext uri="{9D8B030D-6E8A-4147-A177-3AD203B41FA5}">
                      <a16:colId xmlns:a16="http://schemas.microsoft.com/office/drawing/2014/main" val="1789824019"/>
                    </a:ext>
                  </a:extLst>
                </a:gridCol>
                <a:gridCol w="990600">
                  <a:extLst>
                    <a:ext uri="{9D8B030D-6E8A-4147-A177-3AD203B41FA5}">
                      <a16:colId xmlns:a16="http://schemas.microsoft.com/office/drawing/2014/main" val="2078489517"/>
                    </a:ext>
                  </a:extLst>
                </a:gridCol>
                <a:gridCol w="1181893">
                  <a:extLst>
                    <a:ext uri="{9D8B030D-6E8A-4147-A177-3AD203B41FA5}">
                      <a16:colId xmlns:a16="http://schemas.microsoft.com/office/drawing/2014/main" val="1053244312"/>
                    </a:ext>
                  </a:extLst>
                </a:gridCol>
              </a:tblGrid>
              <a:tr h="647748">
                <a:tc>
                  <a:txBody>
                    <a:bodyPr/>
                    <a:lstStyle/>
                    <a:p>
                      <a:pPr marL="0" marR="0">
                        <a:spcBef>
                          <a:spcPts val="0"/>
                        </a:spcBef>
                        <a:spcAft>
                          <a:spcPts val="0"/>
                        </a:spcAft>
                      </a:pPr>
                      <a:r>
                        <a:rPr lang="en-US" sz="1600" b="1">
                          <a:solidFill>
                            <a:schemeClr val="bg1"/>
                          </a:solidFill>
                          <a:effectLst/>
                        </a:rPr>
                        <a:t>Problem-&gt;</a:t>
                      </a:r>
                    </a:p>
                    <a:p>
                      <a:pPr marL="0" marR="0">
                        <a:spcBef>
                          <a:spcPts val="0"/>
                        </a:spcBef>
                        <a:spcAft>
                          <a:spcPts val="0"/>
                        </a:spcAft>
                      </a:pPr>
                      <a:r>
                        <a:rPr lang="en-US" sz="1600" b="1">
                          <a:solidFill>
                            <a:schemeClr val="bg1"/>
                          </a:solidFill>
                          <a:effectLst/>
                        </a:rPr>
                        <a:t>Control v</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solidFill>
                      <a:schemeClr val="accent1">
                        <a:lumMod val="75000"/>
                      </a:schemeClr>
                    </a:solidFill>
                  </a:tcPr>
                </a:tc>
                <a:tc>
                  <a:txBody>
                    <a:bodyPr/>
                    <a:lstStyle/>
                    <a:p>
                      <a:pPr marL="0" marR="0" algn="ctr">
                        <a:spcBef>
                          <a:spcPts val="0"/>
                        </a:spcBef>
                        <a:spcAft>
                          <a:spcPts val="0"/>
                        </a:spcAft>
                      </a:pPr>
                      <a:r>
                        <a:rPr lang="en-US" sz="1600" b="1">
                          <a:solidFill>
                            <a:schemeClr val="bg1"/>
                          </a:solidFill>
                          <a:effectLst/>
                        </a:rPr>
                        <a:t>Disk </a:t>
                      </a:r>
                    </a:p>
                    <a:p>
                      <a:pPr marL="0" marR="0" algn="ctr">
                        <a:spcBef>
                          <a:spcPts val="0"/>
                        </a:spcBef>
                        <a:spcAft>
                          <a:spcPts val="0"/>
                        </a:spcAft>
                      </a:pPr>
                      <a:r>
                        <a:rPr lang="en-US" sz="1600" b="1">
                          <a:solidFill>
                            <a:schemeClr val="bg1"/>
                          </a:solidFill>
                          <a:effectLst/>
                        </a:rPr>
                        <a:t>Failure</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solidFill>
                      <a:schemeClr val="accent1">
                        <a:lumMod val="75000"/>
                      </a:schemeClr>
                    </a:solidFill>
                  </a:tcPr>
                </a:tc>
                <a:tc>
                  <a:txBody>
                    <a:bodyPr/>
                    <a:lstStyle/>
                    <a:p>
                      <a:pPr marL="0" marR="0" algn="ctr">
                        <a:spcBef>
                          <a:spcPts val="0"/>
                        </a:spcBef>
                        <a:spcAft>
                          <a:spcPts val="0"/>
                        </a:spcAft>
                      </a:pPr>
                      <a:r>
                        <a:rPr lang="en-US" sz="1600" b="1">
                          <a:solidFill>
                            <a:schemeClr val="bg1"/>
                          </a:solidFill>
                          <a:effectLst/>
                        </a:rPr>
                        <a:t>Power</a:t>
                      </a:r>
                    </a:p>
                    <a:p>
                      <a:pPr marL="0" marR="0" algn="ctr">
                        <a:spcBef>
                          <a:spcPts val="0"/>
                        </a:spcBef>
                        <a:spcAft>
                          <a:spcPts val="0"/>
                        </a:spcAft>
                      </a:pPr>
                      <a:r>
                        <a:rPr lang="en-US" sz="1600" b="1">
                          <a:solidFill>
                            <a:schemeClr val="bg1"/>
                          </a:solidFill>
                          <a:effectLst/>
                        </a:rPr>
                        <a:t>Failure</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solidFill>
                      <a:schemeClr val="accent1">
                        <a:lumMod val="75000"/>
                      </a:schemeClr>
                    </a:solidFill>
                  </a:tcPr>
                </a:tc>
                <a:tc>
                  <a:txBody>
                    <a:bodyPr/>
                    <a:lstStyle/>
                    <a:p>
                      <a:pPr marL="0" marR="0" algn="ctr">
                        <a:spcBef>
                          <a:spcPts val="0"/>
                        </a:spcBef>
                        <a:spcAft>
                          <a:spcPts val="0"/>
                        </a:spcAft>
                      </a:pPr>
                      <a:r>
                        <a:rPr lang="en-US" sz="1600" b="1">
                          <a:solidFill>
                            <a:schemeClr val="bg1"/>
                          </a:solidFill>
                          <a:effectLst/>
                        </a:rPr>
                        <a:t>Data</a:t>
                      </a:r>
                    </a:p>
                    <a:p>
                      <a:pPr marL="0" marR="0" algn="ctr">
                        <a:spcBef>
                          <a:spcPts val="0"/>
                        </a:spcBef>
                        <a:spcAft>
                          <a:spcPts val="0"/>
                        </a:spcAft>
                      </a:pPr>
                      <a:r>
                        <a:rPr lang="en-US" sz="1600" b="1">
                          <a:solidFill>
                            <a:schemeClr val="bg1"/>
                          </a:solidFill>
                          <a:effectLst/>
                        </a:rPr>
                        <a:t>Breach</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solidFill>
                      <a:schemeClr val="accent1">
                        <a:lumMod val="75000"/>
                      </a:schemeClr>
                    </a:solidFill>
                  </a:tcPr>
                </a:tc>
                <a:tc>
                  <a:txBody>
                    <a:bodyPr/>
                    <a:lstStyle/>
                    <a:p>
                      <a:pPr marL="0" marR="0" algn="ctr">
                        <a:spcBef>
                          <a:spcPts val="0"/>
                        </a:spcBef>
                        <a:spcAft>
                          <a:spcPts val="0"/>
                        </a:spcAft>
                      </a:pPr>
                      <a:r>
                        <a:rPr lang="en-US" sz="1600" b="1">
                          <a:solidFill>
                            <a:schemeClr val="bg1"/>
                          </a:solidFill>
                          <a:effectLst/>
                        </a:rPr>
                        <a:t>Fraud</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solidFill>
                      <a:schemeClr val="accent1">
                        <a:lumMod val="75000"/>
                      </a:schemeClr>
                    </a:solidFill>
                  </a:tcPr>
                </a:tc>
                <a:tc>
                  <a:txBody>
                    <a:bodyPr/>
                    <a:lstStyle/>
                    <a:p>
                      <a:pPr marL="0" marR="0" algn="ctr">
                        <a:spcBef>
                          <a:spcPts val="0"/>
                        </a:spcBef>
                        <a:spcAft>
                          <a:spcPts val="0"/>
                        </a:spcAft>
                      </a:pPr>
                      <a:r>
                        <a:rPr lang="en-US" sz="1600" b="1">
                          <a:solidFill>
                            <a:schemeClr val="bg1"/>
                          </a:solidFill>
                          <a:effectLst/>
                        </a:rPr>
                        <a:t>Hack</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solidFill>
                      <a:schemeClr val="accent1">
                        <a:lumMod val="75000"/>
                      </a:schemeClr>
                    </a:solidFill>
                  </a:tcPr>
                </a:tc>
                <a:tc>
                  <a:txBody>
                    <a:bodyPr/>
                    <a:lstStyle/>
                    <a:p>
                      <a:pPr marL="0" marR="0" algn="ctr">
                        <a:spcBef>
                          <a:spcPts val="0"/>
                        </a:spcBef>
                        <a:spcAft>
                          <a:spcPts val="0"/>
                        </a:spcAft>
                      </a:pPr>
                      <a:r>
                        <a:rPr lang="en-US" sz="1600" b="1">
                          <a:solidFill>
                            <a:schemeClr val="bg1"/>
                          </a:solidFill>
                          <a:effectLst/>
                        </a:rPr>
                        <a:t>Malware</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solidFill>
                      <a:schemeClr val="accent1">
                        <a:lumMod val="75000"/>
                      </a:schemeClr>
                    </a:solidFill>
                  </a:tcPr>
                </a:tc>
                <a:tc>
                  <a:txBody>
                    <a:bodyPr/>
                    <a:lstStyle/>
                    <a:p>
                      <a:pPr marL="0" marR="0" algn="ctr">
                        <a:spcBef>
                          <a:spcPts val="0"/>
                        </a:spcBef>
                        <a:spcAft>
                          <a:spcPts val="0"/>
                        </a:spcAft>
                      </a:pPr>
                      <a:r>
                        <a:rPr lang="en-US" sz="1600" b="1">
                          <a:solidFill>
                            <a:schemeClr val="bg1"/>
                          </a:solidFill>
                          <a:effectLst/>
                        </a:rPr>
                        <a:t>Social</a:t>
                      </a:r>
                    </a:p>
                    <a:p>
                      <a:pPr marL="0" marR="0" algn="ctr">
                        <a:spcBef>
                          <a:spcPts val="0"/>
                        </a:spcBef>
                        <a:spcAft>
                          <a:spcPts val="0"/>
                        </a:spcAft>
                      </a:pPr>
                      <a:r>
                        <a:rPr lang="en-US" sz="1600" b="1">
                          <a:solidFill>
                            <a:schemeClr val="bg1"/>
                          </a:solidFill>
                          <a:effectLst/>
                        </a:rPr>
                        <a:t>Engineer</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solidFill>
                      <a:schemeClr val="accent1">
                        <a:lumMod val="75000"/>
                      </a:schemeClr>
                    </a:solidFill>
                  </a:tcPr>
                </a:tc>
                <a:tc>
                  <a:txBody>
                    <a:bodyPr/>
                    <a:lstStyle/>
                    <a:p>
                      <a:pPr marL="0" marR="0" algn="ctr">
                        <a:spcBef>
                          <a:spcPts val="0"/>
                        </a:spcBef>
                        <a:spcAft>
                          <a:spcPts val="0"/>
                        </a:spcAft>
                      </a:pPr>
                      <a:r>
                        <a:rPr lang="en-US" sz="1600" b="1" dirty="0">
                          <a:solidFill>
                            <a:schemeClr val="bg1"/>
                          </a:solidFill>
                          <a:effectLst/>
                        </a:rPr>
                        <a:t>Stolen/</a:t>
                      </a:r>
                    </a:p>
                    <a:p>
                      <a:pPr marL="0" marR="0" algn="ctr">
                        <a:spcBef>
                          <a:spcPts val="0"/>
                        </a:spcBef>
                        <a:spcAft>
                          <a:spcPts val="0"/>
                        </a:spcAft>
                      </a:pPr>
                      <a:r>
                        <a:rPr lang="en-US" sz="1600" b="1" dirty="0">
                          <a:solidFill>
                            <a:schemeClr val="bg1"/>
                          </a:solidFill>
                          <a:effectLst/>
                        </a:rPr>
                        <a:t>Lost</a:t>
                      </a:r>
                    </a:p>
                    <a:p>
                      <a:pPr marL="0" marR="0" algn="ctr">
                        <a:spcBef>
                          <a:spcPts val="0"/>
                        </a:spcBef>
                        <a:spcAft>
                          <a:spcPts val="0"/>
                        </a:spcAft>
                      </a:pPr>
                      <a:r>
                        <a:rPr lang="en-US" sz="1600" b="1" dirty="0">
                          <a:solidFill>
                            <a:schemeClr val="bg1"/>
                          </a:solidFill>
                          <a:effectLst/>
                        </a:rPr>
                        <a:t>Equipment</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solidFill>
                      <a:schemeClr val="accent1">
                        <a:lumMod val="75000"/>
                      </a:schemeClr>
                    </a:solidFill>
                  </a:tcPr>
                </a:tc>
                <a:extLst>
                  <a:ext uri="{0D108BD9-81ED-4DB2-BD59-A6C34878D82A}">
                    <a16:rowId xmlns:a16="http://schemas.microsoft.com/office/drawing/2014/main" val="3491953390"/>
                  </a:ext>
                </a:extLst>
              </a:tr>
              <a:tr h="248194">
                <a:tc>
                  <a:txBody>
                    <a:bodyPr/>
                    <a:lstStyle/>
                    <a:p>
                      <a:pPr marL="0" marR="0">
                        <a:spcBef>
                          <a:spcPts val="0"/>
                        </a:spcBef>
                        <a:spcAft>
                          <a:spcPts val="0"/>
                        </a:spcAft>
                      </a:pPr>
                      <a:r>
                        <a:rPr lang="en-US" sz="1600">
                          <a:effectLst/>
                        </a:rPr>
                        <a:t>Access Control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dirty="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647945771"/>
                  </a:ext>
                </a:extLst>
              </a:tr>
              <a:tr h="310504">
                <a:tc>
                  <a:txBody>
                    <a:bodyPr/>
                    <a:lstStyle/>
                    <a:p>
                      <a:pPr marL="0" marR="0">
                        <a:spcBef>
                          <a:spcPts val="0"/>
                        </a:spcBef>
                        <a:spcAft>
                          <a:spcPts val="0"/>
                        </a:spcAft>
                      </a:pPr>
                      <a:r>
                        <a:rPr lang="en-US" sz="1600">
                          <a:effectLst/>
                        </a:rPr>
                        <a:t>Authentication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dirty="0">
                          <a:effectLst/>
                        </a:rPr>
                        <a:t>pp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4112470684"/>
                  </a:ext>
                </a:extLst>
              </a:tr>
              <a:tr h="258754">
                <a:tc>
                  <a:txBody>
                    <a:bodyPr/>
                    <a:lstStyle/>
                    <a:p>
                      <a:pPr marL="0" marR="0">
                        <a:spcBef>
                          <a:spcPts val="0"/>
                        </a:spcBef>
                        <a:spcAft>
                          <a:spcPts val="0"/>
                        </a:spcAft>
                      </a:pPr>
                      <a:r>
                        <a:rPr lang="en-US" sz="1600">
                          <a:effectLst/>
                        </a:rPr>
                        <a:t>Antivirus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2472765281"/>
                  </a:ext>
                </a:extLst>
              </a:tr>
              <a:tr h="258754">
                <a:tc>
                  <a:txBody>
                    <a:bodyPr/>
                    <a:lstStyle/>
                    <a:p>
                      <a:pPr marL="0" marR="0">
                        <a:spcBef>
                          <a:spcPts val="0"/>
                        </a:spcBef>
                        <a:spcAft>
                          <a:spcPts val="0"/>
                        </a:spcAft>
                      </a:pPr>
                      <a:r>
                        <a:rPr lang="en-US" sz="1600">
                          <a:effectLst/>
                        </a:rPr>
                        <a:t>Firewall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1038342426"/>
                  </a:ext>
                </a:extLst>
              </a:tr>
              <a:tr h="310504">
                <a:tc>
                  <a:txBody>
                    <a:bodyPr/>
                    <a:lstStyle/>
                    <a:p>
                      <a:pPr marL="0" marR="0">
                        <a:spcBef>
                          <a:spcPts val="0"/>
                        </a:spcBef>
                        <a:spcAft>
                          <a:spcPts val="0"/>
                        </a:spcAft>
                      </a:pPr>
                      <a:r>
                        <a:rPr lang="en-US" sz="1600" dirty="0">
                          <a:effectLst/>
                        </a:rPr>
                        <a:t>Logs/Alarms/</a:t>
                      </a:r>
                    </a:p>
                    <a:p>
                      <a:pPr marL="0" marR="0">
                        <a:spcBef>
                          <a:spcPts val="0"/>
                        </a:spcBef>
                        <a:spcAft>
                          <a:spcPts val="0"/>
                        </a:spcAft>
                      </a:pPr>
                      <a:r>
                        <a:rPr lang="en-US" sz="1600" dirty="0">
                          <a:effectLst/>
                        </a:rPr>
                        <a:t>SIEM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dirty="0">
                          <a:effectLst/>
                        </a:rPr>
                        <a:t>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1840443959"/>
                  </a:ext>
                </a:extLst>
              </a:tr>
              <a:tr h="310504">
                <a:tc>
                  <a:txBody>
                    <a:bodyPr/>
                    <a:lstStyle/>
                    <a:p>
                      <a:pPr marL="0" marR="0">
                        <a:spcBef>
                          <a:spcPts val="0"/>
                        </a:spcBef>
                        <a:spcAft>
                          <a:spcPts val="0"/>
                        </a:spcAft>
                      </a:pPr>
                      <a:r>
                        <a:rPr lang="en-US" sz="1600">
                          <a:effectLst/>
                        </a:rPr>
                        <a:t>Physical security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algn="ctr"/>
                      <a:endParaRPr lang="en-US" sz="1600" dirty="0">
                        <a:effectLst/>
                        <a:latin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3417894436"/>
                  </a:ext>
                </a:extLst>
              </a:tr>
              <a:tr h="445094">
                <a:tc>
                  <a:txBody>
                    <a:bodyPr/>
                    <a:lstStyle/>
                    <a:p>
                      <a:pPr marL="0" marR="0">
                        <a:spcBef>
                          <a:spcPts val="0"/>
                        </a:spcBef>
                        <a:spcAft>
                          <a:spcPts val="0"/>
                        </a:spcAft>
                      </a:pPr>
                      <a:r>
                        <a:rPr lang="en-US" sz="1600" dirty="0">
                          <a:effectLst/>
                        </a:rPr>
                        <a:t>Strong policies, procedures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cc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cc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1521544656"/>
                  </a:ext>
                </a:extLst>
              </a:tr>
              <a:tr h="465757">
                <a:tc>
                  <a:txBody>
                    <a:bodyPr/>
                    <a:lstStyle/>
                    <a:p>
                      <a:pPr marL="0" marR="0">
                        <a:spcBef>
                          <a:spcPts val="0"/>
                        </a:spcBef>
                        <a:spcAft>
                          <a:spcPts val="0"/>
                        </a:spcAft>
                      </a:pPr>
                      <a:r>
                        <a:rPr lang="en-US" sz="1600">
                          <a:effectLst/>
                        </a:rPr>
                        <a:t>Security awareness training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dirty="0">
                          <a:effectLst/>
                        </a:rPr>
                        <a:t>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1444361636"/>
                  </a:ext>
                </a:extLst>
              </a:tr>
              <a:tr h="310504">
                <a:tc>
                  <a:txBody>
                    <a:bodyPr/>
                    <a:lstStyle/>
                    <a:p>
                      <a:pPr marL="0" marR="0">
                        <a:spcBef>
                          <a:spcPts val="0"/>
                        </a:spcBef>
                        <a:spcAft>
                          <a:spcPts val="0"/>
                        </a:spcAft>
                      </a:pPr>
                      <a:r>
                        <a:rPr lang="en-US" sz="1600">
                          <a:effectLst/>
                        </a:rPr>
                        <a:t>Vulnerability mgmt.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lgn="ctr">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379185097"/>
                  </a:ext>
                </a:extLst>
              </a:tr>
              <a:tr h="465757">
                <a:tc>
                  <a:txBody>
                    <a:bodyPr/>
                    <a:lstStyle/>
                    <a:p>
                      <a:pPr marL="0" marR="0">
                        <a:spcBef>
                          <a:spcPts val="0"/>
                        </a:spcBef>
                        <a:spcAft>
                          <a:spcPts val="0"/>
                        </a:spcAft>
                      </a:pPr>
                      <a:r>
                        <a:rPr lang="en-US" sz="1600">
                          <a:effectLst/>
                        </a:rPr>
                        <a:t>Email security mgmt.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pd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691989054"/>
                  </a:ext>
                </a:extLst>
              </a:tr>
              <a:tr h="310504">
                <a:tc>
                  <a:txBody>
                    <a:bodyPr/>
                    <a:lstStyle/>
                    <a:p>
                      <a:pPr marL="0" marR="0">
                        <a:spcBef>
                          <a:spcPts val="0"/>
                        </a:spcBef>
                        <a:spcAft>
                          <a:spcPts val="0"/>
                        </a:spcAft>
                      </a:pPr>
                      <a:r>
                        <a:rPr lang="en-US" sz="1600">
                          <a:effectLst/>
                        </a:rPr>
                        <a:t>Application firewall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dd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pd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tc>
                  <a:txBody>
                    <a:bodyPr/>
                    <a:lstStyle/>
                    <a:p>
                      <a:pPr marL="0" marR="0">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12" marR="63512" marT="0" marB="0"/>
                </a:tc>
                <a:extLst>
                  <a:ext uri="{0D108BD9-81ED-4DB2-BD59-A6C34878D82A}">
                    <a16:rowId xmlns:a16="http://schemas.microsoft.com/office/drawing/2014/main" val="1008532200"/>
                  </a:ext>
                </a:extLst>
              </a:tr>
            </a:tbl>
          </a:graphicData>
        </a:graphic>
      </p:graphicFrame>
    </p:spTree>
    <p:extLst>
      <p:ext uri="{BB962C8B-B14F-4D97-AF65-F5344CB8AC3E}">
        <p14:creationId xmlns:p14="http://schemas.microsoft.com/office/powerpoint/2010/main" val="2628849131"/>
      </p:ext>
    </p:extLst>
  </p:cSld>
  <p:clrMapOvr>
    <a:masterClrMapping/>
  </p:clrMapOvr>
  <p:transition spd="slow"/>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1E24135A-3ABD-4C6F-BD5F-124F0F420CDF}"/>
              </a:ext>
            </a:extLst>
          </p:cNvPr>
          <p:cNvSpPr>
            <a:spLocks noGrp="1" noChangeArrowheads="1"/>
          </p:cNvSpPr>
          <p:nvPr>
            <p:ph type="title"/>
          </p:nvPr>
        </p:nvSpPr>
        <p:spPr/>
        <p:txBody>
          <a:bodyPr/>
          <a:lstStyle/>
          <a:p>
            <a:pPr eaLnBrk="1" hangingPunct="1"/>
            <a:r>
              <a:rPr lang="en-US" altLang="en-US" dirty="0">
                <a:ea typeface="Calibri" panose="020F0502020204030204" pitchFamily="34" charset="0"/>
                <a:cs typeface="Lucida Sans" panose="020B0602030504020204" pitchFamily="34" charset="0"/>
              </a:rPr>
              <a:t>Step 3: Perform Testing</a:t>
            </a:r>
          </a:p>
        </p:txBody>
      </p:sp>
      <p:sp>
        <p:nvSpPr>
          <p:cNvPr id="54275" name="Rectangle 3">
            <a:extLst>
              <a:ext uri="{FF2B5EF4-FFF2-40B4-BE49-F238E27FC236}">
                <a16:creationId xmlns:a16="http://schemas.microsoft.com/office/drawing/2014/main" id="{75D6B0D3-6E78-4317-9669-63133A4E8BB7}"/>
              </a:ext>
            </a:extLst>
          </p:cNvPr>
          <p:cNvSpPr>
            <a:spLocks noGrp="1" noChangeArrowheads="1"/>
          </p:cNvSpPr>
          <p:nvPr>
            <p:ph sz="half" idx="1"/>
          </p:nvPr>
        </p:nvSpPr>
        <p:spPr/>
        <p:txBody>
          <a:bodyPr/>
          <a:lstStyle/>
          <a:p>
            <a:pPr eaLnBrk="1" hangingPunct="1">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Compliance Testing</a:t>
            </a:r>
            <a:r>
              <a:rPr lang="en-US" altLang="en-US" sz="2400">
                <a:latin typeface="Calibri" panose="020F0502020204030204" pitchFamily="34" charset="0"/>
                <a:ea typeface="ヒラギノ角ゴ Pro W3"/>
                <a:cs typeface="ヒラギノ角ゴ Pro W3"/>
              </a:rPr>
              <a:t>:  </a:t>
            </a:r>
          </a:p>
          <a:p>
            <a:pPr eaLnBrk="1" hangingPunct="1"/>
            <a:r>
              <a:rPr lang="en-US" altLang="en-US" sz="2400">
                <a:latin typeface="Calibri" panose="020F0502020204030204" pitchFamily="34" charset="0"/>
                <a:ea typeface="ヒラギノ角ゴ Pro W3"/>
                <a:cs typeface="ヒラギノ角ゴ Pro W3"/>
              </a:rPr>
              <a:t>Are controls in place and consistently applied?</a:t>
            </a:r>
          </a:p>
          <a:p>
            <a:pPr lvl="1" eaLnBrk="1" hangingPunct="1"/>
            <a:r>
              <a:rPr lang="en-US" altLang="en-US" sz="2000">
                <a:latin typeface="Calibri" panose="020F0502020204030204" pitchFamily="34" charset="0"/>
                <a:ea typeface="ヒラギノ角ゴ Pro W3"/>
                <a:cs typeface="ヒラギノ角ゴ Pro W3"/>
              </a:rPr>
              <a:t>Access control</a:t>
            </a:r>
          </a:p>
          <a:p>
            <a:pPr lvl="1" eaLnBrk="1" hangingPunct="1"/>
            <a:r>
              <a:rPr lang="en-US" altLang="en-US" sz="2000">
                <a:latin typeface="Calibri" panose="020F0502020204030204" pitchFamily="34" charset="0"/>
                <a:ea typeface="ヒラギノ角ゴ Pro W3"/>
                <a:cs typeface="ヒラギノ角ゴ Pro W3"/>
              </a:rPr>
              <a:t>Program change control</a:t>
            </a:r>
          </a:p>
          <a:p>
            <a:pPr lvl="1" eaLnBrk="1" hangingPunct="1"/>
            <a:r>
              <a:rPr lang="en-US" altLang="en-US" sz="2000">
                <a:latin typeface="Calibri" panose="020F0502020204030204" pitchFamily="34" charset="0"/>
                <a:ea typeface="ヒラギノ角ゴ Pro W3"/>
                <a:cs typeface="ヒラギノ角ゴ Pro W3"/>
              </a:rPr>
              <a:t>Procedure documentation</a:t>
            </a:r>
          </a:p>
          <a:p>
            <a:pPr lvl="1" eaLnBrk="1" hangingPunct="1"/>
            <a:r>
              <a:rPr lang="en-US" altLang="en-US" sz="2000">
                <a:latin typeface="Calibri" panose="020F0502020204030204" pitchFamily="34" charset="0"/>
                <a:ea typeface="ヒラギノ角ゴ Pro W3"/>
                <a:cs typeface="ヒラギノ角ゴ Pro W3"/>
              </a:rPr>
              <a:t>Program documentation</a:t>
            </a:r>
          </a:p>
          <a:p>
            <a:pPr lvl="1" eaLnBrk="1" hangingPunct="1"/>
            <a:r>
              <a:rPr lang="en-US" altLang="en-US" sz="2000">
                <a:latin typeface="Calibri" panose="020F0502020204030204" pitchFamily="34" charset="0"/>
                <a:ea typeface="ヒラギノ角ゴ Pro W3"/>
                <a:cs typeface="ヒラギノ角ゴ Pro W3"/>
              </a:rPr>
              <a:t>Software license audits</a:t>
            </a:r>
          </a:p>
          <a:p>
            <a:pPr lvl="1" eaLnBrk="1" hangingPunct="1"/>
            <a:r>
              <a:rPr lang="en-US" altLang="en-US" sz="2000">
                <a:latin typeface="Calibri" panose="020F0502020204030204" pitchFamily="34" charset="0"/>
                <a:ea typeface="ヒラギノ角ゴ Pro W3"/>
                <a:cs typeface="ヒラギノ角ゴ Pro W3"/>
              </a:rPr>
              <a:t>System log reviews</a:t>
            </a:r>
          </a:p>
          <a:p>
            <a:pPr lvl="1" eaLnBrk="1" hangingPunct="1"/>
            <a:r>
              <a:rPr lang="en-US" altLang="en-US" sz="2000">
                <a:latin typeface="Calibri" panose="020F0502020204030204" pitchFamily="34" charset="0"/>
                <a:ea typeface="ヒラギノ角ゴ Pro W3"/>
                <a:cs typeface="ヒラギノ角ゴ Pro W3"/>
              </a:rPr>
              <a:t>Exception follow-ups</a:t>
            </a:r>
          </a:p>
          <a:p>
            <a:pPr eaLnBrk="1" hangingPunct="1"/>
            <a:endParaRPr lang="en-US" altLang="en-US" sz="2400">
              <a:latin typeface="Calibri" panose="020F0502020204030204" pitchFamily="34" charset="0"/>
              <a:ea typeface="ヒラギノ角ゴ Pro W3"/>
              <a:cs typeface="ヒラギノ角ゴ Pro W3"/>
            </a:endParaRPr>
          </a:p>
        </p:txBody>
      </p:sp>
      <p:sp>
        <p:nvSpPr>
          <p:cNvPr id="54276" name="Rectangle 4">
            <a:extLst>
              <a:ext uri="{FF2B5EF4-FFF2-40B4-BE49-F238E27FC236}">
                <a16:creationId xmlns:a16="http://schemas.microsoft.com/office/drawing/2014/main" id="{21262B57-881F-43DB-B6B5-4B627DA954FA}"/>
              </a:ext>
            </a:extLst>
          </p:cNvPr>
          <p:cNvSpPr>
            <a:spLocks noGrp="1" noChangeArrowheads="1"/>
          </p:cNvSpPr>
          <p:nvPr>
            <p:ph sz="half" idx="2"/>
          </p:nvPr>
        </p:nvSpPr>
        <p:spPr/>
        <p:txBody>
          <a:bodyPr/>
          <a:lstStyle/>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Substantive Testing</a:t>
            </a:r>
            <a:r>
              <a:rPr lang="en-US" altLang="en-US" sz="2400">
                <a:latin typeface="Calibri" panose="020F0502020204030204" pitchFamily="34" charset="0"/>
                <a:ea typeface="ヒラギノ角ゴ Pro W3"/>
                <a:cs typeface="ヒラギノ角ゴ Pro W3"/>
              </a:rPr>
              <a:t>:  </a:t>
            </a:r>
          </a:p>
          <a:p>
            <a:pPr eaLnBrk="1" hangingPunct="1">
              <a:lnSpc>
                <a:spcPct val="80000"/>
              </a:lnSpc>
            </a:pPr>
            <a:r>
              <a:rPr lang="en-US" altLang="en-US" sz="2400">
                <a:latin typeface="Calibri" panose="020F0502020204030204" pitchFamily="34" charset="0"/>
                <a:ea typeface="ヒラギノ角ゴ Pro W3"/>
                <a:cs typeface="ヒラギノ角ゴ Pro W3"/>
              </a:rPr>
              <a:t>Are transactions processed accurately?  </a:t>
            </a:r>
          </a:p>
          <a:p>
            <a:pPr eaLnBrk="1" hangingPunct="1">
              <a:lnSpc>
                <a:spcPct val="80000"/>
              </a:lnSpc>
            </a:pPr>
            <a:r>
              <a:rPr lang="en-US" altLang="en-US" sz="2400">
                <a:latin typeface="Calibri" panose="020F0502020204030204" pitchFamily="34" charset="0"/>
                <a:ea typeface="ヒラギノ角ゴ Pro W3"/>
                <a:cs typeface="ヒラギノ角ゴ Pro W3"/>
              </a:rPr>
              <a:t>Are data correct and accurate?  </a:t>
            </a:r>
          </a:p>
          <a:p>
            <a:pPr eaLnBrk="1" hangingPunct="1">
              <a:lnSpc>
                <a:spcPct val="80000"/>
              </a:lnSpc>
            </a:pPr>
            <a:r>
              <a:rPr lang="en-US" altLang="en-US" sz="2400">
                <a:latin typeface="Calibri" panose="020F0502020204030204" pitchFamily="34" charset="0"/>
                <a:ea typeface="ヒラギノ角ゴ Pro W3"/>
                <a:cs typeface="ヒラギノ角ゴ Pro W3"/>
              </a:rPr>
              <a:t>Double check processing</a:t>
            </a:r>
          </a:p>
          <a:p>
            <a:pPr lvl="1" eaLnBrk="1" hangingPunct="1">
              <a:lnSpc>
                <a:spcPct val="80000"/>
              </a:lnSpc>
            </a:pPr>
            <a:r>
              <a:rPr lang="en-US" altLang="en-US" sz="2000">
                <a:latin typeface="Calibri" panose="020F0502020204030204" pitchFamily="34" charset="0"/>
                <a:ea typeface="ヒラギノ角ゴ Pro W3"/>
                <a:cs typeface="ヒラギノ角ゴ Pro W3"/>
              </a:rPr>
              <a:t>Calculation validation</a:t>
            </a:r>
          </a:p>
          <a:p>
            <a:pPr lvl="1" eaLnBrk="1" hangingPunct="1">
              <a:lnSpc>
                <a:spcPct val="80000"/>
              </a:lnSpc>
            </a:pPr>
            <a:r>
              <a:rPr lang="en-US" altLang="en-US" sz="2000">
                <a:latin typeface="Calibri" panose="020F0502020204030204" pitchFamily="34" charset="0"/>
                <a:ea typeface="ヒラギノ角ゴ Pro W3"/>
                <a:cs typeface="ヒラギノ角ゴ Pro W3"/>
              </a:rPr>
              <a:t>Error checking</a:t>
            </a:r>
          </a:p>
          <a:p>
            <a:pPr lvl="1" eaLnBrk="1" hangingPunct="1">
              <a:lnSpc>
                <a:spcPct val="80000"/>
              </a:lnSpc>
            </a:pPr>
            <a:r>
              <a:rPr lang="en-US" altLang="en-US" sz="2000">
                <a:latin typeface="Calibri" panose="020F0502020204030204" pitchFamily="34" charset="0"/>
                <a:ea typeface="ヒラギノ角ゴ Pro W3"/>
                <a:cs typeface="ヒラギノ角ゴ Pro W3"/>
              </a:rPr>
              <a:t>Operational documentation</a:t>
            </a:r>
          </a:p>
          <a:p>
            <a:pPr eaLnBrk="1" hangingPunct="1">
              <a:lnSpc>
                <a:spcPct val="80000"/>
              </a:lnSpc>
            </a:pPr>
            <a:r>
              <a:rPr lang="en-US" altLang="en-US" sz="2400">
                <a:latin typeface="Calibri" panose="020F0502020204030204" pitchFamily="34" charset="0"/>
                <a:ea typeface="ヒラギノ角ゴ Pro W3"/>
                <a:cs typeface="ヒラギノ角ゴ Pro W3"/>
              </a:rPr>
              <a:t>If Compliance results are poor, Substantive testing should increase in type and sample number</a:t>
            </a:r>
          </a:p>
          <a:p>
            <a:pPr eaLnBrk="1" hangingPunct="1">
              <a:lnSpc>
                <a:spcPct val="80000"/>
              </a:lnSpc>
            </a:pPr>
            <a:endParaRPr lang="en-US" altLang="en-US" sz="2400">
              <a:latin typeface="Calibri" panose="020F0502020204030204" pitchFamily="34" charset="0"/>
              <a:ea typeface="ヒラギノ角ゴ Pro W3"/>
              <a:cs typeface="ヒラギノ角ゴ Pro W3"/>
            </a:endParaRPr>
          </a:p>
        </p:txBody>
      </p:sp>
    </p:spTree>
    <p:extLst>
      <p:ext uri="{BB962C8B-B14F-4D97-AF65-F5344CB8AC3E}">
        <p14:creationId xmlns:p14="http://schemas.microsoft.com/office/powerpoint/2010/main" val="67348989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32C7083-1754-41BE-BC7D-F1D870CE6450}"/>
              </a:ext>
            </a:extLst>
          </p:cNvPr>
          <p:cNvGraphicFramePr>
            <a:graphicFrameLocks noGrp="1"/>
          </p:cNvGraphicFramePr>
          <p:nvPr>
            <p:ph idx="11"/>
            <p:extLst>
              <p:ext uri="{D42A27DB-BD31-4B8C-83A1-F6EECF244321}">
                <p14:modId xmlns:p14="http://schemas.microsoft.com/office/powerpoint/2010/main" val="3254181309"/>
              </p:ext>
            </p:extLst>
          </p:nvPr>
        </p:nvGraphicFramePr>
        <p:xfrm>
          <a:off x="685800" y="2438400"/>
          <a:ext cx="8135936" cy="2704783"/>
        </p:xfrm>
        <a:graphic>
          <a:graphicData uri="http://schemas.openxmlformats.org/drawingml/2006/table">
            <a:tbl>
              <a:tblPr>
                <a:tableStyleId>{284E427A-3D55-4303-BF80-6455036E1DE7}</a:tableStyleId>
              </a:tblPr>
              <a:tblGrid>
                <a:gridCol w="2033984">
                  <a:extLst>
                    <a:ext uri="{9D8B030D-6E8A-4147-A177-3AD203B41FA5}">
                      <a16:colId xmlns:a16="http://schemas.microsoft.com/office/drawing/2014/main" val="1860330651"/>
                    </a:ext>
                  </a:extLst>
                </a:gridCol>
                <a:gridCol w="2033984">
                  <a:extLst>
                    <a:ext uri="{9D8B030D-6E8A-4147-A177-3AD203B41FA5}">
                      <a16:colId xmlns:a16="http://schemas.microsoft.com/office/drawing/2014/main" val="1119554122"/>
                    </a:ext>
                  </a:extLst>
                </a:gridCol>
                <a:gridCol w="2033984">
                  <a:extLst>
                    <a:ext uri="{9D8B030D-6E8A-4147-A177-3AD203B41FA5}">
                      <a16:colId xmlns:a16="http://schemas.microsoft.com/office/drawing/2014/main" val="1549229583"/>
                    </a:ext>
                  </a:extLst>
                </a:gridCol>
                <a:gridCol w="2033984">
                  <a:extLst>
                    <a:ext uri="{9D8B030D-6E8A-4147-A177-3AD203B41FA5}">
                      <a16:colId xmlns:a16="http://schemas.microsoft.com/office/drawing/2014/main" val="1237197535"/>
                    </a:ext>
                  </a:extLst>
                </a:gridCol>
              </a:tblGrid>
              <a:tr h="348941">
                <a:tc>
                  <a:txBody>
                    <a:bodyPr/>
                    <a:lstStyle/>
                    <a:p>
                      <a:pPr marL="347345" marR="0" indent="-347345" algn="ctr" eaLnBrk="0" fontAlgn="base" hangingPunct="0">
                        <a:lnSpc>
                          <a:spcPct val="107000"/>
                        </a:lnSpc>
                        <a:spcBef>
                          <a:spcPts val="0"/>
                        </a:spcBef>
                        <a:spcAft>
                          <a:spcPts val="0"/>
                        </a:spcAft>
                      </a:pPr>
                      <a:r>
                        <a:rPr lang="en-US" sz="1600" b="1" kern="1200">
                          <a:solidFill>
                            <a:schemeClr val="bg1"/>
                          </a:solidFill>
                          <a:effectLst/>
                        </a:rPr>
                        <a:t>Audit Area</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solidFill>
                      <a:schemeClr val="accent2"/>
                    </a:solidFill>
                  </a:tcPr>
                </a:tc>
                <a:tc>
                  <a:txBody>
                    <a:bodyPr/>
                    <a:lstStyle/>
                    <a:p>
                      <a:pPr marL="347345" marR="0" indent="-347345" algn="ctr" eaLnBrk="0" fontAlgn="base" hangingPunct="0">
                        <a:lnSpc>
                          <a:spcPct val="107000"/>
                        </a:lnSpc>
                        <a:spcBef>
                          <a:spcPts val="0"/>
                        </a:spcBef>
                        <a:spcAft>
                          <a:spcPts val="0"/>
                        </a:spcAft>
                      </a:pPr>
                      <a:r>
                        <a:rPr lang="en-US" sz="1600" b="1" kern="1200">
                          <a:solidFill>
                            <a:schemeClr val="bg1"/>
                          </a:solidFill>
                          <a:effectLst/>
                        </a:rPr>
                        <a:t>Time-</a:t>
                      </a:r>
                      <a:endParaRPr lang="en-US" sz="1600" b="1">
                        <a:solidFill>
                          <a:schemeClr val="bg1"/>
                        </a:solidFill>
                        <a:effectLst/>
                      </a:endParaRPr>
                    </a:p>
                    <a:p>
                      <a:pPr marL="347345" marR="0" indent="-347345" algn="ctr" eaLnBrk="0" fontAlgn="base" hangingPunct="0">
                        <a:lnSpc>
                          <a:spcPct val="107000"/>
                        </a:lnSpc>
                        <a:spcBef>
                          <a:spcPts val="0"/>
                        </a:spcBef>
                        <a:spcAft>
                          <a:spcPts val="0"/>
                        </a:spcAft>
                      </a:pPr>
                      <a:r>
                        <a:rPr lang="en-US" sz="1600" b="1" kern="1200">
                          <a:solidFill>
                            <a:schemeClr val="bg1"/>
                          </a:solidFill>
                          <a:effectLst/>
                        </a:rPr>
                        <a:t>frame</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solidFill>
                      <a:schemeClr val="accent2"/>
                    </a:solidFill>
                  </a:tcPr>
                </a:tc>
                <a:tc>
                  <a:txBody>
                    <a:bodyPr/>
                    <a:lstStyle/>
                    <a:p>
                      <a:pPr marL="347345" marR="0" indent="-347345" algn="ctr" eaLnBrk="0" fontAlgn="base" hangingPunct="0">
                        <a:lnSpc>
                          <a:spcPct val="107000"/>
                        </a:lnSpc>
                        <a:spcBef>
                          <a:spcPts val="0"/>
                        </a:spcBef>
                        <a:spcAft>
                          <a:spcPts val="0"/>
                        </a:spcAft>
                      </a:pPr>
                      <a:r>
                        <a:rPr lang="en-US" sz="1600" b="1" kern="1200" dirty="0">
                          <a:solidFill>
                            <a:schemeClr val="bg1"/>
                          </a:solidFill>
                          <a:effectLst/>
                        </a:rPr>
                        <a:t>Date of </a:t>
                      </a:r>
                      <a:endParaRPr lang="en-US" sz="1600" b="1" dirty="0">
                        <a:solidFill>
                          <a:schemeClr val="bg1"/>
                        </a:solidFill>
                        <a:effectLst/>
                      </a:endParaRPr>
                    </a:p>
                    <a:p>
                      <a:pPr marL="347345" marR="0" indent="-347345" algn="ctr" eaLnBrk="0" fontAlgn="base" hangingPunct="0">
                        <a:lnSpc>
                          <a:spcPct val="107000"/>
                        </a:lnSpc>
                        <a:spcBef>
                          <a:spcPts val="0"/>
                        </a:spcBef>
                        <a:spcAft>
                          <a:spcPts val="0"/>
                        </a:spcAft>
                      </a:pPr>
                      <a:r>
                        <a:rPr lang="en-US" sz="1600" b="1" kern="1200" dirty="0">
                          <a:solidFill>
                            <a:schemeClr val="bg1"/>
                          </a:solidFill>
                          <a:effectLst/>
                        </a:rPr>
                        <a:t>Last Test</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solidFill>
                      <a:schemeClr val="accent2"/>
                    </a:solidFill>
                  </a:tcPr>
                </a:tc>
                <a:tc>
                  <a:txBody>
                    <a:bodyPr/>
                    <a:lstStyle/>
                    <a:p>
                      <a:pPr marL="347345" marR="0" indent="-347345" algn="ctr" eaLnBrk="0" fontAlgn="base" hangingPunct="0">
                        <a:lnSpc>
                          <a:spcPct val="107000"/>
                        </a:lnSpc>
                        <a:spcBef>
                          <a:spcPts val="0"/>
                        </a:spcBef>
                        <a:spcAft>
                          <a:spcPts val="0"/>
                        </a:spcAft>
                      </a:pPr>
                      <a:r>
                        <a:rPr lang="en-US" sz="1600" b="1" kern="1200" dirty="0">
                          <a:solidFill>
                            <a:schemeClr val="bg1"/>
                          </a:solidFill>
                          <a:effectLst/>
                        </a:rPr>
                        <a:t>Responsibility</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solidFill>
                      <a:schemeClr val="accent2"/>
                    </a:solidFill>
                  </a:tcPr>
                </a:tc>
                <a:extLst>
                  <a:ext uri="{0D108BD9-81ED-4DB2-BD59-A6C34878D82A}">
                    <a16:rowId xmlns:a16="http://schemas.microsoft.com/office/drawing/2014/main" val="3012285887"/>
                  </a:ext>
                </a:extLst>
              </a:tr>
              <a:tr h="334497">
                <a:tc>
                  <a:txBody>
                    <a:bodyPr/>
                    <a:lstStyle/>
                    <a:p>
                      <a:pPr marL="0" marR="0">
                        <a:spcBef>
                          <a:spcPts val="0"/>
                        </a:spcBef>
                        <a:spcAft>
                          <a:spcPts val="0"/>
                        </a:spcAft>
                      </a:pPr>
                      <a:r>
                        <a:rPr lang="en-US" sz="1600" dirty="0">
                          <a:effectLst/>
                          <a:latin typeface="Tempus Sans ITC" panose="04020404030D07020202" pitchFamily="82" charset="0"/>
                        </a:rPr>
                        <a:t>Policies &amp; Procedures for Registration, Advising</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spcBef>
                          <a:spcPts val="0"/>
                        </a:spcBef>
                        <a:spcAft>
                          <a:spcPts val="0"/>
                        </a:spcAft>
                      </a:pPr>
                      <a:r>
                        <a:rPr lang="en-US" sz="1600" dirty="0">
                          <a:effectLst/>
                          <a:latin typeface="Tempus Sans ITC" panose="04020404030D07020202" pitchFamily="82" charset="0"/>
                        </a:rPr>
                        <a:t>1Q</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spcBef>
                          <a:spcPts val="0"/>
                        </a:spcBef>
                        <a:spcAft>
                          <a:spcPts val="0"/>
                        </a:spcAft>
                      </a:pPr>
                      <a:r>
                        <a:rPr lang="en-US" sz="1600" dirty="0">
                          <a:effectLst/>
                          <a:latin typeface="Tempus Sans ITC" panose="04020404030D07020202" pitchFamily="82" charset="0"/>
                        </a:rPr>
                        <a:t>Never</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spcBef>
                          <a:spcPts val="0"/>
                        </a:spcBef>
                        <a:spcAft>
                          <a:spcPts val="0"/>
                        </a:spcAft>
                      </a:pPr>
                      <a:r>
                        <a:rPr lang="en-US" sz="1600">
                          <a:effectLst/>
                          <a:latin typeface="Tempus Sans ITC" panose="04020404030D07020202" pitchFamily="82" charset="0"/>
                        </a:rPr>
                        <a:t>Internal Auditor</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154121452"/>
                  </a:ext>
                </a:extLst>
              </a:tr>
              <a:tr h="167248">
                <a:tc>
                  <a:txBody>
                    <a:bodyPr/>
                    <a:lstStyle/>
                    <a:p>
                      <a:pPr marL="0" marR="0">
                        <a:spcBef>
                          <a:spcPts val="0"/>
                        </a:spcBef>
                        <a:spcAft>
                          <a:spcPts val="0"/>
                        </a:spcAft>
                      </a:pPr>
                      <a:r>
                        <a:rPr lang="en-US" sz="1600">
                          <a:effectLst/>
                          <a:latin typeface="Tempus Sans ITC" panose="04020404030D07020202" pitchFamily="82" charset="0"/>
                        </a:rPr>
                        <a:t>PCI DSS audit</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spcBef>
                          <a:spcPts val="0"/>
                        </a:spcBef>
                        <a:spcAft>
                          <a:spcPts val="0"/>
                        </a:spcAft>
                      </a:pPr>
                      <a:r>
                        <a:rPr lang="en-US" sz="1600">
                          <a:effectLst/>
                          <a:latin typeface="Tempus Sans ITC" panose="04020404030D07020202" pitchFamily="82" charset="0"/>
                        </a:rPr>
                        <a:t>2Q</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spcBef>
                          <a:spcPts val="0"/>
                        </a:spcBef>
                        <a:spcAft>
                          <a:spcPts val="0"/>
                        </a:spcAft>
                      </a:pPr>
                      <a:r>
                        <a:rPr lang="en-US" sz="1600" dirty="0">
                          <a:effectLst/>
                          <a:latin typeface="Tempus Sans ITC" panose="04020404030D07020202" pitchFamily="82" charset="0"/>
                        </a:rPr>
                        <a:t>2024</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spcBef>
                          <a:spcPts val="0"/>
                        </a:spcBef>
                        <a:spcAft>
                          <a:spcPts val="0"/>
                        </a:spcAft>
                      </a:pPr>
                      <a:r>
                        <a:rPr lang="en-US" sz="1600">
                          <a:effectLst/>
                          <a:latin typeface="Tempus Sans ITC" panose="04020404030D07020202" pitchFamily="82" charset="0"/>
                        </a:rPr>
                        <a:t>CIO, Security Consultant</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787111542"/>
                  </a:ext>
                </a:extLst>
              </a:tr>
              <a:tr h="167248">
                <a:tc>
                  <a:txBody>
                    <a:bodyPr/>
                    <a:lstStyle/>
                    <a:p>
                      <a:pPr marL="0" marR="0">
                        <a:spcBef>
                          <a:spcPts val="0"/>
                        </a:spcBef>
                        <a:spcAft>
                          <a:spcPts val="0"/>
                        </a:spcAft>
                      </a:pPr>
                      <a:r>
                        <a:rPr lang="en-US" sz="1600">
                          <a:effectLst/>
                          <a:latin typeface="Tempus Sans ITC" panose="04020404030D07020202" pitchFamily="82" charset="0"/>
                        </a:rPr>
                        <a:t>FERPA: Personnel interviews</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spcBef>
                          <a:spcPts val="0"/>
                        </a:spcBef>
                        <a:spcAft>
                          <a:spcPts val="0"/>
                        </a:spcAft>
                      </a:pPr>
                      <a:r>
                        <a:rPr lang="en-US" sz="1600">
                          <a:effectLst/>
                          <a:latin typeface="Tempus Sans ITC" panose="04020404030D07020202" pitchFamily="82" charset="0"/>
                        </a:rPr>
                        <a:t>3Q</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spcBef>
                          <a:spcPts val="0"/>
                        </a:spcBef>
                        <a:spcAft>
                          <a:spcPts val="0"/>
                        </a:spcAft>
                      </a:pPr>
                      <a:r>
                        <a:rPr lang="en-US" sz="1600">
                          <a:effectLst/>
                          <a:latin typeface="Tempus Sans ITC" panose="04020404030D07020202" pitchFamily="82" charset="0"/>
                        </a:rPr>
                        <a:t>Never</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spcBef>
                          <a:spcPts val="0"/>
                        </a:spcBef>
                        <a:spcAft>
                          <a:spcPts val="0"/>
                        </a:spcAft>
                      </a:pPr>
                      <a:r>
                        <a:rPr lang="en-US" sz="1600" dirty="0">
                          <a:effectLst/>
                          <a:latin typeface="Tempus Sans ITC" panose="04020404030D07020202" pitchFamily="82" charset="0"/>
                        </a:rPr>
                        <a:t>Internal Auditor</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4268828885"/>
                  </a:ext>
                </a:extLst>
              </a:tr>
              <a:tr h="167248">
                <a:tc>
                  <a:txBody>
                    <a:bodyPr/>
                    <a:lstStyle/>
                    <a:p>
                      <a:pPr marL="0" marR="0">
                        <a:spcBef>
                          <a:spcPts val="0"/>
                        </a:spcBef>
                        <a:spcAft>
                          <a:spcPts val="0"/>
                        </a:spcAft>
                      </a:pPr>
                      <a:r>
                        <a:rPr lang="en-US" sz="1600">
                          <a:effectLst/>
                          <a:latin typeface="Tempus Sans ITC" panose="04020404030D07020202" pitchFamily="82" charset="0"/>
                        </a:rPr>
                        <a:t>IT: Penetration Test</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spcBef>
                          <a:spcPts val="0"/>
                        </a:spcBef>
                        <a:spcAft>
                          <a:spcPts val="0"/>
                        </a:spcAft>
                      </a:pPr>
                      <a:r>
                        <a:rPr lang="en-US" sz="1600">
                          <a:effectLst/>
                          <a:latin typeface="Tempus Sans ITC" panose="04020404030D07020202" pitchFamily="82" charset="0"/>
                        </a:rPr>
                        <a:t>4Q</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spcBef>
                          <a:spcPts val="0"/>
                        </a:spcBef>
                        <a:spcAft>
                          <a:spcPts val="0"/>
                        </a:spcAft>
                      </a:pPr>
                      <a:r>
                        <a:rPr lang="en-US" sz="1600">
                          <a:effectLst/>
                          <a:latin typeface="Tempus Sans ITC" panose="04020404030D07020202" pitchFamily="82" charset="0"/>
                        </a:rPr>
                        <a:t>2023</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tc>
                  <a:txBody>
                    <a:bodyPr/>
                    <a:lstStyle/>
                    <a:p>
                      <a:pPr marL="0" marR="0">
                        <a:spcBef>
                          <a:spcPts val="0"/>
                        </a:spcBef>
                        <a:spcAft>
                          <a:spcPts val="0"/>
                        </a:spcAft>
                      </a:pPr>
                      <a:r>
                        <a:rPr lang="en-US" sz="1600" dirty="0">
                          <a:effectLst/>
                          <a:latin typeface="Tempus Sans ITC" panose="04020404030D07020202" pitchFamily="82" charset="0"/>
                        </a:rPr>
                        <a:t>CIO, Security consultant</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871067350"/>
                  </a:ext>
                </a:extLst>
              </a:tr>
            </a:tbl>
          </a:graphicData>
        </a:graphic>
      </p:graphicFrame>
      <p:sp>
        <p:nvSpPr>
          <p:cNvPr id="3" name="Title 2">
            <a:extLst>
              <a:ext uri="{FF2B5EF4-FFF2-40B4-BE49-F238E27FC236}">
                <a16:creationId xmlns:a16="http://schemas.microsoft.com/office/drawing/2014/main" id="{9D340681-E516-4E2C-A39D-69DFA53B2CF8}"/>
              </a:ext>
            </a:extLst>
          </p:cNvPr>
          <p:cNvSpPr>
            <a:spLocks noGrp="1"/>
          </p:cNvSpPr>
          <p:nvPr>
            <p:ph type="title"/>
          </p:nvPr>
        </p:nvSpPr>
        <p:spPr>
          <a:xfrm>
            <a:off x="520700" y="917575"/>
            <a:ext cx="8154988" cy="498598"/>
          </a:xfrm>
        </p:spPr>
        <p:txBody>
          <a:bodyPr/>
          <a:lstStyle/>
          <a:p>
            <a:r>
              <a:rPr lang="en-US" altLang="en-US" dirty="0">
                <a:ea typeface="Calibri" panose="020F0502020204030204" pitchFamily="34" charset="0"/>
                <a:cs typeface="Lucida Sans" panose="020B0602030504020204" pitchFamily="34" charset="0"/>
              </a:rPr>
              <a:t>Audit Planning Table                         </a:t>
            </a:r>
            <a:r>
              <a:rPr lang="en-US" altLang="en-US" sz="2800" dirty="0">
                <a:ea typeface="Calibri" panose="020F0502020204030204" pitchFamily="34" charset="0"/>
                <a:cs typeface="Lucida Sans" panose="020B0602030504020204" pitchFamily="34" charset="0"/>
              </a:rPr>
              <a:t>Workbook</a:t>
            </a:r>
            <a:endParaRPr lang="en-US" dirty="0"/>
          </a:p>
        </p:txBody>
      </p:sp>
    </p:spTree>
    <p:extLst>
      <p:ext uri="{BB962C8B-B14F-4D97-AF65-F5344CB8AC3E}">
        <p14:creationId xmlns:p14="http://schemas.microsoft.com/office/powerpoint/2010/main" val="1330380538"/>
      </p:ext>
    </p:extLst>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D3EA3F14-6E91-49E8-AFCE-BDB58361CDA8}"/>
              </a:ext>
            </a:extLst>
          </p:cNvPr>
          <p:cNvSpPr>
            <a:spLocks noGrp="1" noChangeArrowheads="1"/>
          </p:cNvSpPr>
          <p:nvPr>
            <p:ph type="title"/>
          </p:nvPr>
        </p:nvSpPr>
        <p:spPr/>
        <p:txBody>
          <a:bodyPr/>
          <a:lstStyle/>
          <a:p>
            <a:pPr algn="ctr" eaLnBrk="1" hangingPunct="1"/>
            <a:r>
              <a:rPr lang="en-US" altLang="en-US" dirty="0">
                <a:ea typeface="Calibri" panose="020F0502020204030204" pitchFamily="34" charset="0"/>
                <a:cs typeface="Lucida Sans" panose="020B0602030504020204" pitchFamily="34" charset="0"/>
              </a:rPr>
              <a:t>Step 4: Prepare Audit Report</a:t>
            </a:r>
          </a:p>
        </p:txBody>
      </p:sp>
      <p:graphicFrame>
        <p:nvGraphicFramePr>
          <p:cNvPr id="4" name="Content Placeholder 3">
            <a:extLst>
              <a:ext uri="{FF2B5EF4-FFF2-40B4-BE49-F238E27FC236}">
                <a16:creationId xmlns:a16="http://schemas.microsoft.com/office/drawing/2014/main" id="{BC02A090-C1D3-44DF-81FE-BD297E5B7B7C}"/>
              </a:ext>
            </a:extLst>
          </p:cNvPr>
          <p:cNvGraphicFramePr>
            <a:graphicFrameLocks noGrp="1"/>
          </p:cNvGraphicFramePr>
          <p:nvPr>
            <p:ph idx="1"/>
          </p:nvPr>
        </p:nvGraphicFramePr>
        <p:xfrm>
          <a:off x="457200" y="1947863"/>
          <a:ext cx="8229600" cy="4816474"/>
        </p:xfrm>
        <a:graphic>
          <a:graphicData uri="http://schemas.openxmlformats.org/drawingml/2006/table">
            <a:tbl>
              <a:tblPr/>
              <a:tblGrid>
                <a:gridCol w="8229600">
                  <a:extLst>
                    <a:ext uri="{9D8B030D-6E8A-4147-A177-3AD203B41FA5}">
                      <a16:colId xmlns:a16="http://schemas.microsoft.com/office/drawing/2014/main" val="20000"/>
                    </a:ext>
                  </a:extLst>
                </a:gridCol>
              </a:tblGrid>
              <a:tr h="548712">
                <a:tc>
                  <a:txBody>
                    <a:bodyPr/>
                    <a:lstStyle/>
                    <a:p>
                      <a:pPr marL="0" marR="0" indent="0" algn="just" eaLnBrk="0" fontAlgn="base" hangingPunct="0">
                        <a:lnSpc>
                          <a:spcPct val="200000"/>
                        </a:lnSpc>
                        <a:spcBef>
                          <a:spcPts val="575"/>
                        </a:spcBef>
                        <a:spcAft>
                          <a:spcPts val="0"/>
                        </a:spcAft>
                      </a:pPr>
                      <a:r>
                        <a:rPr lang="en-US" sz="1800" b="1" kern="1200" dirty="0">
                          <a:effectLst/>
                          <a:latin typeface="Arial"/>
                          <a:ea typeface="Times New Roman"/>
                          <a:cs typeface="Times New Roman"/>
                        </a:rPr>
                        <a:t>Title:         </a:t>
                      </a:r>
                      <a:r>
                        <a:rPr lang="en-US" sz="1800" b="1" kern="1200" dirty="0">
                          <a:solidFill>
                            <a:schemeClr val="tx1">
                              <a:lumMod val="90000"/>
                              <a:lumOff val="10000"/>
                            </a:schemeClr>
                          </a:solidFill>
                          <a:effectLst/>
                          <a:latin typeface="Tempus Sans ITC"/>
                          <a:ea typeface="Times New Roman"/>
                          <a:cs typeface="Times New Roman"/>
                        </a:rPr>
                        <a:t>2014 Audit Report for Einstein University’s Student DB Web Interface</a:t>
                      </a:r>
                      <a:endParaRPr lang="en-US" sz="1800" dirty="0">
                        <a:solidFill>
                          <a:schemeClr val="tx1">
                            <a:lumMod val="90000"/>
                            <a:lumOff val="10000"/>
                          </a:schemeClr>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548712">
                <a:tc>
                  <a:txBody>
                    <a:bodyPr/>
                    <a:lstStyle/>
                    <a:p>
                      <a:pPr marL="0" marR="0" indent="0" algn="just" eaLnBrk="0" fontAlgn="base" hangingPunct="0">
                        <a:lnSpc>
                          <a:spcPct val="200000"/>
                        </a:lnSpc>
                        <a:spcBef>
                          <a:spcPts val="575"/>
                        </a:spcBef>
                        <a:spcAft>
                          <a:spcPts val="0"/>
                        </a:spcAft>
                      </a:pPr>
                      <a:r>
                        <a:rPr lang="en-US" sz="1800" b="1" kern="1200" dirty="0">
                          <a:solidFill>
                            <a:schemeClr val="tx1">
                              <a:lumMod val="90000"/>
                              <a:lumOff val="10000"/>
                            </a:schemeClr>
                          </a:solidFill>
                          <a:effectLst/>
                          <a:latin typeface="Arial"/>
                          <a:ea typeface="Times New Roman"/>
                          <a:cs typeface="Times New Roman"/>
                        </a:rPr>
                        <a:t>Objective</a:t>
                      </a:r>
                      <a:r>
                        <a:rPr lang="en-US" sz="1800" kern="1200" dirty="0">
                          <a:solidFill>
                            <a:schemeClr val="tx1">
                              <a:lumMod val="90000"/>
                              <a:lumOff val="10000"/>
                            </a:schemeClr>
                          </a:solidFill>
                          <a:effectLst/>
                          <a:latin typeface="Arial"/>
                          <a:ea typeface="Times New Roman"/>
                          <a:cs typeface="Times New Roman"/>
                        </a:rPr>
                        <a:t>: </a:t>
                      </a:r>
                      <a:r>
                        <a:rPr lang="en-US" sz="1800" kern="1200" dirty="0">
                          <a:solidFill>
                            <a:schemeClr val="tx1">
                              <a:lumMod val="90000"/>
                              <a:lumOff val="10000"/>
                            </a:schemeClr>
                          </a:solidFill>
                          <a:effectLst/>
                          <a:latin typeface="Tempus Sans ITC"/>
                          <a:ea typeface="Times New Roman"/>
                          <a:cs typeface="Times New Roman"/>
                        </a:rPr>
                        <a:t>Determine security of Web interface for student databases</a:t>
                      </a:r>
                      <a:endParaRPr lang="en-US" sz="1800" dirty="0">
                        <a:solidFill>
                          <a:schemeClr val="tx1">
                            <a:lumMod val="90000"/>
                            <a:lumOff val="10000"/>
                          </a:schemeClr>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1"/>
                  </a:ext>
                </a:extLst>
              </a:tr>
              <a:tr h="624922">
                <a:tc>
                  <a:txBody>
                    <a:bodyPr/>
                    <a:lstStyle/>
                    <a:p>
                      <a:pPr marL="0" marR="0" indent="0" algn="just" eaLnBrk="0" fontAlgn="base" hangingPunct="0">
                        <a:lnSpc>
                          <a:spcPct val="100000"/>
                        </a:lnSpc>
                        <a:spcBef>
                          <a:spcPts val="575"/>
                        </a:spcBef>
                        <a:spcAft>
                          <a:spcPts val="0"/>
                        </a:spcAft>
                      </a:pPr>
                      <a:r>
                        <a:rPr lang="en-US" sz="1800" b="1" kern="1200" dirty="0">
                          <a:solidFill>
                            <a:schemeClr val="tx1">
                              <a:lumMod val="90000"/>
                              <a:lumOff val="10000"/>
                            </a:schemeClr>
                          </a:solidFill>
                          <a:effectLst/>
                          <a:latin typeface="Arial"/>
                          <a:ea typeface="Times New Roman"/>
                          <a:cs typeface="Times New Roman"/>
                        </a:rPr>
                        <a:t>Scope</a:t>
                      </a:r>
                      <a:r>
                        <a:rPr lang="en-US" sz="1800" kern="1200" dirty="0">
                          <a:solidFill>
                            <a:schemeClr val="tx1">
                              <a:lumMod val="90000"/>
                              <a:lumOff val="10000"/>
                            </a:schemeClr>
                          </a:solidFill>
                          <a:effectLst/>
                          <a:latin typeface="Arial"/>
                          <a:ea typeface="Times New Roman"/>
                          <a:cs typeface="Times New Roman"/>
                        </a:rPr>
                        <a:t>: </a:t>
                      </a:r>
                      <a:r>
                        <a:rPr lang="en-US" sz="1800" kern="1200" dirty="0">
                          <a:solidFill>
                            <a:schemeClr val="tx1">
                              <a:lumMod val="90000"/>
                              <a:lumOff val="10000"/>
                            </a:schemeClr>
                          </a:solidFill>
                          <a:effectLst/>
                          <a:latin typeface="Tempus Sans ITC"/>
                          <a:ea typeface="Times New Roman"/>
                          <a:cs typeface="Times New Roman"/>
                        </a:rPr>
                        <a:t>Penetration test on Student-accessed web databases: </a:t>
                      </a:r>
                    </a:p>
                    <a:p>
                      <a:pPr marL="0" marR="0" indent="0" algn="just" eaLnBrk="0" fontAlgn="base" hangingPunct="0">
                        <a:lnSpc>
                          <a:spcPct val="100000"/>
                        </a:lnSpc>
                        <a:spcBef>
                          <a:spcPts val="575"/>
                        </a:spcBef>
                        <a:spcAft>
                          <a:spcPts val="0"/>
                        </a:spcAft>
                      </a:pPr>
                      <a:r>
                        <a:rPr lang="en-US" sz="1800" kern="1200" dirty="0">
                          <a:solidFill>
                            <a:schemeClr val="tx1">
                              <a:lumMod val="90000"/>
                              <a:lumOff val="10000"/>
                            </a:schemeClr>
                          </a:solidFill>
                          <a:effectLst/>
                          <a:latin typeface="Tempus Sans ITC"/>
                          <a:ea typeface="Times New Roman"/>
                          <a:cs typeface="Times New Roman"/>
                        </a:rPr>
                        <a:t>Registration, Financial Aid, Coursework, and Grading.</a:t>
                      </a:r>
                      <a:endParaRPr lang="en-US" sz="1800" dirty="0">
                        <a:solidFill>
                          <a:schemeClr val="tx1">
                            <a:lumMod val="90000"/>
                            <a:lumOff val="10000"/>
                          </a:schemeClr>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2"/>
                  </a:ext>
                </a:extLst>
              </a:tr>
              <a:tr h="548712">
                <a:tc>
                  <a:txBody>
                    <a:bodyPr/>
                    <a:lstStyle/>
                    <a:p>
                      <a:pPr marL="0" marR="0" indent="0" algn="just" eaLnBrk="0" fontAlgn="base" hangingPunct="0">
                        <a:lnSpc>
                          <a:spcPct val="200000"/>
                        </a:lnSpc>
                        <a:spcBef>
                          <a:spcPts val="575"/>
                        </a:spcBef>
                        <a:spcAft>
                          <a:spcPts val="0"/>
                        </a:spcAft>
                      </a:pPr>
                      <a:r>
                        <a:rPr lang="en-US" sz="1800" b="1" kern="1200" dirty="0">
                          <a:solidFill>
                            <a:schemeClr val="tx1">
                              <a:lumMod val="90000"/>
                              <a:lumOff val="10000"/>
                            </a:schemeClr>
                          </a:solidFill>
                          <a:effectLst/>
                          <a:latin typeface="Arial"/>
                          <a:ea typeface="Times New Roman"/>
                          <a:cs typeface="Times New Roman"/>
                        </a:rPr>
                        <a:t>Period of Audit:  </a:t>
                      </a:r>
                      <a:r>
                        <a:rPr lang="en-US" sz="1800" kern="1200" dirty="0">
                          <a:solidFill>
                            <a:schemeClr val="tx1">
                              <a:lumMod val="90000"/>
                              <a:lumOff val="10000"/>
                            </a:schemeClr>
                          </a:solidFill>
                          <a:effectLst/>
                          <a:latin typeface="Tempus Sans ITC"/>
                          <a:ea typeface="Times New Roman"/>
                          <a:cs typeface="Times New Roman"/>
                        </a:rPr>
                        <a:t>June 21-28, 2014</a:t>
                      </a:r>
                      <a:endParaRPr lang="en-US" sz="1800" dirty="0">
                        <a:solidFill>
                          <a:schemeClr val="tx1">
                            <a:lumMod val="90000"/>
                            <a:lumOff val="10000"/>
                          </a:schemeClr>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3"/>
                  </a:ext>
                </a:extLst>
              </a:tr>
              <a:tr h="624922">
                <a:tc>
                  <a:txBody>
                    <a:bodyPr/>
                    <a:lstStyle/>
                    <a:p>
                      <a:pPr marL="0" marR="0" indent="0" algn="just" eaLnBrk="0" fontAlgn="base" hangingPunct="0">
                        <a:lnSpc>
                          <a:spcPct val="100000"/>
                        </a:lnSpc>
                        <a:spcBef>
                          <a:spcPts val="575"/>
                        </a:spcBef>
                        <a:spcAft>
                          <a:spcPts val="0"/>
                        </a:spcAft>
                      </a:pPr>
                      <a:r>
                        <a:rPr lang="en-US" sz="1800" b="1" kern="1200" dirty="0">
                          <a:solidFill>
                            <a:schemeClr val="tx1">
                              <a:lumMod val="90000"/>
                              <a:lumOff val="10000"/>
                            </a:schemeClr>
                          </a:solidFill>
                          <a:effectLst/>
                          <a:latin typeface="Arial"/>
                          <a:ea typeface="Times New Roman"/>
                          <a:cs typeface="Times New Roman"/>
                        </a:rPr>
                        <a:t>Compliance &amp;</a:t>
                      </a:r>
                      <a:r>
                        <a:rPr lang="en-US" sz="1800" b="1" kern="1200" baseline="0" dirty="0">
                          <a:solidFill>
                            <a:schemeClr val="tx1">
                              <a:lumMod val="90000"/>
                              <a:lumOff val="10000"/>
                            </a:schemeClr>
                          </a:solidFill>
                          <a:effectLst/>
                          <a:latin typeface="Arial"/>
                          <a:ea typeface="Times New Roman"/>
                          <a:cs typeface="Times New Roman"/>
                        </a:rPr>
                        <a:t> </a:t>
                      </a:r>
                      <a:r>
                        <a:rPr lang="en-US" sz="1800" b="1" kern="1200" dirty="0">
                          <a:solidFill>
                            <a:schemeClr val="tx1">
                              <a:lumMod val="90000"/>
                              <a:lumOff val="10000"/>
                            </a:schemeClr>
                          </a:solidFill>
                          <a:effectLst/>
                          <a:latin typeface="Arial"/>
                          <a:ea typeface="Times New Roman"/>
                          <a:cs typeface="Times New Roman"/>
                        </a:rPr>
                        <a:t>Criteria:  </a:t>
                      </a:r>
                      <a:r>
                        <a:rPr lang="en-US" sz="1800" kern="1200" dirty="0">
                          <a:solidFill>
                            <a:schemeClr val="tx1">
                              <a:lumMod val="90000"/>
                              <a:lumOff val="10000"/>
                            </a:schemeClr>
                          </a:solidFill>
                          <a:effectLst/>
                          <a:latin typeface="Tempus Sans ITC"/>
                          <a:ea typeface="Times New Roman"/>
                          <a:cs typeface="Times New Roman"/>
                        </a:rPr>
                        <a:t>Compliance: State Breach </a:t>
                      </a:r>
                      <a:r>
                        <a:rPr lang="en-US" sz="1800" kern="1200" dirty="0" err="1">
                          <a:solidFill>
                            <a:schemeClr val="tx1">
                              <a:lumMod val="90000"/>
                              <a:lumOff val="10000"/>
                            </a:schemeClr>
                          </a:solidFill>
                          <a:effectLst/>
                          <a:latin typeface="Tempus Sans ITC"/>
                          <a:ea typeface="Times New Roman"/>
                          <a:cs typeface="Times New Roman"/>
                        </a:rPr>
                        <a:t>Notifi</a:t>
                      </a:r>
                      <a:r>
                        <a:rPr lang="en-US" sz="1800" kern="1200" dirty="0">
                          <a:solidFill>
                            <a:schemeClr val="tx1">
                              <a:lumMod val="90000"/>
                              <a:lumOff val="10000"/>
                            </a:schemeClr>
                          </a:solidFill>
                          <a:effectLst/>
                          <a:latin typeface="Tempus Sans ITC"/>
                          <a:ea typeface="Times New Roman"/>
                          <a:cs typeface="Times New Roman"/>
                        </a:rPr>
                        <a:t>.</a:t>
                      </a:r>
                      <a:r>
                        <a:rPr lang="en-US" sz="1800" kern="1200" baseline="0" dirty="0">
                          <a:solidFill>
                            <a:schemeClr val="tx1">
                              <a:lumMod val="90000"/>
                              <a:lumOff val="10000"/>
                            </a:schemeClr>
                          </a:solidFill>
                          <a:effectLst/>
                          <a:latin typeface="Tempus Sans ITC"/>
                          <a:ea typeface="Times New Roman"/>
                          <a:cs typeface="Times New Roman"/>
                        </a:rPr>
                        <a:t> </a:t>
                      </a:r>
                      <a:r>
                        <a:rPr lang="en-US" sz="1800" kern="1200" dirty="0">
                          <a:solidFill>
                            <a:schemeClr val="tx1">
                              <a:lumMod val="90000"/>
                              <a:lumOff val="10000"/>
                            </a:schemeClr>
                          </a:solidFill>
                          <a:effectLst/>
                          <a:latin typeface="Tempus Sans ITC"/>
                          <a:ea typeface="Times New Roman"/>
                          <a:cs typeface="Times New Roman"/>
                        </a:rPr>
                        <a:t>Law, FERPA, PCI DSS</a:t>
                      </a:r>
                      <a:endParaRPr lang="en-US" sz="1800" dirty="0">
                        <a:solidFill>
                          <a:schemeClr val="tx1">
                            <a:lumMod val="90000"/>
                            <a:lumOff val="10000"/>
                          </a:schemeClr>
                        </a:solidFill>
                        <a:effectLst/>
                        <a:latin typeface="Calibri"/>
                        <a:ea typeface="Calibri"/>
                        <a:cs typeface="Times New Roman"/>
                      </a:endParaRPr>
                    </a:p>
                    <a:p>
                      <a:pPr marL="0" marR="0" indent="0" algn="just" eaLnBrk="0" fontAlgn="base" hangingPunct="0">
                        <a:lnSpc>
                          <a:spcPct val="100000"/>
                        </a:lnSpc>
                        <a:spcBef>
                          <a:spcPts val="575"/>
                        </a:spcBef>
                        <a:spcAft>
                          <a:spcPts val="0"/>
                        </a:spcAft>
                      </a:pPr>
                      <a:r>
                        <a:rPr lang="en-US" sz="1800" kern="1200" dirty="0">
                          <a:solidFill>
                            <a:schemeClr val="tx1">
                              <a:lumMod val="90000"/>
                              <a:lumOff val="10000"/>
                            </a:schemeClr>
                          </a:solidFill>
                          <a:effectLst/>
                          <a:latin typeface="Tempus Sans ITC"/>
                          <a:ea typeface="Times New Roman"/>
                          <a:cs typeface="Times New Roman"/>
                        </a:rPr>
                        <a:t>Criteria: Top 20 Controls, Certified Ethical Hacker tests for Web penetration.</a:t>
                      </a:r>
                      <a:endParaRPr lang="en-US" sz="1800" dirty="0">
                        <a:solidFill>
                          <a:schemeClr val="tx1">
                            <a:lumMod val="90000"/>
                            <a:lumOff val="10000"/>
                          </a:schemeClr>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4"/>
                  </a:ext>
                </a:extLst>
              </a:tr>
              <a:tr h="1920494">
                <a:tc>
                  <a:txBody>
                    <a:bodyPr/>
                    <a:lstStyle/>
                    <a:p>
                      <a:pPr marL="0" marR="0" indent="0" algn="just" eaLnBrk="0" fontAlgn="base" hangingPunct="0">
                        <a:lnSpc>
                          <a:spcPct val="100000"/>
                        </a:lnSpc>
                        <a:spcBef>
                          <a:spcPts val="575"/>
                        </a:spcBef>
                        <a:spcAft>
                          <a:spcPts val="0"/>
                        </a:spcAft>
                      </a:pPr>
                      <a:r>
                        <a:rPr lang="en-US" sz="1800" b="1" kern="1200" dirty="0">
                          <a:solidFill>
                            <a:schemeClr val="tx1">
                              <a:lumMod val="90000"/>
                              <a:lumOff val="10000"/>
                            </a:schemeClr>
                          </a:solidFill>
                          <a:effectLst/>
                          <a:latin typeface="Arial"/>
                          <a:ea typeface="Times New Roman"/>
                          <a:cs typeface="Times New Roman"/>
                        </a:rPr>
                        <a:t>Assertions</a:t>
                      </a:r>
                      <a:r>
                        <a:rPr lang="en-US" sz="1800" kern="1200" dirty="0">
                          <a:solidFill>
                            <a:schemeClr val="tx1">
                              <a:lumMod val="90000"/>
                              <a:lumOff val="10000"/>
                            </a:schemeClr>
                          </a:solidFill>
                          <a:effectLst/>
                          <a:latin typeface="Tempus Sans ITC"/>
                          <a:ea typeface="Times New Roman"/>
                          <a:cs typeface="Times New Roman"/>
                        </a:rPr>
                        <a:t>:  As per Audit Engagement Letter, dated June 5, 2014, management asserted that</a:t>
                      </a:r>
                      <a:r>
                        <a:rPr lang="en-US" sz="1800" kern="1200" baseline="0" dirty="0">
                          <a:solidFill>
                            <a:schemeClr val="tx1">
                              <a:lumMod val="90000"/>
                              <a:lumOff val="10000"/>
                            </a:schemeClr>
                          </a:solidFill>
                          <a:effectLst/>
                          <a:latin typeface="Tempus Sans ITC"/>
                          <a:ea typeface="Times New Roman"/>
                          <a:cs typeface="Times New Roman"/>
                        </a:rPr>
                        <a:t> it has or will:</a:t>
                      </a:r>
                      <a:endParaRPr lang="en-US" sz="1800" dirty="0">
                        <a:solidFill>
                          <a:schemeClr val="tx1">
                            <a:lumMod val="90000"/>
                            <a:lumOff val="10000"/>
                          </a:schemeClr>
                        </a:solidFill>
                        <a:effectLst/>
                        <a:latin typeface="Calibri"/>
                        <a:ea typeface="Calibri"/>
                        <a:cs typeface="Times New Roman"/>
                      </a:endParaRPr>
                    </a:p>
                    <a:p>
                      <a:pPr marL="182880" marR="0" indent="-182880" algn="just" eaLnBrk="0" fontAlgn="base" hangingPunct="0">
                        <a:lnSpc>
                          <a:spcPct val="100000"/>
                        </a:lnSpc>
                        <a:spcBef>
                          <a:spcPts val="0"/>
                        </a:spcBef>
                        <a:spcAft>
                          <a:spcPts val="0"/>
                        </a:spcAft>
                        <a:buFont typeface="Arial" panose="020B0604020202020204" pitchFamily="34" charset="0"/>
                        <a:buChar char="•"/>
                      </a:pPr>
                      <a:r>
                        <a:rPr lang="en-US" sz="1800" kern="1200" dirty="0">
                          <a:solidFill>
                            <a:schemeClr val="tx1">
                              <a:lumMod val="90000"/>
                              <a:lumOff val="10000"/>
                            </a:schemeClr>
                          </a:solidFill>
                          <a:effectLst/>
                          <a:latin typeface="Tempus Sans ITC"/>
                          <a:ea typeface="Times New Roman"/>
                          <a:cs typeface="Times New Roman"/>
                        </a:rPr>
                        <a:t>Established effective internal controls for accounting and information systems, </a:t>
                      </a:r>
                    </a:p>
                    <a:p>
                      <a:pPr marL="182880" marR="0" indent="-182880" algn="just" eaLnBrk="0" fontAlgn="base" hangingPunct="0">
                        <a:lnSpc>
                          <a:spcPct val="100000"/>
                        </a:lnSpc>
                        <a:spcBef>
                          <a:spcPts val="0"/>
                        </a:spcBef>
                        <a:spcAft>
                          <a:spcPts val="0"/>
                        </a:spcAft>
                        <a:buFont typeface="Arial" panose="020B0604020202020204" pitchFamily="34" charset="0"/>
                        <a:buChar char="•"/>
                      </a:pPr>
                      <a:r>
                        <a:rPr lang="en-US" sz="1800" kern="1200" dirty="0">
                          <a:solidFill>
                            <a:schemeClr val="tx1">
                              <a:lumMod val="90000"/>
                              <a:lumOff val="10000"/>
                            </a:schemeClr>
                          </a:solidFill>
                          <a:effectLst/>
                          <a:latin typeface="Tempus Sans ITC"/>
                          <a:ea typeface="Times New Roman"/>
                          <a:cs typeface="Times New Roman"/>
                        </a:rPr>
                        <a:t>Is compliant with all laws. </a:t>
                      </a:r>
                    </a:p>
                    <a:p>
                      <a:pPr marL="182880" marR="0" indent="-182880" algn="just" eaLnBrk="0" fontAlgn="base" hangingPunct="0">
                        <a:lnSpc>
                          <a:spcPct val="100000"/>
                        </a:lnSpc>
                        <a:spcBef>
                          <a:spcPts val="0"/>
                        </a:spcBef>
                        <a:spcAft>
                          <a:spcPts val="0"/>
                        </a:spcAft>
                        <a:buFont typeface="Arial" panose="020B0604020202020204" pitchFamily="34" charset="0"/>
                        <a:buChar char="•"/>
                      </a:pPr>
                      <a:r>
                        <a:rPr lang="en-US" sz="1800" kern="1200" dirty="0">
                          <a:solidFill>
                            <a:schemeClr val="tx1">
                              <a:lumMod val="90000"/>
                              <a:lumOff val="10000"/>
                            </a:schemeClr>
                          </a:solidFill>
                          <a:effectLst/>
                          <a:latin typeface="Tempus Sans ITC"/>
                          <a:ea typeface="Times New Roman"/>
                          <a:cs typeface="Times New Roman"/>
                        </a:rPr>
                        <a:t>Provide necessary documentation for the audit:</a:t>
                      </a:r>
                      <a:r>
                        <a:rPr lang="en-US" sz="1800" kern="1200" baseline="0" dirty="0">
                          <a:solidFill>
                            <a:schemeClr val="tx1">
                              <a:lumMod val="90000"/>
                              <a:lumOff val="10000"/>
                            </a:schemeClr>
                          </a:solidFill>
                          <a:effectLst/>
                          <a:latin typeface="Tempus Sans ITC"/>
                          <a:ea typeface="Times New Roman"/>
                          <a:cs typeface="Times New Roman"/>
                        </a:rPr>
                        <a:t> </a:t>
                      </a:r>
                      <a:r>
                        <a:rPr lang="en-US" sz="1800" kern="1200" dirty="0">
                          <a:solidFill>
                            <a:schemeClr val="tx1">
                              <a:lumMod val="90000"/>
                              <a:lumOff val="10000"/>
                            </a:schemeClr>
                          </a:solidFill>
                          <a:effectLst/>
                          <a:latin typeface="Tempus Sans ITC"/>
                          <a:ea typeface="Times New Roman"/>
                          <a:cs typeface="Times New Roman"/>
                        </a:rPr>
                        <a:t>policies, procedures, previous audit data</a:t>
                      </a:r>
                    </a:p>
                    <a:p>
                      <a:pPr marL="182880" marR="0" indent="-182880" algn="just" eaLnBrk="0" fontAlgn="base" hangingPunct="0">
                        <a:lnSpc>
                          <a:spcPct val="100000"/>
                        </a:lnSpc>
                        <a:spcBef>
                          <a:spcPts val="0"/>
                        </a:spcBef>
                        <a:spcAft>
                          <a:spcPts val="0"/>
                        </a:spcAft>
                        <a:buFont typeface="Arial" panose="020B0604020202020204" pitchFamily="34" charset="0"/>
                        <a:buChar char="•"/>
                      </a:pPr>
                      <a:r>
                        <a:rPr lang="en-US" sz="1800" kern="1200" baseline="0" dirty="0">
                          <a:solidFill>
                            <a:schemeClr val="tx1">
                              <a:lumMod val="90000"/>
                              <a:lumOff val="10000"/>
                            </a:schemeClr>
                          </a:solidFill>
                          <a:effectLst/>
                          <a:latin typeface="Tempus Sans ITC"/>
                          <a:ea typeface="Times New Roman"/>
                          <a:cs typeface="Times New Roman"/>
                        </a:rPr>
                        <a:t>Provide </a:t>
                      </a:r>
                      <a:r>
                        <a:rPr lang="en-US" sz="1800" kern="1200" dirty="0">
                          <a:solidFill>
                            <a:schemeClr val="tx1">
                              <a:lumMod val="90000"/>
                              <a:lumOff val="10000"/>
                            </a:schemeClr>
                          </a:solidFill>
                          <a:effectLst/>
                          <a:latin typeface="Tempus Sans ITC"/>
                          <a:ea typeface="Times New Roman"/>
                          <a:cs typeface="Times New Roman"/>
                        </a:rPr>
                        <a:t> as auditor access to systems as a student user.</a:t>
                      </a:r>
                      <a:endParaRPr lang="en-US" sz="1800" dirty="0">
                        <a:solidFill>
                          <a:schemeClr val="tx1">
                            <a:lumMod val="90000"/>
                            <a:lumOff val="10000"/>
                          </a:schemeClr>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90788102"/>
      </p:ext>
    </p:extLst>
  </p:cSld>
  <p:clrMapOvr>
    <a:masterClrMapping/>
  </p:clrMapOvr>
  <p:transition spd="slow"/>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4">
            <a:extLst>
              <a:ext uri="{FF2B5EF4-FFF2-40B4-BE49-F238E27FC236}">
                <a16:creationId xmlns:a16="http://schemas.microsoft.com/office/drawing/2014/main" id="{15175D0C-9F2C-4D85-838F-BBC67A2DE1FA}"/>
              </a:ext>
            </a:extLst>
          </p:cNvPr>
          <p:cNvSpPr>
            <a:spLocks noGrp="1" noChangeArrowheads="1"/>
          </p:cNvSpPr>
          <p:nvPr>
            <p:ph type="title"/>
          </p:nvPr>
        </p:nvSpPr>
        <p:spPr/>
        <p:txBody>
          <a:bodyPr/>
          <a:lstStyle/>
          <a:p>
            <a:pPr algn="ctr" eaLnBrk="1" hangingPunct="1"/>
            <a:r>
              <a:rPr lang="en-US" altLang="en-US" sz="2800">
                <a:ea typeface="Calibri" panose="020F0502020204030204" pitchFamily="34" charset="0"/>
                <a:cs typeface="Lucida Sans" panose="020B0602030504020204" pitchFamily="34" charset="0"/>
              </a:rPr>
              <a:t>Workbook:</a:t>
            </a:r>
            <a:br>
              <a:rPr lang="en-US" altLang="en-US" sz="2800">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Audit Report (2)</a:t>
            </a:r>
          </a:p>
        </p:txBody>
      </p:sp>
      <p:graphicFrame>
        <p:nvGraphicFramePr>
          <p:cNvPr id="101416" name="Group 40">
            <a:extLst>
              <a:ext uri="{FF2B5EF4-FFF2-40B4-BE49-F238E27FC236}">
                <a16:creationId xmlns:a16="http://schemas.microsoft.com/office/drawing/2014/main" id="{F87D7251-FEDB-4F65-9EF3-C7BA7CD34C94}"/>
              </a:ext>
            </a:extLst>
          </p:cNvPr>
          <p:cNvGraphicFramePr>
            <a:graphicFrameLocks noGrp="1"/>
          </p:cNvGraphicFramePr>
          <p:nvPr>
            <p:ph idx="1"/>
          </p:nvPr>
        </p:nvGraphicFramePr>
        <p:xfrm>
          <a:off x="457200" y="1785938"/>
          <a:ext cx="8229600" cy="4691062"/>
        </p:xfrm>
        <a:graphic>
          <a:graphicData uri="http://schemas.openxmlformats.org/drawingml/2006/table">
            <a:tbl>
              <a:tblPr/>
              <a:tblGrid>
                <a:gridCol w="8229600">
                  <a:extLst>
                    <a:ext uri="{9D8B030D-6E8A-4147-A177-3AD203B41FA5}">
                      <a16:colId xmlns:a16="http://schemas.microsoft.com/office/drawing/2014/main" val="20000"/>
                    </a:ext>
                  </a:extLst>
                </a:gridCol>
              </a:tblGrid>
              <a:tr h="896034">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lang="en-US" sz="2400" b="1" kern="1200" dirty="0">
                          <a:effectLst/>
                          <a:latin typeface="Tempus Sans ITC"/>
                          <a:ea typeface="Times New Roman"/>
                          <a:cs typeface="Times New Roman"/>
                        </a:rPr>
                        <a:t>2014 Audit Report for </a:t>
                      </a: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lang="en-US" sz="2400" b="1" kern="1200" dirty="0">
                          <a:effectLst/>
                          <a:latin typeface="Tempus Sans ITC"/>
                          <a:ea typeface="Times New Roman"/>
                          <a:cs typeface="Times New Roman"/>
                        </a:rPr>
                        <a:t>Einstein University’s Student DB Web Interface</a:t>
                      </a:r>
                      <a:endParaRPr kumimoji="0" lang="en-US" sz="2400" b="0" i="0" u="none" strike="noStrike" cap="none" normalizeH="0" baseline="0" dirty="0">
                        <a:ln>
                          <a:noFill/>
                        </a:ln>
                        <a:solidFill>
                          <a:srgbClr val="C00000"/>
                        </a:solidFill>
                        <a:effectLst/>
                        <a:latin typeface="Tempus Sans ITC" pitchFamily="82" charset="0"/>
                        <a:cs typeface="Times New Roman" pitchFamily="18" charset="0"/>
                      </a:endParaRPr>
                    </a:p>
                  </a:txBody>
                  <a:tcPr marT="45701" marB="457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0"/>
                  </a:ext>
                </a:extLst>
              </a:tr>
              <a:tr h="516016">
                <a:tc>
                  <a:txBody>
                    <a:bodyPr/>
                    <a:lstStyle/>
                    <a:p>
                      <a:pPr marL="0" marR="0" indent="0" algn="just" eaLnBrk="0" fontAlgn="base" hangingPunct="0">
                        <a:lnSpc>
                          <a:spcPct val="100000"/>
                        </a:lnSpc>
                        <a:spcBef>
                          <a:spcPts val="600"/>
                        </a:spcBef>
                        <a:spcAft>
                          <a:spcPts val="0"/>
                        </a:spcAft>
                      </a:pPr>
                      <a:r>
                        <a:rPr lang="en-US" sz="2400" b="1" kern="1200" dirty="0">
                          <a:solidFill>
                            <a:schemeClr val="tx1">
                              <a:lumMod val="90000"/>
                              <a:lumOff val="10000"/>
                            </a:schemeClr>
                          </a:solidFill>
                          <a:effectLst/>
                          <a:latin typeface="Arial"/>
                          <a:ea typeface="Times New Roman"/>
                          <a:cs typeface="Times New Roman"/>
                        </a:rPr>
                        <a:t>Executive Summary:</a:t>
                      </a:r>
                      <a:r>
                        <a:rPr lang="en-US" sz="2400" kern="1200" dirty="0">
                          <a:solidFill>
                            <a:schemeClr val="tx1">
                              <a:lumMod val="90000"/>
                              <a:lumOff val="10000"/>
                            </a:schemeClr>
                          </a:solidFill>
                          <a:effectLst/>
                          <a:latin typeface="Tempus Sans ITC"/>
                          <a:ea typeface="Times New Roman"/>
                          <a:cs typeface="Times New Roman"/>
                        </a:rPr>
                        <a:t> It is the opinion of the auditor that there were material weaknesses within the web interface.</a:t>
                      </a:r>
                      <a:r>
                        <a:rPr lang="en-US" sz="2400" kern="1200" dirty="0">
                          <a:solidFill>
                            <a:schemeClr val="tx1">
                              <a:lumMod val="90000"/>
                              <a:lumOff val="10000"/>
                            </a:schemeClr>
                          </a:solidFill>
                          <a:effectLst/>
                          <a:latin typeface="Arial"/>
                          <a:ea typeface="Times New Roman"/>
                          <a:cs typeface="Times New Roman"/>
                        </a:rPr>
                        <a:t>  </a:t>
                      </a:r>
                      <a:r>
                        <a:rPr lang="en-US" sz="2400" kern="1200" dirty="0">
                          <a:solidFill>
                            <a:schemeClr val="tx1">
                              <a:lumMod val="90000"/>
                              <a:lumOff val="10000"/>
                            </a:schemeClr>
                          </a:solidFill>
                          <a:effectLst/>
                          <a:latin typeface="Tempus Sans ITC"/>
                          <a:ea typeface="Times New Roman"/>
                          <a:cs typeface="Times New Roman"/>
                        </a:rPr>
                        <a:t>Web interface A and B were secure, but Web interface C and D need additional security.</a:t>
                      </a:r>
                      <a:endParaRPr lang="en-US" sz="2400" dirty="0">
                        <a:solidFill>
                          <a:schemeClr val="tx1">
                            <a:lumMod val="90000"/>
                            <a:lumOff val="10000"/>
                          </a:schemeClr>
                        </a:solidFill>
                        <a:effectLst/>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1"/>
                  </a:ext>
                </a:extLst>
              </a:tr>
              <a:tr h="479231">
                <a:tc>
                  <a:txBody>
                    <a:bodyPr/>
                    <a:lstStyle/>
                    <a:p>
                      <a:pPr marL="0" marR="0" indent="0" algn="just" eaLnBrk="0" fontAlgn="base" hangingPunct="0">
                        <a:lnSpc>
                          <a:spcPct val="100000"/>
                        </a:lnSpc>
                        <a:spcBef>
                          <a:spcPts val="600"/>
                        </a:spcBef>
                        <a:spcAft>
                          <a:spcPts val="0"/>
                        </a:spcAft>
                      </a:pPr>
                      <a:r>
                        <a:rPr lang="en-US" sz="2400" b="1" kern="1200" dirty="0">
                          <a:solidFill>
                            <a:schemeClr val="tx1">
                              <a:lumMod val="90000"/>
                              <a:lumOff val="10000"/>
                            </a:schemeClr>
                          </a:solidFill>
                          <a:effectLst/>
                          <a:latin typeface="Arial"/>
                          <a:ea typeface="Times New Roman"/>
                          <a:cs typeface="Times New Roman"/>
                        </a:rPr>
                        <a:t>Detailed Findings and Recommendations</a:t>
                      </a:r>
                      <a:r>
                        <a:rPr lang="en-US" sz="2400" kern="1200" dirty="0">
                          <a:solidFill>
                            <a:schemeClr val="tx1">
                              <a:lumMod val="90000"/>
                              <a:lumOff val="10000"/>
                            </a:schemeClr>
                          </a:solidFill>
                          <a:effectLst/>
                          <a:latin typeface="Arial"/>
                          <a:ea typeface="Times New Roman"/>
                          <a:cs typeface="Times New Roman"/>
                        </a:rPr>
                        <a:t>: </a:t>
                      </a:r>
                      <a:r>
                        <a:rPr lang="en-US" sz="2400" kern="1200" dirty="0">
                          <a:solidFill>
                            <a:schemeClr val="tx1">
                              <a:lumMod val="90000"/>
                              <a:lumOff val="10000"/>
                            </a:schemeClr>
                          </a:solidFill>
                          <a:effectLst/>
                          <a:latin typeface="Tempus Sans ITC"/>
                          <a:ea typeface="Times New Roman"/>
                          <a:cs typeface="Times New Roman"/>
                        </a:rPr>
                        <a:t>The following attacks were successful on the indicated databases.  Also listed are the recommended fixes.</a:t>
                      </a:r>
                      <a:endParaRPr lang="en-US" sz="2400" dirty="0">
                        <a:solidFill>
                          <a:schemeClr val="tx1">
                            <a:lumMod val="90000"/>
                            <a:lumOff val="10000"/>
                          </a:schemeClr>
                        </a:solidFill>
                        <a:effectLst/>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2"/>
                  </a:ext>
                </a:extLst>
              </a:tr>
              <a:tr h="625068">
                <a:tc>
                  <a:txBody>
                    <a:bodyPr/>
                    <a:lstStyle/>
                    <a:p>
                      <a:pPr marL="0" marR="0" indent="0" algn="just" eaLnBrk="0" fontAlgn="base" hangingPunct="0">
                        <a:lnSpc>
                          <a:spcPct val="100000"/>
                        </a:lnSpc>
                        <a:spcBef>
                          <a:spcPts val="600"/>
                        </a:spcBef>
                        <a:spcAft>
                          <a:spcPts val="0"/>
                        </a:spcAft>
                      </a:pPr>
                      <a:r>
                        <a:rPr lang="en-US" sz="2400" b="1" kern="1200" dirty="0">
                          <a:solidFill>
                            <a:schemeClr val="tx1">
                              <a:lumMod val="90000"/>
                              <a:lumOff val="10000"/>
                            </a:schemeClr>
                          </a:solidFill>
                          <a:effectLst/>
                          <a:latin typeface="Arial"/>
                          <a:ea typeface="Times New Roman"/>
                          <a:cs typeface="Times New Roman"/>
                        </a:rPr>
                        <a:t>Evidence</a:t>
                      </a:r>
                      <a:r>
                        <a:rPr lang="en-US" sz="2400" kern="1200" dirty="0">
                          <a:solidFill>
                            <a:schemeClr val="tx1">
                              <a:lumMod val="90000"/>
                              <a:lumOff val="10000"/>
                            </a:schemeClr>
                          </a:solidFill>
                          <a:effectLst/>
                          <a:latin typeface="Arial"/>
                          <a:ea typeface="Times New Roman"/>
                          <a:cs typeface="Times New Roman"/>
                        </a:rPr>
                        <a:t>:  </a:t>
                      </a:r>
                      <a:r>
                        <a:rPr lang="en-US" sz="2400" kern="1200" dirty="0">
                          <a:solidFill>
                            <a:schemeClr val="tx1">
                              <a:lumMod val="90000"/>
                              <a:lumOff val="10000"/>
                            </a:schemeClr>
                          </a:solidFill>
                          <a:effectLst/>
                          <a:latin typeface="Tempus Sans ITC"/>
                          <a:ea typeface="Times New Roman"/>
                          <a:cs typeface="Times New Roman"/>
                        </a:rPr>
                        <a:t>Screenshots are attached in Appendix A.</a:t>
                      </a:r>
                      <a:endParaRPr lang="en-US" sz="2400" dirty="0">
                        <a:solidFill>
                          <a:schemeClr val="tx1">
                            <a:lumMod val="90000"/>
                            <a:lumOff val="10000"/>
                          </a:schemeClr>
                        </a:solidFill>
                        <a:effectLst/>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3"/>
                  </a:ext>
                </a:extLst>
              </a:tr>
              <a:tr h="609600">
                <a:tc>
                  <a:txBody>
                    <a:bodyPr/>
                    <a:lstStyle/>
                    <a:p>
                      <a:pPr marL="0" marR="0" indent="0" eaLnBrk="0" fontAlgn="base" hangingPunct="0">
                        <a:lnSpc>
                          <a:spcPct val="100000"/>
                        </a:lnSpc>
                        <a:spcBef>
                          <a:spcPts val="600"/>
                        </a:spcBef>
                        <a:spcAft>
                          <a:spcPts val="0"/>
                        </a:spcAft>
                      </a:pPr>
                      <a:r>
                        <a:rPr lang="en-US" sz="2400" b="1" kern="1200" dirty="0">
                          <a:solidFill>
                            <a:schemeClr val="tx1">
                              <a:lumMod val="90000"/>
                              <a:lumOff val="10000"/>
                            </a:schemeClr>
                          </a:solidFill>
                          <a:effectLst/>
                          <a:latin typeface="Arial"/>
                          <a:ea typeface="Times New Roman"/>
                          <a:cs typeface="Times New Roman"/>
                        </a:rPr>
                        <a:t>Signed:</a:t>
                      </a:r>
                      <a:r>
                        <a:rPr lang="en-US" sz="2400" kern="1200" dirty="0">
                          <a:solidFill>
                            <a:schemeClr val="tx1">
                              <a:lumMod val="90000"/>
                              <a:lumOff val="10000"/>
                            </a:schemeClr>
                          </a:solidFill>
                          <a:effectLst/>
                          <a:latin typeface="Arial"/>
                          <a:ea typeface="Times New Roman"/>
                          <a:cs typeface="Times New Roman"/>
                        </a:rPr>
                        <a:t>  </a:t>
                      </a:r>
                      <a:r>
                        <a:rPr lang="en-US" sz="2400" kern="1200" dirty="0">
                          <a:solidFill>
                            <a:schemeClr val="tx1">
                              <a:lumMod val="90000"/>
                              <a:lumOff val="10000"/>
                            </a:schemeClr>
                          </a:solidFill>
                          <a:effectLst/>
                          <a:latin typeface="Bradley Hand ITC"/>
                          <a:ea typeface="Times New Roman"/>
                          <a:cs typeface="Arial"/>
                        </a:rPr>
                        <a:t>John Smith, CISA CISSP</a:t>
                      </a:r>
                      <a:r>
                        <a:rPr lang="en-US" sz="2400" kern="1200" dirty="0">
                          <a:solidFill>
                            <a:schemeClr val="tx1">
                              <a:lumMod val="90000"/>
                              <a:lumOff val="10000"/>
                            </a:schemeClr>
                          </a:solidFill>
                          <a:effectLst/>
                          <a:latin typeface="Arial"/>
                          <a:ea typeface="Times New Roman"/>
                          <a:cs typeface="Times New Roman"/>
                        </a:rPr>
                        <a:t>    </a:t>
                      </a:r>
                      <a:r>
                        <a:rPr lang="en-US" sz="2400" b="1" kern="1200" dirty="0">
                          <a:solidFill>
                            <a:schemeClr val="tx1">
                              <a:lumMod val="90000"/>
                              <a:lumOff val="10000"/>
                            </a:schemeClr>
                          </a:solidFill>
                          <a:effectLst/>
                          <a:latin typeface="Arial"/>
                          <a:ea typeface="Times New Roman"/>
                          <a:cs typeface="Times New Roman"/>
                        </a:rPr>
                        <a:t>Date:</a:t>
                      </a:r>
                      <a:r>
                        <a:rPr lang="en-US" sz="2400" kern="1200" dirty="0">
                          <a:solidFill>
                            <a:schemeClr val="tx1">
                              <a:lumMod val="90000"/>
                              <a:lumOff val="10000"/>
                            </a:schemeClr>
                          </a:solidFill>
                          <a:effectLst/>
                          <a:latin typeface="Arial"/>
                          <a:ea typeface="Times New Roman"/>
                          <a:cs typeface="Times New Roman"/>
                        </a:rPr>
                        <a:t>  </a:t>
                      </a:r>
                      <a:r>
                        <a:rPr lang="en-US" sz="2400" b="1" kern="1200" dirty="0">
                          <a:solidFill>
                            <a:schemeClr val="tx1">
                              <a:lumMod val="90000"/>
                              <a:lumOff val="10000"/>
                            </a:schemeClr>
                          </a:solidFill>
                          <a:effectLst/>
                          <a:latin typeface="Bradley Hand ITC"/>
                          <a:ea typeface="Times New Roman"/>
                          <a:cs typeface="Arial"/>
                        </a:rPr>
                        <a:t>7/13/2014</a:t>
                      </a:r>
                      <a:endParaRPr lang="en-US" sz="2400" b="1" dirty="0">
                        <a:solidFill>
                          <a:schemeClr val="tx1">
                            <a:lumMod val="90000"/>
                            <a:lumOff val="10000"/>
                          </a:schemeClr>
                        </a:solidFill>
                        <a:effectLst/>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10000"/>
                        <a:lumOff val="9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99506475"/>
      </p:ext>
    </p:extLst>
  </p:cSld>
  <p:clrMapOvr>
    <a:masterClrMapping/>
  </p:clrMapOvr>
  <p:transition spd="slow"/>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4697A-EC44-4832-9427-1A5E927AD9D5}"/>
              </a:ext>
            </a:extLst>
          </p:cNvPr>
          <p:cNvSpPr>
            <a:spLocks noGrp="1"/>
          </p:cNvSpPr>
          <p:nvPr>
            <p:ph type="ctrTitle"/>
          </p:nvPr>
        </p:nvSpPr>
        <p:spPr>
          <a:xfrm>
            <a:off x="1600200" y="1828800"/>
            <a:ext cx="7391400" cy="3462486"/>
          </a:xfrm>
        </p:spPr>
        <p:txBody>
          <a:bodyPr/>
          <a:lstStyle/>
          <a:p>
            <a:r>
              <a:rPr lang="en-US" dirty="0">
                <a:solidFill>
                  <a:schemeClr val="accent2">
                    <a:lumMod val="75000"/>
                  </a:schemeClr>
                </a:solidFill>
              </a:rPr>
              <a:t>Your Job tonight:</a:t>
            </a:r>
            <a:br>
              <a:rPr lang="en-US" dirty="0">
                <a:solidFill>
                  <a:schemeClr val="accent2">
                    <a:lumMod val="75000"/>
                  </a:schemeClr>
                </a:solidFill>
              </a:rPr>
            </a:br>
            <a:r>
              <a:rPr lang="en-US" dirty="0">
                <a:solidFill>
                  <a:schemeClr val="accent2">
                    <a:lumMod val="75000"/>
                  </a:schemeClr>
                </a:solidFill>
              </a:rPr>
              <a:t>Audit Engagement Plan for some regulatory  component </a:t>
            </a:r>
            <a:br>
              <a:rPr lang="en-US" dirty="0">
                <a:solidFill>
                  <a:srgbClr val="FF0000"/>
                </a:solidFill>
              </a:rPr>
            </a:br>
            <a:endParaRPr lang="en-US" dirty="0">
              <a:solidFill>
                <a:srgbClr val="FF0000"/>
              </a:solidFill>
            </a:endParaRPr>
          </a:p>
        </p:txBody>
      </p:sp>
      <p:sp>
        <p:nvSpPr>
          <p:cNvPr id="3" name="Subtitle 2">
            <a:extLst>
              <a:ext uri="{FF2B5EF4-FFF2-40B4-BE49-F238E27FC236}">
                <a16:creationId xmlns:a16="http://schemas.microsoft.com/office/drawing/2014/main" id="{CF24E346-4196-46EE-BEA2-026CA2716D1A}"/>
              </a:ext>
            </a:extLst>
          </p:cNvPr>
          <p:cNvSpPr>
            <a:spLocks noGrp="1"/>
          </p:cNvSpPr>
          <p:nvPr>
            <p:ph type="subTitle" idx="1"/>
          </p:nvPr>
        </p:nvSpPr>
        <p:spPr>
          <a:xfrm>
            <a:off x="2971800" y="4648200"/>
            <a:ext cx="6019800" cy="1371600"/>
          </a:xfrm>
        </p:spPr>
        <p:txBody>
          <a:bodyPr/>
          <a:lstStyle/>
          <a:p>
            <a:pPr algn="ctr">
              <a:lnSpc>
                <a:spcPct val="100000"/>
              </a:lnSpc>
            </a:pPr>
            <a:r>
              <a:rPr lang="en-US" dirty="0"/>
              <a:t>Use the HIPAA/PCI DSS lecture to help you</a:t>
            </a:r>
          </a:p>
        </p:txBody>
      </p:sp>
    </p:spTree>
    <p:extLst>
      <p:ext uri="{BB962C8B-B14F-4D97-AF65-F5344CB8AC3E}">
        <p14:creationId xmlns:p14="http://schemas.microsoft.com/office/powerpoint/2010/main" val="7679067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8EC582A-655A-4148-A7A2-DFFBF5591B76}"/>
              </a:ext>
            </a:extLst>
          </p:cNvPr>
          <p:cNvGraphicFramePr>
            <a:graphicFrameLocks noGrp="1"/>
          </p:cNvGraphicFramePr>
          <p:nvPr>
            <p:ph idx="11"/>
            <p:extLst>
              <p:ext uri="{D42A27DB-BD31-4B8C-83A1-F6EECF244321}">
                <p14:modId xmlns:p14="http://schemas.microsoft.com/office/powerpoint/2010/main" val="1689078387"/>
              </p:ext>
            </p:extLst>
          </p:nvPr>
        </p:nvGraphicFramePr>
        <p:xfrm>
          <a:off x="520700" y="1676400"/>
          <a:ext cx="8013700" cy="4724400"/>
        </p:xfrm>
        <a:graphic>
          <a:graphicData uri="http://schemas.openxmlformats.org/drawingml/2006/table">
            <a:tbl>
              <a:tblPr firstRow="1" firstCol="1" bandRow="1">
                <a:tableStyleId>{5C22544A-7EE6-4342-B048-85BDC9FD1C3A}</a:tableStyleId>
              </a:tblPr>
              <a:tblGrid>
                <a:gridCol w="5937214">
                  <a:extLst>
                    <a:ext uri="{9D8B030D-6E8A-4147-A177-3AD203B41FA5}">
                      <a16:colId xmlns:a16="http://schemas.microsoft.com/office/drawing/2014/main" val="3634613794"/>
                    </a:ext>
                  </a:extLst>
                </a:gridCol>
                <a:gridCol w="2076486">
                  <a:extLst>
                    <a:ext uri="{9D8B030D-6E8A-4147-A177-3AD203B41FA5}">
                      <a16:colId xmlns:a16="http://schemas.microsoft.com/office/drawing/2014/main" val="596402901"/>
                    </a:ext>
                  </a:extLst>
                </a:gridCol>
              </a:tblGrid>
              <a:tr h="381912">
                <a:tc>
                  <a:txBody>
                    <a:bodyPr/>
                    <a:lstStyle/>
                    <a:p>
                      <a:pPr marL="0" marR="0" indent="274320" algn="just">
                        <a:lnSpc>
                          <a:spcPct val="107000"/>
                        </a:lnSpc>
                        <a:spcBef>
                          <a:spcPts val="0"/>
                        </a:spcBef>
                        <a:spcAft>
                          <a:spcPts val="0"/>
                        </a:spcAft>
                      </a:pPr>
                      <a:r>
                        <a:rPr lang="en-US" sz="1800">
                          <a:effectLst/>
                        </a:rPr>
                        <a:t>Objective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274320" algn="just">
                        <a:lnSpc>
                          <a:spcPct val="107000"/>
                        </a:lnSpc>
                        <a:spcBef>
                          <a:spcPts val="0"/>
                        </a:spcBef>
                        <a:spcAft>
                          <a:spcPts val="0"/>
                        </a:spcAft>
                      </a:pPr>
                      <a:r>
                        <a:rPr lang="en-US" sz="1800">
                          <a:effectLst/>
                        </a:rPr>
                        <a:t>Timeframe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62638477"/>
                  </a:ext>
                </a:extLst>
              </a:tr>
              <a:tr h="381912">
                <a:tc>
                  <a:txBody>
                    <a:bodyPr/>
                    <a:lstStyle/>
                    <a:p>
                      <a:pPr marL="0" marR="0" indent="274320" algn="just">
                        <a:lnSpc>
                          <a:spcPct val="107000"/>
                        </a:lnSpc>
                        <a:spcBef>
                          <a:spcPts val="0"/>
                        </a:spcBef>
                        <a:spcAft>
                          <a:spcPts val="0"/>
                        </a:spcAft>
                      </a:pPr>
                      <a:r>
                        <a:rPr lang="en-US" sz="1800">
                          <a:effectLst/>
                        </a:rPr>
                        <a:t>Implement Privacy Rule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274320" algn="just">
                        <a:lnSpc>
                          <a:spcPct val="107000"/>
                        </a:lnSpc>
                        <a:spcBef>
                          <a:spcPts val="0"/>
                        </a:spcBef>
                        <a:spcAft>
                          <a:spcPts val="0"/>
                        </a:spcAft>
                      </a:pPr>
                      <a:r>
                        <a:rPr lang="en-US" sz="1800">
                          <a:effectLst/>
                        </a:rPr>
                        <a:t>3 months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3102145"/>
                  </a:ext>
                </a:extLst>
              </a:tr>
              <a:tr h="381912">
                <a:tc>
                  <a:txBody>
                    <a:bodyPr/>
                    <a:lstStyle/>
                    <a:p>
                      <a:pPr marL="0" marR="0" indent="274320" algn="just">
                        <a:lnSpc>
                          <a:spcPct val="107000"/>
                        </a:lnSpc>
                        <a:spcBef>
                          <a:spcPts val="0"/>
                        </a:spcBef>
                        <a:spcAft>
                          <a:spcPts val="0"/>
                        </a:spcAft>
                      </a:pPr>
                      <a:r>
                        <a:rPr lang="en-US" sz="1800">
                          <a:effectLst/>
                        </a:rPr>
                        <a:t>Adhere to minimum risk of Notification Law</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274320" algn="just">
                        <a:lnSpc>
                          <a:spcPct val="107000"/>
                        </a:lnSpc>
                        <a:spcBef>
                          <a:spcPts val="0"/>
                        </a:spcBef>
                        <a:spcAft>
                          <a:spcPts val="0"/>
                        </a:spcAft>
                      </a:pPr>
                      <a:r>
                        <a:rPr lang="en-US" sz="1800">
                          <a:effectLst/>
                        </a:rPr>
                        <a:t>3 months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19747863"/>
                  </a:ext>
                </a:extLst>
              </a:tr>
              <a:tr h="3578664">
                <a:tc>
                  <a:txBody>
                    <a:bodyPr/>
                    <a:lstStyle/>
                    <a:p>
                      <a:pPr marL="0" marR="0" indent="274320" algn="just">
                        <a:lnSpc>
                          <a:spcPct val="107000"/>
                        </a:lnSpc>
                        <a:spcBef>
                          <a:spcPts val="0"/>
                        </a:spcBef>
                        <a:spcAft>
                          <a:spcPts val="0"/>
                        </a:spcAft>
                      </a:pPr>
                      <a:r>
                        <a:rPr lang="en-US" sz="1800" dirty="0">
                          <a:effectLst/>
                        </a:rPr>
                        <a:t>Implement the following Security Rules:</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rPr>
                        <a:t>Administrative: Security Management (includes Risk Management) except Info Systems Security Review</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rPr>
                        <a:t>Administrative: Workforce Security</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rPr>
                        <a:t>Administrative:  Assigned Security Responsibility</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rPr>
                        <a:t>Administrative:  BA Contracts</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rPr>
                        <a:t>Physical Controls:  Device &amp; Media Controls (includes backup)</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rPr>
                        <a:t>Physical Controls:  Workstations</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rPr>
                        <a:t>Technical Controls:  Access Control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274320" algn="just">
                        <a:lnSpc>
                          <a:spcPct val="107000"/>
                        </a:lnSpc>
                        <a:spcBef>
                          <a:spcPts val="0"/>
                        </a:spcBef>
                        <a:spcAft>
                          <a:spcPts val="0"/>
                        </a:spcAft>
                      </a:pPr>
                      <a:r>
                        <a:rPr lang="en-US" sz="1800" dirty="0">
                          <a:effectLst/>
                        </a:rPr>
                        <a:t>6 months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4598732"/>
                  </a:ext>
                </a:extLst>
              </a:tr>
            </a:tbl>
          </a:graphicData>
        </a:graphic>
      </p:graphicFrame>
      <p:sp>
        <p:nvSpPr>
          <p:cNvPr id="3" name="Title 2">
            <a:extLst>
              <a:ext uri="{FF2B5EF4-FFF2-40B4-BE49-F238E27FC236}">
                <a16:creationId xmlns:a16="http://schemas.microsoft.com/office/drawing/2014/main" id="{D667C507-75B4-4DE5-8AE1-74F27F55CB9E}"/>
              </a:ext>
            </a:extLst>
          </p:cNvPr>
          <p:cNvSpPr>
            <a:spLocks noGrp="1"/>
          </p:cNvSpPr>
          <p:nvPr>
            <p:ph type="title"/>
          </p:nvPr>
        </p:nvSpPr>
        <p:spPr/>
        <p:txBody>
          <a:bodyPr/>
          <a:lstStyle/>
          <a:p>
            <a:r>
              <a:rPr lang="en-US" dirty="0"/>
              <a:t>HIPAA: Health First Tactical Audit Plan</a:t>
            </a:r>
          </a:p>
        </p:txBody>
      </p:sp>
      <p:sp>
        <p:nvSpPr>
          <p:cNvPr id="5" name="Rectangle 1">
            <a:extLst>
              <a:ext uri="{FF2B5EF4-FFF2-40B4-BE49-F238E27FC236}">
                <a16:creationId xmlns:a16="http://schemas.microsoft.com/office/drawing/2014/main" id="{FA707A39-9118-4938-9994-0FC9251F0379}"/>
              </a:ext>
            </a:extLst>
          </p:cNvPr>
          <p:cNvSpPr>
            <a:spLocks noChangeArrowheads="1"/>
          </p:cNvSpPr>
          <p:nvPr/>
        </p:nvSpPr>
        <p:spPr bwMode="auto">
          <a:xfrm>
            <a:off x="-1676839" y="46918"/>
            <a:ext cx="12305105" cy="169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indent="274638">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74638" algn="ct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Table 16.1. Tactical Plan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97074755"/>
      </p:ext>
    </p:extLst>
  </p:cSld>
  <p:clrMapOvr>
    <a:masterClrMapping/>
  </p:clrMapOvr>
  <p:transition spd="slow"/>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EDA10123-B622-41FF-9843-1DEB354C7D15}"/>
              </a:ext>
            </a:extLst>
          </p:cNvPr>
          <p:cNvPicPr>
            <a:picLocks noGrp="1" noChangeAspect="1"/>
          </p:cNvPicPr>
          <p:nvPr>
            <p:ph idx="11"/>
          </p:nvPr>
        </p:nvPicPr>
        <p:blipFill>
          <a:blip r:embed="rId2"/>
          <a:stretch>
            <a:fillRect/>
          </a:stretch>
        </p:blipFill>
        <p:spPr>
          <a:xfrm>
            <a:off x="685800" y="1537089"/>
            <a:ext cx="7989888" cy="4956544"/>
          </a:xfrm>
          <a:prstGeom prst="rect">
            <a:avLst/>
          </a:prstGeom>
        </p:spPr>
      </p:pic>
      <p:sp>
        <p:nvSpPr>
          <p:cNvPr id="3" name="Title 2">
            <a:extLst>
              <a:ext uri="{FF2B5EF4-FFF2-40B4-BE49-F238E27FC236}">
                <a16:creationId xmlns:a16="http://schemas.microsoft.com/office/drawing/2014/main" id="{E1F83F6D-FE78-4082-B823-00B923A6FB18}"/>
              </a:ext>
            </a:extLst>
          </p:cNvPr>
          <p:cNvSpPr>
            <a:spLocks noGrp="1"/>
          </p:cNvSpPr>
          <p:nvPr>
            <p:ph type="title"/>
          </p:nvPr>
        </p:nvSpPr>
        <p:spPr>
          <a:xfrm>
            <a:off x="520700" y="772378"/>
            <a:ext cx="8154988" cy="775597"/>
          </a:xfrm>
        </p:spPr>
        <p:txBody>
          <a:bodyPr/>
          <a:lstStyle/>
          <a:p>
            <a:r>
              <a:rPr lang="en-US" sz="3200" dirty="0"/>
              <a:t>HIPAA: Audit Engagement Plan:</a:t>
            </a:r>
            <a:br>
              <a:rPr lang="en-US" sz="2800" dirty="0"/>
            </a:br>
            <a:r>
              <a:rPr lang="en-US" sz="2400" dirty="0"/>
              <a:t>Physical Safeguards: Device &amp; Media Controls Standard</a:t>
            </a:r>
            <a:endParaRPr lang="en-US" sz="2800" dirty="0"/>
          </a:p>
        </p:txBody>
      </p:sp>
    </p:spTree>
    <p:extLst>
      <p:ext uri="{BB962C8B-B14F-4D97-AF65-F5344CB8AC3E}">
        <p14:creationId xmlns:p14="http://schemas.microsoft.com/office/powerpoint/2010/main" val="3314353838"/>
      </p:ext>
    </p:extLst>
  </p:cSld>
  <p:clrMapOvr>
    <a:masterClrMapping/>
  </p:clrMapOvr>
  <p:transition spd="slow"/>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0D3421-10BC-46D6-AEE3-FD2730D0D891}"/>
              </a:ext>
            </a:extLst>
          </p:cNvPr>
          <p:cNvSpPr>
            <a:spLocks noGrp="1"/>
          </p:cNvSpPr>
          <p:nvPr>
            <p:ph idx="11"/>
          </p:nvPr>
        </p:nvSpPr>
        <p:spPr/>
        <p:txBody>
          <a:bodyPr/>
          <a:lstStyle/>
          <a:p>
            <a:r>
              <a:rPr lang="en-US" b="1" dirty="0"/>
              <a:t>Scope: </a:t>
            </a:r>
            <a:endParaRPr lang="en-US" dirty="0"/>
          </a:p>
          <a:p>
            <a:r>
              <a:rPr lang="en-US" dirty="0"/>
              <a:t>Since this is an initial implementation, the audit will be mainly on the available documentation and tools.  We will test memory found on the date of the audit.  </a:t>
            </a:r>
          </a:p>
          <a:p>
            <a:r>
              <a:rPr lang="en-US" b="1" dirty="0"/>
              <a:t>Constraints</a:t>
            </a:r>
            <a:r>
              <a:rPr lang="en-US" dirty="0"/>
              <a:t>: </a:t>
            </a:r>
          </a:p>
          <a:p>
            <a:r>
              <a:rPr lang="en-US" dirty="0"/>
              <a:t>There is no assurance that memories written previous to the audit date, or memories existing off the premises will be in compliance.</a:t>
            </a:r>
          </a:p>
          <a:p>
            <a:r>
              <a:rPr lang="en-US" b="1" dirty="0"/>
              <a:t>Risks:</a:t>
            </a:r>
            <a:endParaRPr lang="en-US" dirty="0"/>
          </a:p>
          <a:p>
            <a:pPr lvl="0"/>
            <a:r>
              <a:rPr lang="en-US" dirty="0"/>
              <a:t>Inherent Risks: Release of PHI to inappropriate persons</a:t>
            </a:r>
          </a:p>
          <a:p>
            <a:pPr lvl="0"/>
            <a:r>
              <a:rPr lang="en-US" dirty="0"/>
              <a:t>Control Risks:  Employees will now follow internal policies and procedures.</a:t>
            </a:r>
          </a:p>
          <a:p>
            <a:r>
              <a:rPr lang="en-US" b="1" dirty="0"/>
              <a:t>Approach</a:t>
            </a:r>
            <a:r>
              <a:rPr lang="en-US" dirty="0"/>
              <a:t>: </a:t>
            </a:r>
          </a:p>
          <a:p>
            <a:r>
              <a:rPr lang="en-US" dirty="0"/>
              <a:t>The audit process will include verifying that all HIPAA requirements are documented as Required or Addressable, and that Addressable items are appropriately handled.  In addition, policies, guidelines, standards, and procedures must be documented per HIPAA requirement for staff use.  Staff must be aware of, and implement, such documentation.</a:t>
            </a:r>
          </a:p>
          <a:p>
            <a:endParaRPr lang="en-US" dirty="0"/>
          </a:p>
        </p:txBody>
      </p:sp>
      <p:sp>
        <p:nvSpPr>
          <p:cNvPr id="3" name="Title 2">
            <a:extLst>
              <a:ext uri="{FF2B5EF4-FFF2-40B4-BE49-F238E27FC236}">
                <a16:creationId xmlns:a16="http://schemas.microsoft.com/office/drawing/2014/main" id="{A6F1BB57-5BA1-4AEF-9D3F-6B00664333D5}"/>
              </a:ext>
            </a:extLst>
          </p:cNvPr>
          <p:cNvSpPr>
            <a:spLocks noGrp="1"/>
          </p:cNvSpPr>
          <p:nvPr>
            <p:ph type="title"/>
          </p:nvPr>
        </p:nvSpPr>
        <p:spPr/>
        <p:txBody>
          <a:bodyPr/>
          <a:lstStyle/>
          <a:p>
            <a:r>
              <a:rPr lang="en-US" dirty="0"/>
              <a:t>Audit Engagement Plan continued…</a:t>
            </a:r>
          </a:p>
        </p:txBody>
      </p:sp>
    </p:spTree>
    <p:extLst>
      <p:ext uri="{BB962C8B-B14F-4D97-AF65-F5344CB8AC3E}">
        <p14:creationId xmlns:p14="http://schemas.microsoft.com/office/powerpoint/2010/main" val="2097897218"/>
      </p:ext>
    </p:extLst>
  </p:cSld>
  <p:clrMapOvr>
    <a:masterClrMapping/>
  </p:clrMapOvr>
  <p:transition spd="slow"/>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9B7282-A9DC-43E6-B651-178DEF369509}"/>
              </a:ext>
            </a:extLst>
          </p:cNvPr>
          <p:cNvSpPr>
            <a:spLocks noGrp="1"/>
          </p:cNvSpPr>
          <p:nvPr>
            <p:ph idx="11"/>
          </p:nvPr>
        </p:nvSpPr>
        <p:spPr/>
        <p:txBody>
          <a:bodyPr/>
          <a:lstStyle/>
          <a:p>
            <a:r>
              <a:rPr lang="en-US" b="1" dirty="0"/>
              <a:t>Procedure:</a:t>
            </a:r>
            <a:endParaRPr lang="en-US" sz="1600" dirty="0"/>
          </a:p>
          <a:p>
            <a:r>
              <a:rPr lang="en-US" dirty="0"/>
              <a:t>The process includes:</a:t>
            </a:r>
            <a:endParaRPr lang="en-US" sz="1600" dirty="0"/>
          </a:p>
          <a:p>
            <a:pPr marL="285750" lvl="0" indent="-285750">
              <a:buFont typeface="Arial" panose="020B0604020202020204" pitchFamily="34" charset="0"/>
              <a:buChar char="•"/>
            </a:pPr>
            <a:r>
              <a:rPr lang="en-US" dirty="0"/>
              <a:t>Verify that policies and procedures exist regarding memory (storage) containing EPHI, relating to receipt and removal, disposal, media reuse, accountability, and data backup and storage.  To implement this, list all policies, guidelines, standards, and procedures relating to each implementation specification, in the audit report.</a:t>
            </a:r>
            <a:endParaRPr lang="en-US" sz="1600" dirty="0"/>
          </a:p>
          <a:p>
            <a:pPr marL="285750" lvl="1" indent="-285750">
              <a:buFont typeface="Arial" panose="020B0604020202020204" pitchFamily="34" charset="0"/>
              <a:buChar char="•"/>
            </a:pPr>
            <a:r>
              <a:rPr lang="en-US" dirty="0"/>
              <a:t>For PHI/EPHI storage used outside the premises</a:t>
            </a:r>
            <a:endParaRPr lang="en-US" sz="1600" dirty="0"/>
          </a:p>
          <a:p>
            <a:pPr marL="285750" lvl="1" indent="-285750">
              <a:buFont typeface="Arial" panose="020B0604020202020204" pitchFamily="34" charset="0"/>
              <a:buChar char="•"/>
            </a:pPr>
            <a:r>
              <a:rPr lang="en-US" dirty="0"/>
              <a:t>For PHI/EPHI storage used inside the premises</a:t>
            </a:r>
            <a:endParaRPr lang="en-US" sz="1600" dirty="0"/>
          </a:p>
          <a:p>
            <a:pPr marL="285750" lvl="0" indent="-285750">
              <a:buFont typeface="Arial" panose="020B0604020202020204" pitchFamily="34" charset="0"/>
              <a:buChar char="•"/>
            </a:pPr>
            <a:r>
              <a:rPr lang="en-US" dirty="0"/>
              <a:t>Verify that these policies are implemented:  recent sample data backup tapes, laptops, and electronic memory sticks are encrypted.  (Audit tool names to be added at a later date.)</a:t>
            </a:r>
            <a:endParaRPr lang="en-US" sz="1600" dirty="0"/>
          </a:p>
          <a:p>
            <a:pPr marL="285750" lvl="0" indent="-285750">
              <a:buFont typeface="Arial" panose="020B0604020202020204" pitchFamily="34" charset="0"/>
              <a:buChar char="•"/>
            </a:pPr>
            <a:r>
              <a:rPr lang="en-US" dirty="0"/>
              <a:t>Verify that the inventory of memory containing EPHI and PHI is documented, containing device type, location and content.</a:t>
            </a:r>
            <a:endParaRPr lang="en-US" sz="1600" dirty="0"/>
          </a:p>
          <a:p>
            <a:pPr marL="285750" lvl="0" indent="-285750">
              <a:buFont typeface="Arial" panose="020B0604020202020204" pitchFamily="34" charset="0"/>
              <a:buChar char="•"/>
            </a:pPr>
            <a:r>
              <a:rPr lang="en-US" dirty="0"/>
              <a:t>Verify that staff is aware of their responsibilities and appropriate procedures by interviewing staff who likely implement them.  (Audit questions to be added when the policies/procedures are found.)</a:t>
            </a:r>
            <a:endParaRPr lang="en-US" sz="1600" dirty="0"/>
          </a:p>
          <a:p>
            <a:endParaRPr lang="en-US" dirty="0"/>
          </a:p>
        </p:txBody>
      </p:sp>
      <p:sp>
        <p:nvSpPr>
          <p:cNvPr id="3" name="Title 2">
            <a:extLst>
              <a:ext uri="{FF2B5EF4-FFF2-40B4-BE49-F238E27FC236}">
                <a16:creationId xmlns:a16="http://schemas.microsoft.com/office/drawing/2014/main" id="{51EBB7B9-549F-409E-ACEA-C7026C0F685F}"/>
              </a:ext>
            </a:extLst>
          </p:cNvPr>
          <p:cNvSpPr>
            <a:spLocks noGrp="1"/>
          </p:cNvSpPr>
          <p:nvPr>
            <p:ph type="title"/>
          </p:nvPr>
        </p:nvSpPr>
        <p:spPr/>
        <p:txBody>
          <a:bodyPr/>
          <a:lstStyle/>
          <a:p>
            <a:r>
              <a:rPr lang="en-US" dirty="0"/>
              <a:t>Audit Engagement Plan continued…</a:t>
            </a:r>
          </a:p>
        </p:txBody>
      </p:sp>
    </p:spTree>
    <p:extLst>
      <p:ext uri="{BB962C8B-B14F-4D97-AF65-F5344CB8AC3E}">
        <p14:creationId xmlns:p14="http://schemas.microsoft.com/office/powerpoint/2010/main" val="287199316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a:extLst>
              <a:ext uri="{FF2B5EF4-FFF2-40B4-BE49-F238E27FC236}">
                <a16:creationId xmlns:a16="http://schemas.microsoft.com/office/drawing/2014/main" id="{2CC743EF-AC37-48AD-9CB6-6D44CC0D1ECA}"/>
              </a:ext>
            </a:extLst>
          </p:cNvPr>
          <p:cNvSpPr>
            <a:spLocks noGrp="1" noChangeArrowheads="1"/>
          </p:cNvSpPr>
          <p:nvPr>
            <p:ph type="title"/>
          </p:nvPr>
        </p:nvSpPr>
        <p:spPr>
          <a:xfrm>
            <a:off x="457200" y="647700"/>
            <a:ext cx="8229600" cy="1181100"/>
          </a:xfrm>
        </p:spPr>
        <p:txBody>
          <a:bodyPr/>
          <a:lstStyle/>
          <a:p>
            <a:pPr eaLnBrk="1" hangingPunct="1"/>
            <a:r>
              <a:rPr lang="en-US" altLang="en-US" dirty="0">
                <a:ea typeface="Calibri" panose="020F0502020204030204" pitchFamily="34" charset="0"/>
                <a:cs typeface="Lucida Sans" panose="020B0602030504020204" pitchFamily="34" charset="0"/>
              </a:rPr>
              <a:t>IS Audit Definition</a:t>
            </a:r>
          </a:p>
        </p:txBody>
      </p:sp>
      <p:sp>
        <p:nvSpPr>
          <p:cNvPr id="24579" name="Rectangle 5">
            <a:extLst>
              <a:ext uri="{FF2B5EF4-FFF2-40B4-BE49-F238E27FC236}">
                <a16:creationId xmlns:a16="http://schemas.microsoft.com/office/drawing/2014/main" id="{55CB9A25-2958-4FBE-8F6F-F608A4C03CD8}"/>
              </a:ext>
            </a:extLst>
          </p:cNvPr>
          <p:cNvSpPr>
            <a:spLocks noGrp="1" noChangeArrowheads="1"/>
          </p:cNvSpPr>
          <p:nvPr>
            <p:ph type="body" sz="half" idx="1"/>
          </p:nvPr>
        </p:nvSpPr>
        <p:spPr>
          <a:xfrm>
            <a:off x="457200" y="1981200"/>
            <a:ext cx="5105400" cy="3886200"/>
          </a:xfrm>
        </p:spPr>
        <p:txBody>
          <a:bodyPr/>
          <a:lstStyle/>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IS Audit</a:t>
            </a:r>
            <a:r>
              <a:rPr lang="en-US" altLang="en-US" sz="2400">
                <a:latin typeface="Calibri" panose="020F0502020204030204" pitchFamily="34" charset="0"/>
                <a:ea typeface="ヒラギノ角ゴ Pro W3"/>
                <a:cs typeface="ヒラギノ角ゴ Pro W3"/>
              </a:rPr>
              <a:t>: Any audit that wholly or partially evaluates automated information processing system, related non-automated processes, &amp; their interfaces</a:t>
            </a:r>
          </a:p>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Goals</a:t>
            </a:r>
            <a:r>
              <a:rPr lang="en-US" altLang="en-US" sz="2400">
                <a:latin typeface="Calibri" panose="020F0502020204030204" pitchFamily="34" charset="0"/>
                <a:ea typeface="ヒラギノ角ゴ Pro W3"/>
                <a:cs typeface="ヒラギノ角ゴ Pro W3"/>
              </a:rPr>
              <a:t>: Reduce risk</a:t>
            </a:r>
          </a:p>
          <a:p>
            <a:pPr eaLnBrk="1" hangingPunct="1">
              <a:lnSpc>
                <a:spcPct val="100000"/>
              </a:lnSpc>
            </a:pPr>
            <a:r>
              <a:rPr lang="en-US" altLang="en-US" sz="2400">
                <a:latin typeface="Calibri" panose="020F0502020204030204" pitchFamily="34" charset="0"/>
                <a:ea typeface="ヒラギノ角ゴ Pro W3"/>
                <a:cs typeface="ヒラギノ角ゴ Pro W3"/>
              </a:rPr>
              <a:t>Test conformance to policy, standards, regulation</a:t>
            </a:r>
          </a:p>
        </p:txBody>
      </p:sp>
      <p:sp>
        <p:nvSpPr>
          <p:cNvPr id="24585" name="Text Box 12">
            <a:extLst>
              <a:ext uri="{FF2B5EF4-FFF2-40B4-BE49-F238E27FC236}">
                <a16:creationId xmlns:a16="http://schemas.microsoft.com/office/drawing/2014/main" id="{6D1F3E02-7FA6-4447-81C8-14156EDE92E7}"/>
              </a:ext>
            </a:extLst>
          </p:cNvPr>
          <p:cNvSpPr txBox="1">
            <a:spLocks noChangeArrowheads="1"/>
          </p:cNvSpPr>
          <p:nvPr/>
        </p:nvSpPr>
        <p:spPr bwMode="auto">
          <a:xfrm>
            <a:off x="6080125" y="5827713"/>
            <a:ext cx="23907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Simplified Audit </a:t>
            </a:r>
          </a:p>
          <a:p>
            <a:pPr eaLnBrk="1" hangingPunct="1"/>
            <a:r>
              <a:rPr lang="en-US" altLang="en-US"/>
              <a:t>Engagement Process</a:t>
            </a:r>
          </a:p>
        </p:txBody>
      </p:sp>
      <p:graphicFrame>
        <p:nvGraphicFramePr>
          <p:cNvPr id="2" name="Diagram 1">
            <a:extLst>
              <a:ext uri="{FF2B5EF4-FFF2-40B4-BE49-F238E27FC236}">
                <a16:creationId xmlns:a16="http://schemas.microsoft.com/office/drawing/2014/main" id="{7714ABCD-FC81-4CEA-8674-0AC1BF705655}"/>
              </a:ext>
            </a:extLst>
          </p:cNvPr>
          <p:cNvGraphicFramePr/>
          <p:nvPr>
            <p:extLst>
              <p:ext uri="{D42A27DB-BD31-4B8C-83A1-F6EECF244321}">
                <p14:modId xmlns:p14="http://schemas.microsoft.com/office/powerpoint/2010/main" val="1989716854"/>
              </p:ext>
            </p:extLst>
          </p:nvPr>
        </p:nvGraphicFramePr>
        <p:xfrm>
          <a:off x="3962400" y="1158875"/>
          <a:ext cx="6364288" cy="4540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4B0A318-8851-414D-BC31-1A24461B0CA6}"/>
              </a:ext>
            </a:extLst>
          </p:cNvPr>
          <p:cNvSpPr>
            <a:spLocks noGrp="1" noChangeArrowheads="1"/>
          </p:cNvSpPr>
          <p:nvPr>
            <p:ph type="title"/>
          </p:nvPr>
        </p:nvSpPr>
        <p:spPr>
          <a:xfrm>
            <a:off x="457200" y="609600"/>
            <a:ext cx="8229600" cy="498475"/>
          </a:xfrm>
        </p:spPr>
        <p:txBody>
          <a:bodyPr/>
          <a:lstStyle/>
          <a:p>
            <a:pPr eaLnBrk="1" hangingPunct="1"/>
            <a:r>
              <a:rPr lang="en-US" altLang="en-US" dirty="0">
                <a:ea typeface="Calibri" panose="020F0502020204030204" pitchFamily="34" charset="0"/>
                <a:cs typeface="Lucida Sans" panose="020B0602030504020204" pitchFamily="34" charset="0"/>
              </a:rPr>
              <a:t>Detailed Audit Engagement Procedure</a:t>
            </a:r>
          </a:p>
        </p:txBody>
      </p:sp>
      <p:sp>
        <p:nvSpPr>
          <p:cNvPr id="12291" name="AutoShape 4">
            <a:extLst>
              <a:ext uri="{FF2B5EF4-FFF2-40B4-BE49-F238E27FC236}">
                <a16:creationId xmlns:a16="http://schemas.microsoft.com/office/drawing/2014/main" id="{59B8A773-9B6E-4310-BE7E-2062C7D232D4}"/>
              </a:ext>
            </a:extLst>
          </p:cNvPr>
          <p:cNvSpPr>
            <a:spLocks noChangeArrowheads="1"/>
          </p:cNvSpPr>
          <p:nvPr/>
        </p:nvSpPr>
        <p:spPr bwMode="auto">
          <a:xfrm>
            <a:off x="239713" y="1854200"/>
            <a:ext cx="2286000" cy="838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Obtain understanding</a:t>
            </a:r>
          </a:p>
          <a:p>
            <a:pPr algn="ctr" eaLnBrk="1" hangingPunct="1">
              <a:spcBef>
                <a:spcPct val="0"/>
              </a:spcBef>
              <a:buClrTx/>
              <a:buSzTx/>
              <a:buFontTx/>
              <a:buNone/>
              <a:defRPr/>
            </a:pPr>
            <a:r>
              <a:rPr lang="en-US" altLang="en-US" sz="1800" dirty="0"/>
              <a:t> of audit subject area</a:t>
            </a:r>
          </a:p>
        </p:txBody>
      </p:sp>
      <p:sp>
        <p:nvSpPr>
          <p:cNvPr id="12292" name="AutoShape 5">
            <a:extLst>
              <a:ext uri="{FF2B5EF4-FFF2-40B4-BE49-F238E27FC236}">
                <a16:creationId xmlns:a16="http://schemas.microsoft.com/office/drawing/2014/main" id="{72830BAE-ADDD-4CD5-8599-69DC2A4FC27D}"/>
              </a:ext>
            </a:extLst>
          </p:cNvPr>
          <p:cNvSpPr>
            <a:spLocks noChangeArrowheads="1"/>
          </p:cNvSpPr>
          <p:nvPr/>
        </p:nvSpPr>
        <p:spPr bwMode="auto">
          <a:xfrm>
            <a:off x="209550" y="3001963"/>
            <a:ext cx="2514600" cy="116205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Perform risk </a:t>
            </a:r>
          </a:p>
          <a:p>
            <a:pPr algn="ctr" eaLnBrk="1" hangingPunct="1">
              <a:spcBef>
                <a:spcPct val="0"/>
              </a:spcBef>
              <a:buClrTx/>
              <a:buSzTx/>
              <a:buFontTx/>
              <a:buNone/>
              <a:defRPr/>
            </a:pPr>
            <a:r>
              <a:rPr lang="en-US" altLang="en-US" sz="1800" dirty="0"/>
              <a:t>assessment;</a:t>
            </a:r>
          </a:p>
          <a:p>
            <a:pPr algn="ctr" eaLnBrk="1" hangingPunct="1">
              <a:spcBef>
                <a:spcPct val="0"/>
              </a:spcBef>
              <a:buClrTx/>
              <a:buSzTx/>
              <a:buFontTx/>
              <a:buNone/>
              <a:defRPr/>
            </a:pPr>
            <a:r>
              <a:rPr lang="en-US" altLang="en-US" sz="1800" dirty="0"/>
              <a:t>Prepare audit </a:t>
            </a:r>
          </a:p>
          <a:p>
            <a:pPr algn="ctr" eaLnBrk="1" hangingPunct="1">
              <a:spcBef>
                <a:spcPct val="0"/>
              </a:spcBef>
              <a:buClrTx/>
              <a:buSzTx/>
              <a:buFontTx/>
              <a:buNone/>
              <a:defRPr/>
            </a:pPr>
            <a:r>
              <a:rPr lang="en-US" altLang="en-US" sz="1800" dirty="0"/>
              <a:t>engagement plan</a:t>
            </a:r>
          </a:p>
        </p:txBody>
      </p:sp>
      <p:sp>
        <p:nvSpPr>
          <p:cNvPr id="12293" name="AutoShape 6">
            <a:extLst>
              <a:ext uri="{FF2B5EF4-FFF2-40B4-BE49-F238E27FC236}">
                <a16:creationId xmlns:a16="http://schemas.microsoft.com/office/drawing/2014/main" id="{101C1EB6-7110-4D21-BF98-B42964875DD0}"/>
              </a:ext>
            </a:extLst>
          </p:cNvPr>
          <p:cNvSpPr>
            <a:spLocks noChangeArrowheads="1"/>
          </p:cNvSpPr>
          <p:nvPr/>
        </p:nvSpPr>
        <p:spPr bwMode="auto">
          <a:xfrm>
            <a:off x="590550" y="4495800"/>
            <a:ext cx="1752600" cy="838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a:t>Review plan </a:t>
            </a:r>
          </a:p>
          <a:p>
            <a:pPr algn="ctr" eaLnBrk="1" hangingPunct="1">
              <a:spcBef>
                <a:spcPct val="0"/>
              </a:spcBef>
              <a:buClrTx/>
              <a:buSzTx/>
              <a:buFontTx/>
              <a:buNone/>
              <a:defRPr/>
            </a:pPr>
            <a:r>
              <a:rPr lang="en-US" altLang="en-US" sz="1800"/>
              <a:t>with auditee</a:t>
            </a:r>
          </a:p>
        </p:txBody>
      </p:sp>
      <p:sp>
        <p:nvSpPr>
          <p:cNvPr id="12295" name="AutoShape 8">
            <a:extLst>
              <a:ext uri="{FF2B5EF4-FFF2-40B4-BE49-F238E27FC236}">
                <a16:creationId xmlns:a16="http://schemas.microsoft.com/office/drawing/2014/main" id="{AA54192D-E700-4B1B-A61C-F9383708B24B}"/>
              </a:ext>
            </a:extLst>
          </p:cNvPr>
          <p:cNvSpPr>
            <a:spLocks noChangeArrowheads="1"/>
          </p:cNvSpPr>
          <p:nvPr/>
        </p:nvSpPr>
        <p:spPr bwMode="auto">
          <a:xfrm>
            <a:off x="590550" y="5659438"/>
            <a:ext cx="1752600" cy="838200"/>
          </a:xfrm>
          <a:prstGeom prst="roundRect">
            <a:avLst>
              <a:gd name="adj" fmla="val 16667"/>
            </a:avLst>
          </a:prstGeom>
          <a:solidFill>
            <a:schemeClr val="bg1">
              <a:lumMod val="7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Evaluate whether</a:t>
            </a:r>
          </a:p>
          <a:p>
            <a:pPr algn="ctr" eaLnBrk="1" hangingPunct="1">
              <a:spcBef>
                <a:spcPct val="0"/>
              </a:spcBef>
              <a:buClrTx/>
              <a:buSzTx/>
              <a:buFontTx/>
              <a:buNone/>
              <a:defRPr/>
            </a:pPr>
            <a:r>
              <a:rPr lang="en-US" altLang="en-US" sz="1800" dirty="0"/>
              <a:t>control design </a:t>
            </a:r>
          </a:p>
          <a:p>
            <a:pPr algn="ctr" eaLnBrk="1" hangingPunct="1">
              <a:spcBef>
                <a:spcPct val="0"/>
              </a:spcBef>
              <a:buClrTx/>
              <a:buSzTx/>
              <a:buFontTx/>
              <a:buNone/>
              <a:defRPr/>
            </a:pPr>
            <a:r>
              <a:rPr lang="en-US" altLang="en-US" sz="1800" dirty="0"/>
              <a:t>is effective</a:t>
            </a:r>
          </a:p>
        </p:txBody>
      </p:sp>
      <p:sp>
        <p:nvSpPr>
          <p:cNvPr id="12296" name="AutoShape 9">
            <a:extLst>
              <a:ext uri="{FF2B5EF4-FFF2-40B4-BE49-F238E27FC236}">
                <a16:creationId xmlns:a16="http://schemas.microsoft.com/office/drawing/2014/main" id="{066E320B-827C-4B4F-BEE0-40BF4A7C7D64}"/>
              </a:ext>
            </a:extLst>
          </p:cNvPr>
          <p:cNvSpPr>
            <a:spLocks noChangeArrowheads="1"/>
          </p:cNvSpPr>
          <p:nvPr/>
        </p:nvSpPr>
        <p:spPr bwMode="auto">
          <a:xfrm>
            <a:off x="6591300" y="1435100"/>
            <a:ext cx="1828800" cy="838200"/>
          </a:xfrm>
          <a:prstGeom prst="roundRect">
            <a:avLst>
              <a:gd name="adj" fmla="val 16667"/>
            </a:avLst>
          </a:prstGeom>
          <a:solidFill>
            <a:schemeClr val="bg1">
              <a:lumMod val="7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Evaluate</a:t>
            </a:r>
          </a:p>
          <a:p>
            <a:pPr algn="ctr" eaLnBrk="1" hangingPunct="1">
              <a:spcBef>
                <a:spcPct val="0"/>
              </a:spcBef>
              <a:buClrTx/>
              <a:buSzTx/>
              <a:buFontTx/>
              <a:buNone/>
              <a:defRPr/>
            </a:pPr>
            <a:r>
              <a:rPr lang="en-US" altLang="en-US" sz="1800" dirty="0"/>
              <a:t>Compliance</a:t>
            </a:r>
          </a:p>
          <a:p>
            <a:pPr algn="ctr" eaLnBrk="1" hangingPunct="1">
              <a:spcBef>
                <a:spcPct val="0"/>
              </a:spcBef>
              <a:buClrTx/>
              <a:buSzTx/>
              <a:buFontTx/>
              <a:buNone/>
              <a:defRPr/>
            </a:pPr>
            <a:r>
              <a:rPr lang="en-US" altLang="en-US" sz="1800" dirty="0"/>
              <a:t>Test results</a:t>
            </a:r>
          </a:p>
        </p:txBody>
      </p:sp>
      <p:sp>
        <p:nvSpPr>
          <p:cNvPr id="12297" name="AutoShape 10">
            <a:extLst>
              <a:ext uri="{FF2B5EF4-FFF2-40B4-BE49-F238E27FC236}">
                <a16:creationId xmlns:a16="http://schemas.microsoft.com/office/drawing/2014/main" id="{8B2B7CEE-18D2-4B80-B786-60E5CF8B11D3}"/>
              </a:ext>
            </a:extLst>
          </p:cNvPr>
          <p:cNvSpPr>
            <a:spLocks noChangeArrowheads="1"/>
          </p:cNvSpPr>
          <p:nvPr/>
        </p:nvSpPr>
        <p:spPr bwMode="auto">
          <a:xfrm>
            <a:off x="6553200" y="2484438"/>
            <a:ext cx="1905000" cy="1066800"/>
          </a:xfrm>
          <a:prstGeom prst="roundRect">
            <a:avLst>
              <a:gd name="adj" fmla="val 16667"/>
            </a:avLst>
          </a:prstGeom>
          <a:solidFill>
            <a:schemeClr val="bg1">
              <a:lumMod val="7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Evaluate</a:t>
            </a:r>
          </a:p>
          <a:p>
            <a:pPr algn="ctr" eaLnBrk="1" hangingPunct="1">
              <a:spcBef>
                <a:spcPct val="0"/>
              </a:spcBef>
              <a:buClrTx/>
              <a:buSzTx/>
              <a:buFontTx/>
              <a:buNone/>
              <a:defRPr/>
            </a:pPr>
            <a:r>
              <a:rPr lang="en-US" altLang="en-US" sz="1800" dirty="0"/>
              <a:t>Substantive</a:t>
            </a:r>
          </a:p>
          <a:p>
            <a:pPr algn="ctr" eaLnBrk="1" hangingPunct="1">
              <a:spcBef>
                <a:spcPct val="0"/>
              </a:spcBef>
              <a:buClrTx/>
              <a:buSzTx/>
              <a:buFontTx/>
              <a:buNone/>
              <a:defRPr/>
            </a:pPr>
            <a:r>
              <a:rPr lang="en-US" altLang="en-US" sz="1800" dirty="0"/>
              <a:t>Test results</a:t>
            </a:r>
          </a:p>
        </p:txBody>
      </p:sp>
      <p:sp>
        <p:nvSpPr>
          <p:cNvPr id="12298" name="AutoShape 11">
            <a:extLst>
              <a:ext uri="{FF2B5EF4-FFF2-40B4-BE49-F238E27FC236}">
                <a16:creationId xmlns:a16="http://schemas.microsoft.com/office/drawing/2014/main" id="{B3E5E570-FB1F-4561-B770-FB56118EE6A7}"/>
              </a:ext>
            </a:extLst>
          </p:cNvPr>
          <p:cNvSpPr>
            <a:spLocks noChangeArrowheads="1"/>
          </p:cNvSpPr>
          <p:nvPr/>
        </p:nvSpPr>
        <p:spPr bwMode="auto">
          <a:xfrm>
            <a:off x="6584950" y="3867150"/>
            <a:ext cx="1828800" cy="762000"/>
          </a:xfrm>
          <a:prstGeom prst="roundRect">
            <a:avLst>
              <a:gd name="adj" fmla="val 16667"/>
            </a:avLst>
          </a:prstGeom>
          <a:solidFill>
            <a:schemeClr val="bg1">
              <a:lumMod val="50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solidFill>
                  <a:schemeClr val="bg1"/>
                </a:solidFill>
              </a:rPr>
              <a:t>Write audit</a:t>
            </a:r>
          </a:p>
          <a:p>
            <a:pPr algn="ctr" eaLnBrk="1" hangingPunct="1">
              <a:spcBef>
                <a:spcPct val="0"/>
              </a:spcBef>
              <a:buClrTx/>
              <a:buSzTx/>
              <a:buFontTx/>
              <a:buNone/>
              <a:defRPr/>
            </a:pPr>
            <a:r>
              <a:rPr lang="en-US" altLang="en-US" sz="1800" dirty="0">
                <a:solidFill>
                  <a:schemeClr val="bg1"/>
                </a:solidFill>
              </a:rPr>
              <a:t>report &amp; present</a:t>
            </a:r>
          </a:p>
        </p:txBody>
      </p:sp>
      <p:sp>
        <p:nvSpPr>
          <p:cNvPr id="12299" name="AutoShape 12">
            <a:extLst>
              <a:ext uri="{FF2B5EF4-FFF2-40B4-BE49-F238E27FC236}">
                <a16:creationId xmlns:a16="http://schemas.microsoft.com/office/drawing/2014/main" id="{07EFFCAE-8640-4AAA-8A94-D8F5280E40FE}"/>
              </a:ext>
            </a:extLst>
          </p:cNvPr>
          <p:cNvSpPr>
            <a:spLocks noChangeArrowheads="1"/>
          </p:cNvSpPr>
          <p:nvPr/>
        </p:nvSpPr>
        <p:spPr bwMode="auto">
          <a:xfrm>
            <a:off x="6438900" y="5013325"/>
            <a:ext cx="2133600" cy="838200"/>
          </a:xfrm>
          <a:prstGeom prst="roundRect">
            <a:avLst>
              <a:gd name="adj" fmla="val 16667"/>
            </a:avLst>
          </a:prstGeom>
          <a:solidFill>
            <a:schemeClr val="bg1">
              <a:lumMod val="50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err="1">
                <a:solidFill>
                  <a:schemeClr val="bg1"/>
                </a:solidFill>
              </a:rPr>
              <a:t>Mgmt</a:t>
            </a:r>
            <a:r>
              <a:rPr lang="en-US" altLang="en-US" sz="1800" dirty="0">
                <a:solidFill>
                  <a:schemeClr val="bg1"/>
                </a:solidFill>
              </a:rPr>
              <a:t> responds </a:t>
            </a:r>
          </a:p>
          <a:p>
            <a:pPr algn="ctr" eaLnBrk="1" hangingPunct="1">
              <a:spcBef>
                <a:spcPct val="0"/>
              </a:spcBef>
              <a:buClrTx/>
              <a:buSzTx/>
              <a:buFontTx/>
              <a:buNone/>
              <a:defRPr/>
            </a:pPr>
            <a:r>
              <a:rPr lang="en-US" altLang="en-US" sz="1800" dirty="0">
                <a:solidFill>
                  <a:schemeClr val="bg1"/>
                </a:solidFill>
              </a:rPr>
              <a:t>with Corrective </a:t>
            </a:r>
          </a:p>
          <a:p>
            <a:pPr algn="ctr" eaLnBrk="1" hangingPunct="1">
              <a:spcBef>
                <a:spcPct val="0"/>
              </a:spcBef>
              <a:buClrTx/>
              <a:buSzTx/>
              <a:buFontTx/>
              <a:buNone/>
              <a:defRPr/>
            </a:pPr>
            <a:r>
              <a:rPr lang="en-US" altLang="en-US" sz="1800" dirty="0">
                <a:solidFill>
                  <a:schemeClr val="bg1"/>
                </a:solidFill>
              </a:rPr>
              <a:t>Action Plan</a:t>
            </a:r>
          </a:p>
        </p:txBody>
      </p:sp>
      <p:cxnSp>
        <p:nvCxnSpPr>
          <p:cNvPr id="26635" name="AutoShape 13">
            <a:extLst>
              <a:ext uri="{FF2B5EF4-FFF2-40B4-BE49-F238E27FC236}">
                <a16:creationId xmlns:a16="http://schemas.microsoft.com/office/drawing/2014/main" id="{3380C9BD-645E-4456-81B8-ACC23A34851C}"/>
              </a:ext>
            </a:extLst>
          </p:cNvPr>
          <p:cNvCxnSpPr>
            <a:cxnSpLocks noChangeShapeType="1"/>
            <a:endCxn id="12323" idx="1"/>
          </p:cNvCxnSpPr>
          <p:nvPr/>
        </p:nvCxnSpPr>
        <p:spPr bwMode="auto">
          <a:xfrm flipH="1">
            <a:off x="1428750" y="2692400"/>
            <a:ext cx="19050" cy="44608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36" name="AutoShape 14">
            <a:extLst>
              <a:ext uri="{FF2B5EF4-FFF2-40B4-BE49-F238E27FC236}">
                <a16:creationId xmlns:a16="http://schemas.microsoft.com/office/drawing/2014/main" id="{21F3C30D-BB08-4022-813C-E707A845BF9E}"/>
              </a:ext>
            </a:extLst>
          </p:cNvPr>
          <p:cNvCxnSpPr>
            <a:cxnSpLocks noChangeShapeType="1"/>
            <a:stCxn id="12292" idx="2"/>
            <a:endCxn id="12293" idx="0"/>
          </p:cNvCxnSpPr>
          <p:nvPr/>
        </p:nvCxnSpPr>
        <p:spPr bwMode="auto">
          <a:xfrm>
            <a:off x="1466850" y="4164013"/>
            <a:ext cx="0" cy="33178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37" name="AutoShape 15">
            <a:extLst>
              <a:ext uri="{FF2B5EF4-FFF2-40B4-BE49-F238E27FC236}">
                <a16:creationId xmlns:a16="http://schemas.microsoft.com/office/drawing/2014/main" id="{BA40F10E-B339-4395-B796-A3EDE67B79FC}"/>
              </a:ext>
            </a:extLst>
          </p:cNvPr>
          <p:cNvCxnSpPr>
            <a:cxnSpLocks noChangeShapeType="1"/>
            <a:stCxn id="12293" idx="2"/>
          </p:cNvCxnSpPr>
          <p:nvPr/>
        </p:nvCxnSpPr>
        <p:spPr bwMode="auto">
          <a:xfrm>
            <a:off x="1466850" y="5334000"/>
            <a:ext cx="0" cy="3048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38" name="AutoShape 16">
            <a:extLst>
              <a:ext uri="{FF2B5EF4-FFF2-40B4-BE49-F238E27FC236}">
                <a16:creationId xmlns:a16="http://schemas.microsoft.com/office/drawing/2014/main" id="{DB7BE7D5-AB4A-44FF-9AD7-AD0618542502}"/>
              </a:ext>
            </a:extLst>
          </p:cNvPr>
          <p:cNvCxnSpPr>
            <a:cxnSpLocks noChangeShapeType="1"/>
            <a:stCxn id="12293" idx="2"/>
          </p:cNvCxnSpPr>
          <p:nvPr/>
        </p:nvCxnSpPr>
        <p:spPr bwMode="auto">
          <a:xfrm>
            <a:off x="1466850" y="5334000"/>
            <a:ext cx="0" cy="3048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6639" name="AutoShape 17">
            <a:extLst>
              <a:ext uri="{FF2B5EF4-FFF2-40B4-BE49-F238E27FC236}">
                <a16:creationId xmlns:a16="http://schemas.microsoft.com/office/drawing/2014/main" id="{7B1E76B1-73A2-4544-BDFD-E597C2A4FD45}"/>
              </a:ext>
            </a:extLst>
          </p:cNvPr>
          <p:cNvSpPr>
            <a:spLocks noChangeArrowheads="1"/>
          </p:cNvSpPr>
          <p:nvPr/>
        </p:nvSpPr>
        <p:spPr bwMode="auto">
          <a:xfrm>
            <a:off x="1192213" y="1257300"/>
            <a:ext cx="381000" cy="381000"/>
          </a:xfrm>
          <a:prstGeom prst="flowChartConnector">
            <a:avLst/>
          </a:prstGeom>
          <a:solidFill>
            <a:schemeClr val="tx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cxnSp>
        <p:nvCxnSpPr>
          <p:cNvPr id="26640" name="AutoShape 18">
            <a:extLst>
              <a:ext uri="{FF2B5EF4-FFF2-40B4-BE49-F238E27FC236}">
                <a16:creationId xmlns:a16="http://schemas.microsoft.com/office/drawing/2014/main" id="{3B518F94-BDEC-4AF3-AD85-99D2C0CE2DA3}"/>
              </a:ext>
            </a:extLst>
          </p:cNvPr>
          <p:cNvCxnSpPr>
            <a:cxnSpLocks noChangeShapeType="1"/>
            <a:stCxn id="26639" idx="4"/>
            <a:endCxn id="12291" idx="0"/>
          </p:cNvCxnSpPr>
          <p:nvPr/>
        </p:nvCxnSpPr>
        <p:spPr bwMode="auto">
          <a:xfrm>
            <a:off x="1382713" y="1638300"/>
            <a:ext cx="0" cy="2159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41" name="AutoShape 19">
            <a:extLst>
              <a:ext uri="{FF2B5EF4-FFF2-40B4-BE49-F238E27FC236}">
                <a16:creationId xmlns:a16="http://schemas.microsoft.com/office/drawing/2014/main" id="{8B5F0401-8E46-4569-8CAA-59A265F7AA26}"/>
              </a:ext>
            </a:extLst>
          </p:cNvPr>
          <p:cNvCxnSpPr>
            <a:cxnSpLocks noChangeShapeType="1"/>
            <a:stCxn id="12293" idx="2"/>
            <a:endCxn id="12295" idx="0"/>
          </p:cNvCxnSpPr>
          <p:nvPr/>
        </p:nvCxnSpPr>
        <p:spPr bwMode="auto">
          <a:xfrm>
            <a:off x="1466850" y="5334000"/>
            <a:ext cx="0" cy="32543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6642" name="AutoShape 20">
            <a:extLst>
              <a:ext uri="{FF2B5EF4-FFF2-40B4-BE49-F238E27FC236}">
                <a16:creationId xmlns:a16="http://schemas.microsoft.com/office/drawing/2014/main" id="{2AE37C86-9EFA-41CD-8ABE-52BD069E0295}"/>
              </a:ext>
            </a:extLst>
          </p:cNvPr>
          <p:cNvSpPr>
            <a:spLocks noChangeArrowheads="1"/>
          </p:cNvSpPr>
          <p:nvPr/>
        </p:nvSpPr>
        <p:spPr bwMode="auto">
          <a:xfrm>
            <a:off x="7315200" y="6248400"/>
            <a:ext cx="381000" cy="381000"/>
          </a:xfrm>
          <a:prstGeom prst="flowChartConnector">
            <a:avLst/>
          </a:prstGeom>
          <a:solidFill>
            <a:schemeClr val="tx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cxnSp>
        <p:nvCxnSpPr>
          <p:cNvPr id="26643" name="AutoShape 21">
            <a:extLst>
              <a:ext uri="{FF2B5EF4-FFF2-40B4-BE49-F238E27FC236}">
                <a16:creationId xmlns:a16="http://schemas.microsoft.com/office/drawing/2014/main" id="{FA210F4B-420D-4F77-B416-1C15317858B7}"/>
              </a:ext>
            </a:extLst>
          </p:cNvPr>
          <p:cNvCxnSpPr>
            <a:cxnSpLocks noChangeShapeType="1"/>
            <a:stCxn id="12298" idx="2"/>
            <a:endCxn id="12299" idx="0"/>
          </p:cNvCxnSpPr>
          <p:nvPr/>
        </p:nvCxnSpPr>
        <p:spPr bwMode="auto">
          <a:xfrm>
            <a:off x="7499350" y="4629150"/>
            <a:ext cx="6350" cy="3841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44" name="AutoShape 22">
            <a:extLst>
              <a:ext uri="{FF2B5EF4-FFF2-40B4-BE49-F238E27FC236}">
                <a16:creationId xmlns:a16="http://schemas.microsoft.com/office/drawing/2014/main" id="{793D7DFF-4DF6-4D5B-9D6C-268ACC7B396D}"/>
              </a:ext>
            </a:extLst>
          </p:cNvPr>
          <p:cNvCxnSpPr>
            <a:cxnSpLocks noChangeShapeType="1"/>
            <a:stCxn id="12299" idx="2"/>
            <a:endCxn id="26642" idx="0"/>
          </p:cNvCxnSpPr>
          <p:nvPr/>
        </p:nvCxnSpPr>
        <p:spPr bwMode="auto">
          <a:xfrm>
            <a:off x="7505700" y="5851525"/>
            <a:ext cx="0" cy="3968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45" name="AutoShape 24">
            <a:extLst>
              <a:ext uri="{FF2B5EF4-FFF2-40B4-BE49-F238E27FC236}">
                <a16:creationId xmlns:a16="http://schemas.microsoft.com/office/drawing/2014/main" id="{7938D15B-D12D-446B-B23A-0375C714698A}"/>
              </a:ext>
            </a:extLst>
          </p:cNvPr>
          <p:cNvCxnSpPr>
            <a:cxnSpLocks noChangeShapeType="1"/>
            <a:stCxn id="12297" idx="2"/>
            <a:endCxn id="12298" idx="0"/>
          </p:cNvCxnSpPr>
          <p:nvPr/>
        </p:nvCxnSpPr>
        <p:spPr bwMode="auto">
          <a:xfrm flipH="1">
            <a:off x="7499350" y="3551238"/>
            <a:ext cx="6350" cy="31591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46" name="AutoShape 25">
            <a:extLst>
              <a:ext uri="{FF2B5EF4-FFF2-40B4-BE49-F238E27FC236}">
                <a16:creationId xmlns:a16="http://schemas.microsoft.com/office/drawing/2014/main" id="{9D4C416E-7F82-477C-9D7D-51B9A6FA7BF2}"/>
              </a:ext>
            </a:extLst>
          </p:cNvPr>
          <p:cNvCxnSpPr>
            <a:cxnSpLocks noChangeShapeType="1"/>
            <a:stCxn id="12296" idx="2"/>
            <a:endCxn id="12297" idx="0"/>
          </p:cNvCxnSpPr>
          <p:nvPr/>
        </p:nvCxnSpPr>
        <p:spPr bwMode="auto">
          <a:xfrm>
            <a:off x="7505700" y="2273300"/>
            <a:ext cx="0" cy="21113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47" name="AutoShape 26">
            <a:extLst>
              <a:ext uri="{FF2B5EF4-FFF2-40B4-BE49-F238E27FC236}">
                <a16:creationId xmlns:a16="http://schemas.microsoft.com/office/drawing/2014/main" id="{9C98EE6B-9CEC-4322-A5CC-B38E1B1A3580}"/>
              </a:ext>
            </a:extLst>
          </p:cNvPr>
          <p:cNvCxnSpPr>
            <a:cxnSpLocks noChangeShapeType="1"/>
          </p:cNvCxnSpPr>
          <p:nvPr/>
        </p:nvCxnSpPr>
        <p:spPr bwMode="auto">
          <a:xfrm>
            <a:off x="3124200" y="1676400"/>
            <a:ext cx="1588" cy="4830763"/>
          </a:xfrm>
          <a:prstGeom prst="straightConnector1">
            <a:avLst/>
          </a:prstGeom>
          <a:noFill/>
          <a:ln w="50800">
            <a:solidFill>
              <a:schemeClr val="tx1"/>
            </a:solidFill>
            <a:round/>
            <a:headEnd/>
            <a:tailEnd/>
          </a:ln>
          <a:extLst>
            <a:ext uri="{909E8E84-426E-40DD-AFC4-6F175D3DCCD1}">
              <a14:hiddenFill xmlns:a14="http://schemas.microsoft.com/office/drawing/2010/main">
                <a:noFill/>
              </a14:hiddenFill>
            </a:ext>
          </a:extLst>
        </p:spPr>
      </p:cxnSp>
      <p:cxnSp>
        <p:nvCxnSpPr>
          <p:cNvPr id="26648" name="AutoShape 27">
            <a:extLst>
              <a:ext uri="{FF2B5EF4-FFF2-40B4-BE49-F238E27FC236}">
                <a16:creationId xmlns:a16="http://schemas.microsoft.com/office/drawing/2014/main" id="{C7C667CE-1E43-41CF-8C19-BFB9330CA450}"/>
              </a:ext>
            </a:extLst>
          </p:cNvPr>
          <p:cNvCxnSpPr>
            <a:cxnSpLocks noChangeShapeType="1"/>
          </p:cNvCxnSpPr>
          <p:nvPr/>
        </p:nvCxnSpPr>
        <p:spPr bwMode="auto">
          <a:xfrm>
            <a:off x="5943600" y="1600200"/>
            <a:ext cx="1588" cy="4906963"/>
          </a:xfrm>
          <a:prstGeom prst="straightConnector1">
            <a:avLst/>
          </a:prstGeom>
          <a:noFill/>
          <a:ln w="50800">
            <a:solidFill>
              <a:schemeClr val="tx1"/>
            </a:solidFill>
            <a:round/>
            <a:headEnd/>
            <a:tailEnd/>
          </a:ln>
          <a:extLst>
            <a:ext uri="{909E8E84-426E-40DD-AFC4-6F175D3DCCD1}">
              <a14:hiddenFill xmlns:a14="http://schemas.microsoft.com/office/drawing/2010/main">
                <a:noFill/>
              </a14:hiddenFill>
            </a:ext>
          </a:extLst>
        </p:spPr>
      </p:cxnSp>
      <p:cxnSp>
        <p:nvCxnSpPr>
          <p:cNvPr id="26649" name="AutoShape 28">
            <a:extLst>
              <a:ext uri="{FF2B5EF4-FFF2-40B4-BE49-F238E27FC236}">
                <a16:creationId xmlns:a16="http://schemas.microsoft.com/office/drawing/2014/main" id="{05D5CA11-50EB-4F98-8BF7-DE40DBBFD69C}"/>
              </a:ext>
            </a:extLst>
          </p:cNvPr>
          <p:cNvCxnSpPr>
            <a:cxnSpLocks noChangeShapeType="1"/>
            <a:stCxn id="12295" idx="3"/>
          </p:cNvCxnSpPr>
          <p:nvPr/>
        </p:nvCxnSpPr>
        <p:spPr bwMode="auto">
          <a:xfrm>
            <a:off x="2343150" y="6078538"/>
            <a:ext cx="7620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50" name="AutoShape 29">
            <a:extLst>
              <a:ext uri="{FF2B5EF4-FFF2-40B4-BE49-F238E27FC236}">
                <a16:creationId xmlns:a16="http://schemas.microsoft.com/office/drawing/2014/main" id="{8B3C04DA-1117-44DA-BF96-C08EEB204248}"/>
              </a:ext>
            </a:extLst>
          </p:cNvPr>
          <p:cNvCxnSpPr>
            <a:cxnSpLocks noChangeShapeType="1"/>
            <a:endCxn id="12296" idx="1"/>
          </p:cNvCxnSpPr>
          <p:nvPr/>
        </p:nvCxnSpPr>
        <p:spPr bwMode="auto">
          <a:xfrm flipV="1">
            <a:off x="5943600" y="1854200"/>
            <a:ext cx="647700" cy="1905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2319" name="AutoShape 32">
            <a:extLst>
              <a:ext uri="{FF2B5EF4-FFF2-40B4-BE49-F238E27FC236}">
                <a16:creationId xmlns:a16="http://schemas.microsoft.com/office/drawing/2014/main" id="{04BA2143-8102-4466-B3A1-28731D88D9C5}"/>
              </a:ext>
            </a:extLst>
          </p:cNvPr>
          <p:cNvSpPr>
            <a:spLocks noChangeArrowheads="1"/>
          </p:cNvSpPr>
          <p:nvPr/>
        </p:nvSpPr>
        <p:spPr bwMode="auto">
          <a:xfrm>
            <a:off x="3657600" y="1981200"/>
            <a:ext cx="1905000" cy="762000"/>
          </a:xfrm>
          <a:prstGeom prst="roundRect">
            <a:avLst>
              <a:gd name="adj" fmla="val 16667"/>
            </a:avLst>
          </a:prstGeom>
          <a:solidFill>
            <a:schemeClr val="bg1">
              <a:lumMod val="9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Use general</a:t>
            </a:r>
          </a:p>
          <a:p>
            <a:pPr algn="ctr" eaLnBrk="1" hangingPunct="1">
              <a:spcBef>
                <a:spcPct val="0"/>
              </a:spcBef>
              <a:buClrTx/>
              <a:buSzTx/>
              <a:buFontTx/>
              <a:buNone/>
              <a:defRPr/>
            </a:pPr>
            <a:r>
              <a:rPr lang="en-US" altLang="en-US" sz="1800" dirty="0"/>
              <a:t>audit s/w</a:t>
            </a:r>
          </a:p>
          <a:p>
            <a:pPr algn="ctr" eaLnBrk="1" hangingPunct="1">
              <a:spcBef>
                <a:spcPct val="0"/>
              </a:spcBef>
              <a:buClrTx/>
              <a:buSzTx/>
              <a:buFontTx/>
              <a:buNone/>
              <a:defRPr/>
            </a:pPr>
            <a:r>
              <a:rPr lang="en-US" altLang="en-US" sz="1800" dirty="0"/>
              <a:t>Run tests</a:t>
            </a:r>
          </a:p>
        </p:txBody>
      </p:sp>
      <p:sp>
        <p:nvSpPr>
          <p:cNvPr id="12320" name="AutoShape 33">
            <a:extLst>
              <a:ext uri="{FF2B5EF4-FFF2-40B4-BE49-F238E27FC236}">
                <a16:creationId xmlns:a16="http://schemas.microsoft.com/office/drawing/2014/main" id="{B3C2A05E-189F-4C2B-8ED5-80086CEE2257}"/>
              </a:ext>
            </a:extLst>
          </p:cNvPr>
          <p:cNvSpPr>
            <a:spLocks noChangeArrowheads="1"/>
          </p:cNvSpPr>
          <p:nvPr/>
        </p:nvSpPr>
        <p:spPr bwMode="auto">
          <a:xfrm>
            <a:off x="3657600" y="2895600"/>
            <a:ext cx="1828800" cy="838200"/>
          </a:xfrm>
          <a:prstGeom prst="roundRect">
            <a:avLst>
              <a:gd name="adj" fmla="val 16667"/>
            </a:avLst>
          </a:prstGeom>
          <a:solidFill>
            <a:schemeClr val="bg1">
              <a:lumMod val="9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Flowchart</a:t>
            </a:r>
          </a:p>
          <a:p>
            <a:pPr algn="ctr" eaLnBrk="1" hangingPunct="1">
              <a:spcBef>
                <a:spcPct val="0"/>
              </a:spcBef>
              <a:buClrTx/>
              <a:buSzTx/>
              <a:buFontTx/>
              <a:buNone/>
              <a:defRPr/>
            </a:pPr>
            <a:r>
              <a:rPr lang="en-US" altLang="en-US" sz="1800" dirty="0"/>
              <a:t>automated</a:t>
            </a:r>
          </a:p>
          <a:p>
            <a:pPr algn="ctr" eaLnBrk="1" hangingPunct="1">
              <a:spcBef>
                <a:spcPct val="0"/>
              </a:spcBef>
              <a:buClrTx/>
              <a:buSzTx/>
              <a:buFontTx/>
              <a:buNone/>
              <a:defRPr/>
            </a:pPr>
            <a:r>
              <a:rPr lang="en-US" altLang="en-US" sz="1800" dirty="0"/>
              <a:t>applications</a:t>
            </a:r>
          </a:p>
        </p:txBody>
      </p:sp>
      <p:sp>
        <p:nvSpPr>
          <p:cNvPr id="12321" name="AutoShape 34">
            <a:extLst>
              <a:ext uri="{FF2B5EF4-FFF2-40B4-BE49-F238E27FC236}">
                <a16:creationId xmlns:a16="http://schemas.microsoft.com/office/drawing/2014/main" id="{8D433D5A-C6BF-469F-A180-F5176549ABA5}"/>
              </a:ext>
            </a:extLst>
          </p:cNvPr>
          <p:cNvSpPr>
            <a:spLocks noChangeArrowheads="1"/>
          </p:cNvSpPr>
          <p:nvPr/>
        </p:nvSpPr>
        <p:spPr bwMode="auto">
          <a:xfrm>
            <a:off x="3581400" y="3962400"/>
            <a:ext cx="1981200" cy="762000"/>
          </a:xfrm>
          <a:prstGeom prst="flowChartAlternateProcess">
            <a:avLst/>
          </a:prstGeom>
          <a:solidFill>
            <a:schemeClr val="bg1">
              <a:lumMod val="95000"/>
            </a:schemeClr>
          </a:solidFill>
          <a:ln w="9525">
            <a:solidFill>
              <a:schemeClr val="tx1"/>
            </a:solidFill>
            <a:miter lim="800000"/>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Examine audit</a:t>
            </a:r>
          </a:p>
          <a:p>
            <a:pPr algn="ctr" eaLnBrk="1" hangingPunct="1">
              <a:spcBef>
                <a:spcPct val="0"/>
              </a:spcBef>
              <a:buClrTx/>
              <a:buSzTx/>
              <a:buFontTx/>
              <a:buNone/>
              <a:defRPr/>
            </a:pPr>
            <a:r>
              <a:rPr lang="en-US" altLang="en-US" sz="1800" dirty="0"/>
              <a:t>logs &amp; reports</a:t>
            </a:r>
          </a:p>
        </p:txBody>
      </p:sp>
      <p:sp>
        <p:nvSpPr>
          <p:cNvPr id="12322" name="AutoShape 35">
            <a:extLst>
              <a:ext uri="{FF2B5EF4-FFF2-40B4-BE49-F238E27FC236}">
                <a16:creationId xmlns:a16="http://schemas.microsoft.com/office/drawing/2014/main" id="{A704553E-2088-4BE5-9407-0BEAC067AF09}"/>
              </a:ext>
            </a:extLst>
          </p:cNvPr>
          <p:cNvSpPr>
            <a:spLocks noChangeArrowheads="1"/>
          </p:cNvSpPr>
          <p:nvPr/>
        </p:nvSpPr>
        <p:spPr bwMode="auto">
          <a:xfrm>
            <a:off x="3657600" y="4953000"/>
            <a:ext cx="1752600" cy="685800"/>
          </a:xfrm>
          <a:prstGeom prst="roundRect">
            <a:avLst>
              <a:gd name="adj" fmla="val 16667"/>
            </a:avLst>
          </a:prstGeom>
          <a:solidFill>
            <a:schemeClr val="bg1">
              <a:lumMod val="9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dirty="0"/>
              <a:t>Review</a:t>
            </a:r>
          </a:p>
          <a:p>
            <a:pPr algn="ctr" eaLnBrk="1" hangingPunct="1">
              <a:spcBef>
                <a:spcPct val="0"/>
              </a:spcBef>
              <a:buClrTx/>
              <a:buSzTx/>
              <a:buFontTx/>
              <a:buNone/>
              <a:defRPr/>
            </a:pPr>
            <a:r>
              <a:rPr lang="en-US" altLang="en-US" sz="1800" dirty="0"/>
              <a:t>documentation</a:t>
            </a:r>
          </a:p>
        </p:txBody>
      </p:sp>
      <p:sp>
        <p:nvSpPr>
          <p:cNvPr id="12323" name="AutoShape 36">
            <a:extLst>
              <a:ext uri="{FF2B5EF4-FFF2-40B4-BE49-F238E27FC236}">
                <a16:creationId xmlns:a16="http://schemas.microsoft.com/office/drawing/2014/main" id="{8BB6EC97-7F78-4748-9319-912AF4B69D7E}"/>
              </a:ext>
            </a:extLst>
          </p:cNvPr>
          <p:cNvSpPr>
            <a:spLocks noChangeArrowheads="1"/>
          </p:cNvSpPr>
          <p:nvPr/>
        </p:nvSpPr>
        <p:spPr bwMode="auto">
          <a:xfrm>
            <a:off x="3657600" y="5867400"/>
            <a:ext cx="1752600" cy="762000"/>
          </a:xfrm>
          <a:prstGeom prst="roundRect">
            <a:avLst>
              <a:gd name="adj" fmla="val 16667"/>
            </a:avLst>
          </a:prstGeom>
          <a:solidFill>
            <a:schemeClr val="bg1">
              <a:lumMod val="9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eaLnBrk="1" hangingPunct="1">
              <a:spcBef>
                <a:spcPct val="0"/>
              </a:spcBef>
              <a:buClrTx/>
              <a:buSzTx/>
              <a:buFontTx/>
              <a:buNone/>
              <a:defRPr/>
            </a:pPr>
            <a:r>
              <a:rPr lang="en-US" altLang="en-US" sz="1800"/>
              <a:t>Interview </a:t>
            </a:r>
          </a:p>
          <a:p>
            <a:pPr algn="ctr" eaLnBrk="1" hangingPunct="1">
              <a:spcBef>
                <a:spcPct val="0"/>
              </a:spcBef>
              <a:buClrTx/>
              <a:buSzTx/>
              <a:buFontTx/>
              <a:buNone/>
              <a:defRPr/>
            </a:pPr>
            <a:r>
              <a:rPr lang="en-US" altLang="en-US" sz="1800"/>
              <a:t>&amp; observe</a:t>
            </a:r>
          </a:p>
        </p:txBody>
      </p:sp>
      <p:cxnSp>
        <p:nvCxnSpPr>
          <p:cNvPr id="26656" name="AutoShape 37">
            <a:extLst>
              <a:ext uri="{FF2B5EF4-FFF2-40B4-BE49-F238E27FC236}">
                <a16:creationId xmlns:a16="http://schemas.microsoft.com/office/drawing/2014/main" id="{8B76AEBB-3327-4864-B85F-E44945B922C3}"/>
              </a:ext>
            </a:extLst>
          </p:cNvPr>
          <p:cNvCxnSpPr>
            <a:cxnSpLocks noChangeShapeType="1"/>
            <a:endCxn id="12323" idx="1"/>
          </p:cNvCxnSpPr>
          <p:nvPr/>
        </p:nvCxnSpPr>
        <p:spPr bwMode="auto">
          <a:xfrm>
            <a:off x="3105150" y="6248400"/>
            <a:ext cx="55245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57" name="AutoShape 38">
            <a:extLst>
              <a:ext uri="{FF2B5EF4-FFF2-40B4-BE49-F238E27FC236}">
                <a16:creationId xmlns:a16="http://schemas.microsoft.com/office/drawing/2014/main" id="{67326479-2D5F-42B9-9FDD-DB8BEED60072}"/>
              </a:ext>
            </a:extLst>
          </p:cNvPr>
          <p:cNvCxnSpPr>
            <a:cxnSpLocks noChangeShapeType="1"/>
            <a:endCxn id="12322" idx="1"/>
          </p:cNvCxnSpPr>
          <p:nvPr/>
        </p:nvCxnSpPr>
        <p:spPr bwMode="auto">
          <a:xfrm flipV="1">
            <a:off x="3124200" y="5295900"/>
            <a:ext cx="533400" cy="952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58" name="AutoShape 39">
            <a:extLst>
              <a:ext uri="{FF2B5EF4-FFF2-40B4-BE49-F238E27FC236}">
                <a16:creationId xmlns:a16="http://schemas.microsoft.com/office/drawing/2014/main" id="{E90AB727-EEEA-443E-8A79-118D12384A02}"/>
              </a:ext>
            </a:extLst>
          </p:cNvPr>
          <p:cNvCxnSpPr>
            <a:cxnSpLocks noChangeShapeType="1"/>
            <a:endCxn id="12321" idx="1"/>
          </p:cNvCxnSpPr>
          <p:nvPr/>
        </p:nvCxnSpPr>
        <p:spPr bwMode="auto">
          <a:xfrm>
            <a:off x="3124200" y="4343400"/>
            <a:ext cx="4572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59" name="AutoShape 40">
            <a:extLst>
              <a:ext uri="{FF2B5EF4-FFF2-40B4-BE49-F238E27FC236}">
                <a16:creationId xmlns:a16="http://schemas.microsoft.com/office/drawing/2014/main" id="{6DDF8772-99AB-453E-826E-7C980DEB600C}"/>
              </a:ext>
            </a:extLst>
          </p:cNvPr>
          <p:cNvCxnSpPr>
            <a:cxnSpLocks noChangeShapeType="1"/>
            <a:endCxn id="12320" idx="1"/>
          </p:cNvCxnSpPr>
          <p:nvPr/>
        </p:nvCxnSpPr>
        <p:spPr bwMode="auto">
          <a:xfrm>
            <a:off x="3125788" y="3314700"/>
            <a:ext cx="531812"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60" name="AutoShape 41">
            <a:extLst>
              <a:ext uri="{FF2B5EF4-FFF2-40B4-BE49-F238E27FC236}">
                <a16:creationId xmlns:a16="http://schemas.microsoft.com/office/drawing/2014/main" id="{C768840D-9956-45B9-AB0A-DD47B239A1BE}"/>
              </a:ext>
            </a:extLst>
          </p:cNvPr>
          <p:cNvCxnSpPr>
            <a:cxnSpLocks noChangeShapeType="1"/>
            <a:endCxn id="12319" idx="1"/>
          </p:cNvCxnSpPr>
          <p:nvPr/>
        </p:nvCxnSpPr>
        <p:spPr bwMode="auto">
          <a:xfrm>
            <a:off x="3124200" y="2362200"/>
            <a:ext cx="5334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6661" name="Text Box 42">
            <a:extLst>
              <a:ext uri="{FF2B5EF4-FFF2-40B4-BE49-F238E27FC236}">
                <a16:creationId xmlns:a16="http://schemas.microsoft.com/office/drawing/2014/main" id="{47220646-D22D-4A91-BF34-EF883C9FF577}"/>
              </a:ext>
            </a:extLst>
          </p:cNvPr>
          <p:cNvSpPr txBox="1">
            <a:spLocks noChangeArrowheads="1"/>
          </p:cNvSpPr>
          <p:nvPr/>
        </p:nvSpPr>
        <p:spPr bwMode="auto">
          <a:xfrm>
            <a:off x="3200400" y="1219200"/>
            <a:ext cx="2851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[Techniques of evaluation:</a:t>
            </a:r>
          </a:p>
          <a:p>
            <a:pPr eaLnBrk="1" hangingPunct="1"/>
            <a:r>
              <a:rPr lang="en-US" altLang="en-US"/>
              <a:t>Some may be optional]</a:t>
            </a:r>
          </a:p>
        </p:txBody>
      </p:sp>
      <p:cxnSp>
        <p:nvCxnSpPr>
          <p:cNvPr id="26662" name="AutoShape 43">
            <a:extLst>
              <a:ext uri="{FF2B5EF4-FFF2-40B4-BE49-F238E27FC236}">
                <a16:creationId xmlns:a16="http://schemas.microsoft.com/office/drawing/2014/main" id="{B0DF78AD-D1A3-45F3-9F4D-B6C2A265EF22}"/>
              </a:ext>
            </a:extLst>
          </p:cNvPr>
          <p:cNvCxnSpPr>
            <a:cxnSpLocks noChangeShapeType="1"/>
            <a:stCxn id="12319" idx="3"/>
          </p:cNvCxnSpPr>
          <p:nvPr/>
        </p:nvCxnSpPr>
        <p:spPr bwMode="auto">
          <a:xfrm>
            <a:off x="5562600" y="2362200"/>
            <a:ext cx="3810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63" name="AutoShape 44">
            <a:extLst>
              <a:ext uri="{FF2B5EF4-FFF2-40B4-BE49-F238E27FC236}">
                <a16:creationId xmlns:a16="http://schemas.microsoft.com/office/drawing/2014/main" id="{53F00C5B-98DF-47EB-8364-7338A6356B1B}"/>
              </a:ext>
            </a:extLst>
          </p:cNvPr>
          <p:cNvCxnSpPr>
            <a:cxnSpLocks noChangeShapeType="1"/>
            <a:stCxn id="12320" idx="3"/>
          </p:cNvCxnSpPr>
          <p:nvPr/>
        </p:nvCxnSpPr>
        <p:spPr bwMode="auto">
          <a:xfrm>
            <a:off x="5486400" y="3314700"/>
            <a:ext cx="4572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64" name="AutoShape 45">
            <a:extLst>
              <a:ext uri="{FF2B5EF4-FFF2-40B4-BE49-F238E27FC236}">
                <a16:creationId xmlns:a16="http://schemas.microsoft.com/office/drawing/2014/main" id="{47053047-CC66-4686-A19C-6CD58D593C0D}"/>
              </a:ext>
            </a:extLst>
          </p:cNvPr>
          <p:cNvCxnSpPr>
            <a:cxnSpLocks noChangeShapeType="1"/>
            <a:stCxn id="12321" idx="3"/>
          </p:cNvCxnSpPr>
          <p:nvPr/>
        </p:nvCxnSpPr>
        <p:spPr bwMode="auto">
          <a:xfrm>
            <a:off x="5562600" y="4343400"/>
            <a:ext cx="3810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65" name="AutoShape 46">
            <a:extLst>
              <a:ext uri="{FF2B5EF4-FFF2-40B4-BE49-F238E27FC236}">
                <a16:creationId xmlns:a16="http://schemas.microsoft.com/office/drawing/2014/main" id="{12EACEE3-0FCB-4E46-91F2-6E6A928E10CD}"/>
              </a:ext>
            </a:extLst>
          </p:cNvPr>
          <p:cNvCxnSpPr>
            <a:cxnSpLocks noChangeShapeType="1"/>
            <a:stCxn id="12322" idx="3"/>
          </p:cNvCxnSpPr>
          <p:nvPr/>
        </p:nvCxnSpPr>
        <p:spPr bwMode="auto">
          <a:xfrm flipV="1">
            <a:off x="5410200" y="5289550"/>
            <a:ext cx="534988" cy="635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6666" name="AutoShape 47">
            <a:extLst>
              <a:ext uri="{FF2B5EF4-FFF2-40B4-BE49-F238E27FC236}">
                <a16:creationId xmlns:a16="http://schemas.microsoft.com/office/drawing/2014/main" id="{605F82BF-00A6-4591-9989-7F20F7A5BD7A}"/>
              </a:ext>
            </a:extLst>
          </p:cNvPr>
          <p:cNvCxnSpPr>
            <a:cxnSpLocks noChangeShapeType="1"/>
            <a:stCxn id="12323" idx="3"/>
          </p:cNvCxnSpPr>
          <p:nvPr/>
        </p:nvCxnSpPr>
        <p:spPr bwMode="auto">
          <a:xfrm>
            <a:off x="5410200" y="6248400"/>
            <a:ext cx="5334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ransition spd="slow"/>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springerPPT</Template>
  <TotalTime>6064</TotalTime>
  <Words>7748</Words>
  <Application>Microsoft Office PowerPoint</Application>
  <PresentationFormat>On-screen Show (4:3)</PresentationFormat>
  <Paragraphs>1167</Paragraphs>
  <Slides>76</Slides>
  <Notes>47</Notes>
  <HiddenSlides>0</HiddenSlides>
  <MMClips>0</MMClips>
  <ScaleCrop>false</ScaleCrop>
  <HeadingPairs>
    <vt:vector size="6" baseType="variant">
      <vt:variant>
        <vt:lpstr>Fonts Used</vt:lpstr>
      </vt:variant>
      <vt:variant>
        <vt:i4>16</vt:i4>
      </vt:variant>
      <vt:variant>
        <vt:lpstr>Theme</vt:lpstr>
      </vt:variant>
      <vt:variant>
        <vt:i4>2</vt:i4>
      </vt:variant>
      <vt:variant>
        <vt:lpstr>Slide Titles</vt:lpstr>
      </vt:variant>
      <vt:variant>
        <vt:i4>76</vt:i4>
      </vt:variant>
    </vt:vector>
  </HeadingPairs>
  <TitlesOfParts>
    <vt:vector size="94" baseType="lpstr">
      <vt:lpstr>MS PGothic</vt:lpstr>
      <vt:lpstr>Arial</vt:lpstr>
      <vt:lpstr>Blackadder ITC</vt:lpstr>
      <vt:lpstr>Bradley Hand ITC</vt:lpstr>
      <vt:lpstr>Calibri</vt:lpstr>
      <vt:lpstr>Cambria</vt:lpstr>
      <vt:lpstr>Edwardian Script ITC</vt:lpstr>
      <vt:lpstr>Geneva</vt:lpstr>
      <vt:lpstr>Lucida Sans</vt:lpstr>
      <vt:lpstr>Script MT Bold</vt:lpstr>
      <vt:lpstr>Symbol</vt:lpstr>
      <vt:lpstr>Tempus Sans ITC</vt:lpstr>
      <vt:lpstr>Times</vt:lpstr>
      <vt:lpstr>Times New Roman</vt:lpstr>
      <vt:lpstr>Wingdings</vt:lpstr>
      <vt:lpstr>ヒラギノ角ゴ Pro W3</vt:lpstr>
      <vt:lpstr>Springer_2012</vt:lpstr>
      <vt:lpstr>Custom Design</vt:lpstr>
      <vt:lpstr>Performing an Audit or Security Test</vt:lpstr>
      <vt:lpstr>Objectives  </vt:lpstr>
      <vt:lpstr>ISACA CISA Definition for Audit</vt:lpstr>
      <vt:lpstr>Auditor Qualifications</vt:lpstr>
      <vt:lpstr>Audit Planning</vt:lpstr>
      <vt:lpstr>Audit Planning</vt:lpstr>
      <vt:lpstr>Audit Planning Table                         Workbook</vt:lpstr>
      <vt:lpstr>IS Audit Definition</vt:lpstr>
      <vt:lpstr>Detailed Audit Engagement Procedure</vt:lpstr>
      <vt:lpstr>Step 1A: Obtain Understanding of Audit Subject Area</vt:lpstr>
      <vt:lpstr>Audit Engagement Plan Vocabulary</vt:lpstr>
      <vt:lpstr>Step 1B: Perform Risk Assessment</vt:lpstr>
      <vt:lpstr>Audit Engagement Risk Analysis</vt:lpstr>
      <vt:lpstr>Step 1C:  Prepare Audit Engagement Plan</vt:lpstr>
      <vt:lpstr>Step 1C: Add Detail to Plan</vt:lpstr>
      <vt:lpstr>Snapshot of PCI DSS Testing Requirements </vt:lpstr>
      <vt:lpstr>Help: ISACA Audit Standards</vt:lpstr>
      <vt:lpstr>Workbook: Audit Engagement Plan (Example)</vt:lpstr>
      <vt:lpstr>Audit Engagement Plan                    Workbook Einstein University Example</vt:lpstr>
      <vt:lpstr>Audit Engagement Plan                    Workbook</vt:lpstr>
      <vt:lpstr>*Most IMPORTANT Recommendation*</vt:lpstr>
      <vt:lpstr>Review Internal Control</vt:lpstr>
      <vt:lpstr>Step 2: Evaluate Controls: IT Control Classifications</vt:lpstr>
      <vt:lpstr>Step 2: Evaluate Controls: Simple Control Matrix</vt:lpstr>
      <vt:lpstr>Step 3: Perform Tests</vt:lpstr>
      <vt:lpstr>Step 3: Perform Tests</vt:lpstr>
      <vt:lpstr>Step 3: Perform Tests</vt:lpstr>
      <vt:lpstr>Substantive vs. Compliance Testing</vt:lpstr>
      <vt:lpstr>Step 3: Test Vocabulary</vt:lpstr>
      <vt:lpstr>Step 3A: Compliance Testing</vt:lpstr>
      <vt:lpstr>Step 3B: Substantive Testing</vt:lpstr>
      <vt:lpstr>Substantive Testing: Input Validation</vt:lpstr>
      <vt:lpstr>Difference Estimation Sampling</vt:lpstr>
      <vt:lpstr>Sampling</vt:lpstr>
      <vt:lpstr>Variable Sampling</vt:lpstr>
      <vt:lpstr>Sampling</vt:lpstr>
      <vt:lpstr>Generalized Audit Software  (GAS)</vt:lpstr>
      <vt:lpstr>Step 4: Prepare Audit Report</vt:lpstr>
      <vt:lpstr>Evidence</vt:lpstr>
      <vt:lpstr>Step 4: Prepare Audit Report        Workbook</vt:lpstr>
      <vt:lpstr>Evaluation Status of Report</vt:lpstr>
      <vt:lpstr>Communicating Results</vt:lpstr>
      <vt:lpstr>Step 4B: Follow-up</vt:lpstr>
      <vt:lpstr>Advanced</vt:lpstr>
      <vt:lpstr>Internal Audit</vt:lpstr>
      <vt:lpstr>IT Assurance Framework: Extended Audit Engagement Plan Outline</vt:lpstr>
      <vt:lpstr>Classifications of Audit</vt:lpstr>
      <vt:lpstr>Computer-Assisted Audit Techniques (CAAT)</vt:lpstr>
      <vt:lpstr>Control Self-Assessment</vt:lpstr>
      <vt:lpstr>Newer Audit Techniques</vt:lpstr>
      <vt:lpstr>Service Learning Component: Non-Disclosure Agreement</vt:lpstr>
      <vt:lpstr>Service Learning Component: Non-Disclosure Agreement</vt:lpstr>
      <vt:lpstr>Question</vt:lpstr>
      <vt:lpstr>Question</vt:lpstr>
      <vt:lpstr>Question</vt:lpstr>
      <vt:lpstr>Question</vt:lpstr>
      <vt:lpstr>Question</vt:lpstr>
      <vt:lpstr>Question</vt:lpstr>
      <vt:lpstr>Question</vt:lpstr>
      <vt:lpstr>Question</vt:lpstr>
      <vt:lpstr>Question</vt:lpstr>
      <vt:lpstr>Question</vt:lpstr>
      <vt:lpstr>Summary</vt:lpstr>
      <vt:lpstr>Health First Case Study</vt:lpstr>
      <vt:lpstr>Process Includes:</vt:lpstr>
      <vt:lpstr>Step 1: Audit Engagement Risk Analysis</vt:lpstr>
      <vt:lpstr>Workbook: Step 1: Prepare Audit Engagement Plan</vt:lpstr>
      <vt:lpstr>Step 2: Evaluate Controls: Simple Control Matrix</vt:lpstr>
      <vt:lpstr>Step 3: Perform Testing</vt:lpstr>
      <vt:lpstr>Step 4: Prepare Audit Report</vt:lpstr>
      <vt:lpstr>Workbook: Audit Report (2)</vt:lpstr>
      <vt:lpstr>Your Job tonight: Audit Engagement Plan for some regulatory  component  </vt:lpstr>
      <vt:lpstr>HIPAA: Health First Tactical Audit Plan</vt:lpstr>
      <vt:lpstr>HIPAA: Audit Engagement Plan: Physical Safeguards: Device &amp; Media Controls Standard</vt:lpstr>
      <vt:lpstr>Audit Engagement Plan continued…</vt:lpstr>
      <vt:lpstr>Audit Engagement Plan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Audit</dc:title>
  <dc:creator>Susan J Lincke</dc:creator>
  <cp:lastModifiedBy>Lincke, Susan</cp:lastModifiedBy>
  <cp:revision>203</cp:revision>
  <dcterms:created xsi:type="dcterms:W3CDTF">2009-06-16T20:46:14Z</dcterms:created>
  <dcterms:modified xsi:type="dcterms:W3CDTF">2023-05-02T01:44:34Z</dcterms:modified>
</cp:coreProperties>
</file>