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8" r:id="rId1"/>
    <p:sldMasterId id="2147484235" r:id="rId2"/>
  </p:sldMasterIdLst>
  <p:notesMasterIdLst>
    <p:notesMasterId r:id="rId50"/>
  </p:notesMasterIdLst>
  <p:sldIdLst>
    <p:sldId id="256" r:id="rId3"/>
    <p:sldId id="338" r:id="rId4"/>
    <p:sldId id="390" r:id="rId5"/>
    <p:sldId id="386" r:id="rId6"/>
    <p:sldId id="359" r:id="rId7"/>
    <p:sldId id="321" r:id="rId8"/>
    <p:sldId id="339" r:id="rId9"/>
    <p:sldId id="389" r:id="rId10"/>
    <p:sldId id="388" r:id="rId11"/>
    <p:sldId id="342" r:id="rId12"/>
    <p:sldId id="323" r:id="rId13"/>
    <p:sldId id="322" r:id="rId14"/>
    <p:sldId id="363" r:id="rId15"/>
    <p:sldId id="387" r:id="rId16"/>
    <p:sldId id="340" r:id="rId17"/>
    <p:sldId id="360" r:id="rId18"/>
    <p:sldId id="361" r:id="rId19"/>
    <p:sldId id="362" r:id="rId20"/>
    <p:sldId id="364" r:id="rId21"/>
    <p:sldId id="346" r:id="rId22"/>
    <p:sldId id="343" r:id="rId23"/>
    <p:sldId id="344" r:id="rId24"/>
    <p:sldId id="391" r:id="rId25"/>
    <p:sldId id="345" r:id="rId26"/>
    <p:sldId id="393" r:id="rId27"/>
    <p:sldId id="394" r:id="rId28"/>
    <p:sldId id="347" r:id="rId29"/>
    <p:sldId id="392" r:id="rId30"/>
    <p:sldId id="395" r:id="rId31"/>
    <p:sldId id="348" r:id="rId32"/>
    <p:sldId id="351" r:id="rId33"/>
    <p:sldId id="353" r:id="rId34"/>
    <p:sldId id="396" r:id="rId35"/>
    <p:sldId id="352" r:id="rId36"/>
    <p:sldId id="356" r:id="rId37"/>
    <p:sldId id="349" r:id="rId38"/>
    <p:sldId id="358" r:id="rId39"/>
    <p:sldId id="335" r:id="rId40"/>
    <p:sldId id="303" r:id="rId41"/>
    <p:sldId id="365" r:id="rId42"/>
    <p:sldId id="384" r:id="rId43"/>
    <p:sldId id="402" r:id="rId44"/>
    <p:sldId id="398" r:id="rId45"/>
    <p:sldId id="399" r:id="rId46"/>
    <p:sldId id="397" r:id="rId47"/>
    <p:sldId id="400" r:id="rId48"/>
    <p:sldId id="401" r:id="rId4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3F1"/>
    <a:srgbClr val="B9B9FF"/>
    <a:srgbClr val="FF93E3"/>
    <a:srgbClr val="FF33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92" autoAdjust="0"/>
    <p:restoredTop sz="83000" autoAdjust="0"/>
  </p:normalViewPr>
  <p:slideViewPr>
    <p:cSldViewPr>
      <p:cViewPr varScale="1">
        <p:scale>
          <a:sx n="54" d="100"/>
          <a:sy n="54" d="100"/>
        </p:scale>
        <p:origin x="826" y="4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571629-DB66-4836-934E-490C7C037FFE}"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190196ED-5F04-493F-AE18-1599DB5366FF}">
      <dgm:prSet phldrT="[Text]"/>
      <dgm:spPr>
        <a:solidFill>
          <a:schemeClr val="accent2">
            <a:lumMod val="75000"/>
          </a:schemeClr>
        </a:solidFill>
      </dgm:spPr>
      <dgm:t>
        <a:bodyPr/>
        <a:lstStyle/>
        <a:p>
          <a:r>
            <a:rPr lang="en-US" dirty="0"/>
            <a:t>Business-Driven</a:t>
          </a:r>
        </a:p>
      </dgm:t>
    </dgm:pt>
    <dgm:pt modelId="{BD20B314-7C90-45AB-9837-427C87A6C1F5}" type="parTrans" cxnId="{74DAB080-C4C8-4ED6-A260-82DAC0A53F93}">
      <dgm:prSet/>
      <dgm:spPr/>
      <dgm:t>
        <a:bodyPr/>
        <a:lstStyle/>
        <a:p>
          <a:endParaRPr lang="en-US"/>
        </a:p>
      </dgm:t>
    </dgm:pt>
    <dgm:pt modelId="{61C0758B-0C07-4641-B471-37D289EC349F}" type="sibTrans" cxnId="{74DAB080-C4C8-4ED6-A260-82DAC0A53F93}">
      <dgm:prSet/>
      <dgm:spPr/>
      <dgm:t>
        <a:bodyPr/>
        <a:lstStyle/>
        <a:p>
          <a:endParaRPr lang="en-US"/>
        </a:p>
      </dgm:t>
    </dgm:pt>
    <dgm:pt modelId="{0AB0A974-BAB6-4EAE-95A9-79EA257D61F0}">
      <dgm:prSet phldrT="[Text]"/>
      <dgm:spPr>
        <a:solidFill>
          <a:schemeClr val="accent2">
            <a:lumMod val="75000"/>
          </a:schemeClr>
        </a:solidFill>
      </dgm:spPr>
      <dgm:t>
        <a:bodyPr/>
        <a:lstStyle/>
        <a:p>
          <a:r>
            <a:rPr lang="en-US" dirty="0"/>
            <a:t>Technology-Driven</a:t>
          </a:r>
        </a:p>
      </dgm:t>
    </dgm:pt>
    <dgm:pt modelId="{C8D3E6C9-AB2A-4BAA-94A5-722DDD44D5AC}" type="parTrans" cxnId="{CBBF53E0-4A57-4C37-96B8-317AD7203CEB}">
      <dgm:prSet/>
      <dgm:spPr/>
      <dgm:t>
        <a:bodyPr/>
        <a:lstStyle/>
        <a:p>
          <a:endParaRPr lang="en-US"/>
        </a:p>
      </dgm:t>
    </dgm:pt>
    <dgm:pt modelId="{AB989755-FAC8-44F2-AFDF-C10827E72DD1}" type="sibTrans" cxnId="{CBBF53E0-4A57-4C37-96B8-317AD7203CEB}">
      <dgm:prSet/>
      <dgm:spPr/>
      <dgm:t>
        <a:bodyPr/>
        <a:lstStyle/>
        <a:p>
          <a:endParaRPr lang="en-US"/>
        </a:p>
      </dgm:t>
    </dgm:pt>
    <dgm:pt modelId="{B197EF67-CCE8-48BF-BCE9-0B1E36FE39AF}" type="pres">
      <dgm:prSet presAssocID="{01571629-DB66-4836-934E-490C7C037FFE}" presName="diagram" presStyleCnt="0">
        <dgm:presLayoutVars>
          <dgm:dir/>
          <dgm:resizeHandles val="exact"/>
        </dgm:presLayoutVars>
      </dgm:prSet>
      <dgm:spPr/>
    </dgm:pt>
    <dgm:pt modelId="{DE92BE1A-F1F1-43E1-A6E0-AD43C2E5021E}" type="pres">
      <dgm:prSet presAssocID="{190196ED-5F04-493F-AE18-1599DB5366FF}" presName="arrow" presStyleLbl="node1" presStyleIdx="0" presStyleCnt="2">
        <dgm:presLayoutVars>
          <dgm:bulletEnabled val="1"/>
        </dgm:presLayoutVars>
      </dgm:prSet>
      <dgm:spPr/>
    </dgm:pt>
    <dgm:pt modelId="{65B8717B-B621-4759-97AE-7C4C52E0834B}" type="pres">
      <dgm:prSet presAssocID="{0AB0A974-BAB6-4EAE-95A9-79EA257D61F0}" presName="arrow" presStyleLbl="node1" presStyleIdx="1" presStyleCnt="2">
        <dgm:presLayoutVars>
          <dgm:bulletEnabled val="1"/>
        </dgm:presLayoutVars>
      </dgm:prSet>
      <dgm:spPr/>
    </dgm:pt>
  </dgm:ptLst>
  <dgm:cxnLst>
    <dgm:cxn modelId="{21936311-22D5-4D35-9068-F4290863087E}" type="presOf" srcId="{0AB0A974-BAB6-4EAE-95A9-79EA257D61F0}" destId="{65B8717B-B621-4759-97AE-7C4C52E0834B}" srcOrd="0" destOrd="0" presId="urn:microsoft.com/office/officeart/2005/8/layout/arrow5"/>
    <dgm:cxn modelId="{B07B7A36-7EE1-4762-9307-6133EC79CFFA}" type="presOf" srcId="{01571629-DB66-4836-934E-490C7C037FFE}" destId="{B197EF67-CCE8-48BF-BCE9-0B1E36FE39AF}" srcOrd="0" destOrd="0" presId="urn:microsoft.com/office/officeart/2005/8/layout/arrow5"/>
    <dgm:cxn modelId="{B6F2FE7D-40B7-4C12-93E1-BB5ECC8DFD2C}" type="presOf" srcId="{190196ED-5F04-493F-AE18-1599DB5366FF}" destId="{DE92BE1A-F1F1-43E1-A6E0-AD43C2E5021E}" srcOrd="0" destOrd="0" presId="urn:microsoft.com/office/officeart/2005/8/layout/arrow5"/>
    <dgm:cxn modelId="{74DAB080-C4C8-4ED6-A260-82DAC0A53F93}" srcId="{01571629-DB66-4836-934E-490C7C037FFE}" destId="{190196ED-5F04-493F-AE18-1599DB5366FF}" srcOrd="0" destOrd="0" parTransId="{BD20B314-7C90-45AB-9837-427C87A6C1F5}" sibTransId="{61C0758B-0C07-4641-B471-37D289EC349F}"/>
    <dgm:cxn modelId="{CBBF53E0-4A57-4C37-96B8-317AD7203CEB}" srcId="{01571629-DB66-4836-934E-490C7C037FFE}" destId="{0AB0A974-BAB6-4EAE-95A9-79EA257D61F0}" srcOrd="1" destOrd="0" parTransId="{C8D3E6C9-AB2A-4BAA-94A5-722DDD44D5AC}" sibTransId="{AB989755-FAC8-44F2-AFDF-C10827E72DD1}"/>
    <dgm:cxn modelId="{6C8EAE20-9EDF-463A-81F5-F593AF2FB399}" type="presParOf" srcId="{B197EF67-CCE8-48BF-BCE9-0B1E36FE39AF}" destId="{DE92BE1A-F1F1-43E1-A6E0-AD43C2E5021E}" srcOrd="0" destOrd="0" presId="urn:microsoft.com/office/officeart/2005/8/layout/arrow5"/>
    <dgm:cxn modelId="{058245C0-8BB6-4FB6-8DE1-385AF1A85D9C}" type="presParOf" srcId="{B197EF67-CCE8-48BF-BCE9-0B1E36FE39AF}" destId="{65B8717B-B621-4759-97AE-7C4C52E0834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571629-DB66-4836-934E-490C7C037FFE}"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190196ED-5F04-493F-AE18-1599DB5366FF}">
      <dgm:prSet phldrT="[Text]"/>
      <dgm:spPr>
        <a:solidFill>
          <a:srgbClr val="C00000"/>
        </a:solidFill>
      </dgm:spPr>
      <dgm:t>
        <a:bodyPr/>
        <a:lstStyle/>
        <a:p>
          <a:r>
            <a:rPr lang="en-US" dirty="0"/>
            <a:t>Business-Driven</a:t>
          </a:r>
        </a:p>
      </dgm:t>
    </dgm:pt>
    <dgm:pt modelId="{BD20B314-7C90-45AB-9837-427C87A6C1F5}" type="parTrans" cxnId="{74DAB080-C4C8-4ED6-A260-82DAC0A53F93}">
      <dgm:prSet/>
      <dgm:spPr/>
      <dgm:t>
        <a:bodyPr/>
        <a:lstStyle/>
        <a:p>
          <a:endParaRPr lang="en-US"/>
        </a:p>
      </dgm:t>
    </dgm:pt>
    <dgm:pt modelId="{61C0758B-0C07-4641-B471-37D289EC349F}" type="sibTrans" cxnId="{74DAB080-C4C8-4ED6-A260-82DAC0A53F93}">
      <dgm:prSet/>
      <dgm:spPr/>
      <dgm:t>
        <a:bodyPr/>
        <a:lstStyle/>
        <a:p>
          <a:endParaRPr lang="en-US"/>
        </a:p>
      </dgm:t>
    </dgm:pt>
    <dgm:pt modelId="{0AB0A974-BAB6-4EAE-95A9-79EA257D61F0}">
      <dgm:prSet phldrT="[Text]"/>
      <dgm:spPr>
        <a:solidFill>
          <a:schemeClr val="accent2">
            <a:lumMod val="75000"/>
          </a:schemeClr>
        </a:solidFill>
      </dgm:spPr>
      <dgm:t>
        <a:bodyPr/>
        <a:lstStyle/>
        <a:p>
          <a:r>
            <a:rPr lang="en-US" dirty="0"/>
            <a:t>Technology-Driven</a:t>
          </a:r>
        </a:p>
      </dgm:t>
    </dgm:pt>
    <dgm:pt modelId="{C8D3E6C9-AB2A-4BAA-94A5-722DDD44D5AC}" type="parTrans" cxnId="{CBBF53E0-4A57-4C37-96B8-317AD7203CEB}">
      <dgm:prSet/>
      <dgm:spPr/>
      <dgm:t>
        <a:bodyPr/>
        <a:lstStyle/>
        <a:p>
          <a:endParaRPr lang="en-US"/>
        </a:p>
      </dgm:t>
    </dgm:pt>
    <dgm:pt modelId="{AB989755-FAC8-44F2-AFDF-C10827E72DD1}" type="sibTrans" cxnId="{CBBF53E0-4A57-4C37-96B8-317AD7203CEB}">
      <dgm:prSet/>
      <dgm:spPr/>
      <dgm:t>
        <a:bodyPr/>
        <a:lstStyle/>
        <a:p>
          <a:endParaRPr lang="en-US"/>
        </a:p>
      </dgm:t>
    </dgm:pt>
    <dgm:pt modelId="{B197EF67-CCE8-48BF-BCE9-0B1E36FE39AF}" type="pres">
      <dgm:prSet presAssocID="{01571629-DB66-4836-934E-490C7C037FFE}" presName="diagram" presStyleCnt="0">
        <dgm:presLayoutVars>
          <dgm:dir/>
          <dgm:resizeHandles val="exact"/>
        </dgm:presLayoutVars>
      </dgm:prSet>
      <dgm:spPr/>
    </dgm:pt>
    <dgm:pt modelId="{DE92BE1A-F1F1-43E1-A6E0-AD43C2E5021E}" type="pres">
      <dgm:prSet presAssocID="{190196ED-5F04-493F-AE18-1599DB5366FF}" presName="arrow" presStyleLbl="node1" presStyleIdx="0" presStyleCnt="2">
        <dgm:presLayoutVars>
          <dgm:bulletEnabled val="1"/>
        </dgm:presLayoutVars>
      </dgm:prSet>
      <dgm:spPr/>
    </dgm:pt>
    <dgm:pt modelId="{65B8717B-B621-4759-97AE-7C4C52E0834B}" type="pres">
      <dgm:prSet presAssocID="{0AB0A974-BAB6-4EAE-95A9-79EA257D61F0}" presName="arrow" presStyleLbl="node1" presStyleIdx="1" presStyleCnt="2">
        <dgm:presLayoutVars>
          <dgm:bulletEnabled val="1"/>
        </dgm:presLayoutVars>
      </dgm:prSet>
      <dgm:spPr/>
    </dgm:pt>
  </dgm:ptLst>
  <dgm:cxnLst>
    <dgm:cxn modelId="{21936311-22D5-4D35-9068-F4290863087E}" type="presOf" srcId="{0AB0A974-BAB6-4EAE-95A9-79EA257D61F0}" destId="{65B8717B-B621-4759-97AE-7C4C52E0834B}" srcOrd="0" destOrd="0" presId="urn:microsoft.com/office/officeart/2005/8/layout/arrow5"/>
    <dgm:cxn modelId="{B07B7A36-7EE1-4762-9307-6133EC79CFFA}" type="presOf" srcId="{01571629-DB66-4836-934E-490C7C037FFE}" destId="{B197EF67-CCE8-48BF-BCE9-0B1E36FE39AF}" srcOrd="0" destOrd="0" presId="urn:microsoft.com/office/officeart/2005/8/layout/arrow5"/>
    <dgm:cxn modelId="{B6F2FE7D-40B7-4C12-93E1-BB5ECC8DFD2C}" type="presOf" srcId="{190196ED-5F04-493F-AE18-1599DB5366FF}" destId="{DE92BE1A-F1F1-43E1-A6E0-AD43C2E5021E}" srcOrd="0" destOrd="0" presId="urn:microsoft.com/office/officeart/2005/8/layout/arrow5"/>
    <dgm:cxn modelId="{74DAB080-C4C8-4ED6-A260-82DAC0A53F93}" srcId="{01571629-DB66-4836-934E-490C7C037FFE}" destId="{190196ED-5F04-493F-AE18-1599DB5366FF}" srcOrd="0" destOrd="0" parTransId="{BD20B314-7C90-45AB-9837-427C87A6C1F5}" sibTransId="{61C0758B-0C07-4641-B471-37D289EC349F}"/>
    <dgm:cxn modelId="{CBBF53E0-4A57-4C37-96B8-317AD7203CEB}" srcId="{01571629-DB66-4836-934E-490C7C037FFE}" destId="{0AB0A974-BAB6-4EAE-95A9-79EA257D61F0}" srcOrd="1" destOrd="0" parTransId="{C8D3E6C9-AB2A-4BAA-94A5-722DDD44D5AC}" sibTransId="{AB989755-FAC8-44F2-AFDF-C10827E72DD1}"/>
    <dgm:cxn modelId="{6C8EAE20-9EDF-463A-81F5-F593AF2FB399}" type="presParOf" srcId="{B197EF67-CCE8-48BF-BCE9-0B1E36FE39AF}" destId="{DE92BE1A-F1F1-43E1-A6E0-AD43C2E5021E}" srcOrd="0" destOrd="0" presId="urn:microsoft.com/office/officeart/2005/8/layout/arrow5"/>
    <dgm:cxn modelId="{058245C0-8BB6-4FB6-8DE1-385AF1A85D9C}" type="presParOf" srcId="{B197EF67-CCE8-48BF-BCE9-0B1E36FE39AF}" destId="{65B8717B-B621-4759-97AE-7C4C52E0834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9397C5-00E1-4E00-B71D-E7A7FFAA2301}" type="doc">
      <dgm:prSet loTypeId="urn:microsoft.com/office/officeart/2005/8/layout/radial1" loCatId="relationship" qsTypeId="urn:microsoft.com/office/officeart/2005/8/quickstyle/simple1" qsCatId="simple" csTypeId="urn:microsoft.com/office/officeart/2005/8/colors/accent1_2" csCatId="accent1" phldr="1"/>
      <dgm:spPr/>
    </dgm:pt>
    <dgm:pt modelId="{C0A7D802-2C89-45BF-ACB5-9E22A2991A3C}">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670255FE-231D-47D7-B6CB-9475990533EE}" type="parTrans" cxnId="{B8A42170-22B1-45D7-A7A6-88AD65B1F358}">
      <dgm:prSet/>
      <dgm:spPr/>
      <dgm:t>
        <a:bodyPr/>
        <a:lstStyle/>
        <a:p>
          <a:endParaRPr lang="en-US"/>
        </a:p>
      </dgm:t>
    </dgm:pt>
    <dgm:pt modelId="{FA9319A6-3379-49BF-B91C-A575D466C872}" type="sibTrans" cxnId="{B8A42170-22B1-45D7-A7A6-88AD65B1F358}">
      <dgm:prSet/>
      <dgm:spPr/>
      <dgm:t>
        <a:bodyPr/>
        <a:lstStyle/>
        <a:p>
          <a:endParaRPr lang="en-US"/>
        </a:p>
      </dgm:t>
    </dgm:pt>
    <dgm:pt modelId="{A1968AFA-9AD3-46D7-9B60-AC6EE49BAEC1}">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DC6D6674-287A-4240-BECB-815A7008E542}" type="parTrans" cxnId="{4933D48A-4AB0-4765-ADE9-953CB9062679}">
      <dgm:prSet/>
      <dgm:spPr/>
      <dgm:t>
        <a:bodyPr/>
        <a:lstStyle/>
        <a:p>
          <a:endParaRPr lang="en-US"/>
        </a:p>
      </dgm:t>
    </dgm:pt>
    <dgm:pt modelId="{BED6C418-97A4-460C-BB7F-925DBFBACB4C}" type="sibTrans" cxnId="{4933D48A-4AB0-4765-ADE9-953CB9062679}">
      <dgm:prSet/>
      <dgm:spPr/>
      <dgm:t>
        <a:bodyPr/>
        <a:lstStyle/>
        <a:p>
          <a:endParaRPr lang="en-US"/>
        </a:p>
      </dgm:t>
    </dgm:pt>
    <dgm:pt modelId="{6D94FFB8-8097-4859-BF4D-F9E31D9C5D35}">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a:ln>
                <a:noFill/>
              </a:ln>
              <a:solidFill>
                <a:schemeClr val="tx1"/>
              </a:solidFill>
              <a:effectLst/>
              <a:latin typeface="Arial" panose="020B0604020202020204" pitchFamily="34" charset="0"/>
            </a:rPr>
            <a:t>tional</a:t>
          </a: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Metrics</a:t>
          </a:r>
        </a:p>
      </dgm:t>
    </dgm:pt>
    <dgm:pt modelId="{217D97A4-0866-4CEA-963D-D627DC7A0B50}" type="parTrans" cxnId="{0E63CE7B-0E91-46A2-ACEE-BCCAFEDA3FC1}">
      <dgm:prSet/>
      <dgm:spPr/>
      <dgm:t>
        <a:bodyPr/>
        <a:lstStyle/>
        <a:p>
          <a:endParaRPr lang="en-US"/>
        </a:p>
      </dgm:t>
    </dgm:pt>
    <dgm:pt modelId="{1B8B44C8-8FB9-4A26-B099-A0E045696961}" type="sibTrans" cxnId="{0E63CE7B-0E91-46A2-ACEE-BCCAFEDA3FC1}">
      <dgm:prSet/>
      <dgm:spPr/>
      <dgm:t>
        <a:bodyPr/>
        <a:lstStyle/>
        <a:p>
          <a:endParaRPr lang="en-US"/>
        </a:p>
      </dgm:t>
    </dgm:pt>
    <dgm:pt modelId="{D0D37630-6FF5-4D33-B50E-A626F7CFF320}">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Metrics</a:t>
          </a:r>
        </a:p>
      </dgm:t>
    </dgm:pt>
    <dgm:pt modelId="{AB528F60-9FBD-4618-B88C-935FBD0329F4}" type="parTrans" cxnId="{78660A3E-F6A4-421B-8042-46D050165425}">
      <dgm:prSet/>
      <dgm:spPr/>
      <dgm:t>
        <a:bodyPr/>
        <a:lstStyle/>
        <a:p>
          <a:endParaRPr lang="en-US"/>
        </a:p>
      </dgm:t>
    </dgm:pt>
    <dgm:pt modelId="{A9A93DFD-EA54-4695-975B-D3F79BCAF584}" type="sibTrans" cxnId="{78660A3E-F6A4-421B-8042-46D050165425}">
      <dgm:prSet/>
      <dgm:spPr/>
      <dgm:t>
        <a:bodyPr/>
        <a:lstStyle/>
        <a:p>
          <a:endParaRPr lang="en-US"/>
        </a:p>
      </dgm:t>
    </dgm:pt>
    <dgm:pt modelId="{585A4D5D-FC45-44BA-84AC-D8BB92440BCD}" type="pres">
      <dgm:prSet presAssocID="{739397C5-00E1-4E00-B71D-E7A7FFAA2301}" presName="cycle" presStyleCnt="0">
        <dgm:presLayoutVars>
          <dgm:chMax val="1"/>
          <dgm:dir/>
          <dgm:animLvl val="ctr"/>
          <dgm:resizeHandles val="exact"/>
        </dgm:presLayoutVars>
      </dgm:prSet>
      <dgm:spPr/>
    </dgm:pt>
    <dgm:pt modelId="{ED23567C-6348-4CBF-98A0-09221D2DCD12}" type="pres">
      <dgm:prSet presAssocID="{C0A7D802-2C89-45BF-ACB5-9E22A2991A3C}" presName="centerShape" presStyleLbl="node0" presStyleIdx="0" presStyleCnt="1"/>
      <dgm:spPr/>
    </dgm:pt>
    <dgm:pt modelId="{91FF8846-FE2F-47AF-893C-86437F136D00}" type="pres">
      <dgm:prSet presAssocID="{DC6D6674-287A-4240-BECB-815A7008E542}" presName="Name9" presStyleLbl="parChTrans1D2" presStyleIdx="0" presStyleCnt="3"/>
      <dgm:spPr/>
    </dgm:pt>
    <dgm:pt modelId="{B31A1F92-53D3-4CC4-8713-E486387C9D52}" type="pres">
      <dgm:prSet presAssocID="{DC6D6674-287A-4240-BECB-815A7008E542}" presName="connTx" presStyleLbl="parChTrans1D2" presStyleIdx="0" presStyleCnt="3"/>
      <dgm:spPr/>
    </dgm:pt>
    <dgm:pt modelId="{73944607-8E08-49F7-BC67-78DDA15111E9}" type="pres">
      <dgm:prSet presAssocID="{A1968AFA-9AD3-46D7-9B60-AC6EE49BAEC1}" presName="node" presStyleLbl="node1" presStyleIdx="0" presStyleCnt="3" custRadScaleRad="104306" custRadScaleInc="598">
        <dgm:presLayoutVars>
          <dgm:bulletEnabled val="1"/>
        </dgm:presLayoutVars>
      </dgm:prSet>
      <dgm:spPr/>
    </dgm:pt>
    <dgm:pt modelId="{337BC9BB-CC11-4AAA-8579-081EA1BEE87A}" type="pres">
      <dgm:prSet presAssocID="{217D97A4-0866-4CEA-963D-D627DC7A0B50}" presName="Name9" presStyleLbl="parChTrans1D2" presStyleIdx="1" presStyleCnt="3"/>
      <dgm:spPr/>
    </dgm:pt>
    <dgm:pt modelId="{6D80BB84-EF7D-4E91-A927-CEC4631F444C}" type="pres">
      <dgm:prSet presAssocID="{217D97A4-0866-4CEA-963D-D627DC7A0B50}" presName="connTx" presStyleLbl="parChTrans1D2" presStyleIdx="1" presStyleCnt="3"/>
      <dgm:spPr/>
    </dgm:pt>
    <dgm:pt modelId="{A60DBF3D-C940-49F3-A1C6-231E5C61A3A1}" type="pres">
      <dgm:prSet presAssocID="{6D94FFB8-8097-4859-BF4D-F9E31D9C5D35}" presName="node" presStyleLbl="node1" presStyleIdx="1" presStyleCnt="3">
        <dgm:presLayoutVars>
          <dgm:bulletEnabled val="1"/>
        </dgm:presLayoutVars>
      </dgm:prSet>
      <dgm:spPr/>
    </dgm:pt>
    <dgm:pt modelId="{097F6E23-A221-4D80-92A5-A8D47C4C24F9}" type="pres">
      <dgm:prSet presAssocID="{AB528F60-9FBD-4618-B88C-935FBD0329F4}" presName="Name9" presStyleLbl="parChTrans1D2" presStyleIdx="2" presStyleCnt="3"/>
      <dgm:spPr/>
    </dgm:pt>
    <dgm:pt modelId="{4AD81E09-6853-4E0B-97E3-11C45971E7CF}" type="pres">
      <dgm:prSet presAssocID="{AB528F60-9FBD-4618-B88C-935FBD0329F4}" presName="connTx" presStyleLbl="parChTrans1D2" presStyleIdx="2" presStyleCnt="3"/>
      <dgm:spPr/>
    </dgm:pt>
    <dgm:pt modelId="{B29EB36A-4291-4198-8E98-056CEBD8AED1}" type="pres">
      <dgm:prSet presAssocID="{D0D37630-6FF5-4D33-B50E-A626F7CFF320}" presName="node" presStyleLbl="node1" presStyleIdx="2" presStyleCnt="3" custRadScaleRad="98969" custRadScaleInc="-1064">
        <dgm:presLayoutVars>
          <dgm:bulletEnabled val="1"/>
        </dgm:presLayoutVars>
      </dgm:prSet>
      <dgm:spPr/>
    </dgm:pt>
  </dgm:ptLst>
  <dgm:cxnLst>
    <dgm:cxn modelId="{95F73A08-2885-4D19-BB3A-EC36BB2D638D}" type="presOf" srcId="{D0D37630-6FF5-4D33-B50E-A626F7CFF320}" destId="{B29EB36A-4291-4198-8E98-056CEBD8AED1}" srcOrd="0" destOrd="0" presId="urn:microsoft.com/office/officeart/2005/8/layout/radial1"/>
    <dgm:cxn modelId="{B2F48E0A-11A6-411C-B129-F3B744C15A54}" type="presOf" srcId="{AB528F60-9FBD-4618-B88C-935FBD0329F4}" destId="{097F6E23-A221-4D80-92A5-A8D47C4C24F9}" srcOrd="0" destOrd="0" presId="urn:microsoft.com/office/officeart/2005/8/layout/radial1"/>
    <dgm:cxn modelId="{78660A3E-F6A4-421B-8042-46D050165425}" srcId="{C0A7D802-2C89-45BF-ACB5-9E22A2991A3C}" destId="{D0D37630-6FF5-4D33-B50E-A626F7CFF320}" srcOrd="2" destOrd="0" parTransId="{AB528F60-9FBD-4618-B88C-935FBD0329F4}" sibTransId="{A9A93DFD-EA54-4695-975B-D3F79BCAF584}"/>
    <dgm:cxn modelId="{C274BE44-54BB-4729-9567-02FDE65E703E}" type="presOf" srcId="{6D94FFB8-8097-4859-BF4D-F9E31D9C5D35}" destId="{A60DBF3D-C940-49F3-A1C6-231E5C61A3A1}" srcOrd="0" destOrd="0" presId="urn:microsoft.com/office/officeart/2005/8/layout/radial1"/>
    <dgm:cxn modelId="{9E10994B-6C67-457A-98DF-AA1B6892F673}" type="presOf" srcId="{A1968AFA-9AD3-46D7-9B60-AC6EE49BAEC1}" destId="{73944607-8E08-49F7-BC67-78DDA15111E9}" srcOrd="0" destOrd="0" presId="urn:microsoft.com/office/officeart/2005/8/layout/radial1"/>
    <dgm:cxn modelId="{B8A42170-22B1-45D7-A7A6-88AD65B1F358}" srcId="{739397C5-00E1-4E00-B71D-E7A7FFAA2301}" destId="{C0A7D802-2C89-45BF-ACB5-9E22A2991A3C}" srcOrd="0" destOrd="0" parTransId="{670255FE-231D-47D7-B6CB-9475990533EE}" sibTransId="{FA9319A6-3379-49BF-B91C-A575D466C872}"/>
    <dgm:cxn modelId="{FAFA1B51-D961-4D41-A97E-32C6123AD002}" type="presOf" srcId="{217D97A4-0866-4CEA-963D-D627DC7A0B50}" destId="{6D80BB84-EF7D-4E91-A927-CEC4631F444C}" srcOrd="1" destOrd="0" presId="urn:microsoft.com/office/officeart/2005/8/layout/radial1"/>
    <dgm:cxn modelId="{0E63CE7B-0E91-46A2-ACEE-BCCAFEDA3FC1}" srcId="{C0A7D802-2C89-45BF-ACB5-9E22A2991A3C}" destId="{6D94FFB8-8097-4859-BF4D-F9E31D9C5D35}" srcOrd="1" destOrd="0" parTransId="{217D97A4-0866-4CEA-963D-D627DC7A0B50}" sibTransId="{1B8B44C8-8FB9-4A26-B099-A0E045696961}"/>
    <dgm:cxn modelId="{D647A084-21B1-4FB1-B9D5-689A1D9D7C60}" type="presOf" srcId="{C0A7D802-2C89-45BF-ACB5-9E22A2991A3C}" destId="{ED23567C-6348-4CBF-98A0-09221D2DCD12}" srcOrd="0" destOrd="0" presId="urn:microsoft.com/office/officeart/2005/8/layout/radial1"/>
    <dgm:cxn modelId="{93363885-C190-4C55-AC2C-B6E9A8379BF3}" type="presOf" srcId="{739397C5-00E1-4E00-B71D-E7A7FFAA2301}" destId="{585A4D5D-FC45-44BA-84AC-D8BB92440BCD}" srcOrd="0" destOrd="0" presId="urn:microsoft.com/office/officeart/2005/8/layout/radial1"/>
    <dgm:cxn modelId="{4933D48A-4AB0-4765-ADE9-953CB9062679}" srcId="{C0A7D802-2C89-45BF-ACB5-9E22A2991A3C}" destId="{A1968AFA-9AD3-46D7-9B60-AC6EE49BAEC1}" srcOrd="0" destOrd="0" parTransId="{DC6D6674-287A-4240-BECB-815A7008E542}" sibTransId="{BED6C418-97A4-460C-BB7F-925DBFBACB4C}"/>
    <dgm:cxn modelId="{E963C1AB-99FE-47BD-B462-7F19D8A0C79E}" type="presOf" srcId="{DC6D6674-287A-4240-BECB-815A7008E542}" destId="{91FF8846-FE2F-47AF-893C-86437F136D00}" srcOrd="0" destOrd="0" presId="urn:microsoft.com/office/officeart/2005/8/layout/radial1"/>
    <dgm:cxn modelId="{25F425C0-00B3-4782-965F-7D6613B1085C}" type="presOf" srcId="{217D97A4-0866-4CEA-963D-D627DC7A0B50}" destId="{337BC9BB-CC11-4AAA-8579-081EA1BEE87A}" srcOrd="0" destOrd="0" presId="urn:microsoft.com/office/officeart/2005/8/layout/radial1"/>
    <dgm:cxn modelId="{975694C4-FBF1-4DBF-940C-B6344D477ED2}" type="presOf" srcId="{DC6D6674-287A-4240-BECB-815A7008E542}" destId="{B31A1F92-53D3-4CC4-8713-E486387C9D52}" srcOrd="1" destOrd="0" presId="urn:microsoft.com/office/officeart/2005/8/layout/radial1"/>
    <dgm:cxn modelId="{2A4866D9-FCAB-4C8A-AAA4-D1471C84FFF9}" type="presOf" srcId="{AB528F60-9FBD-4618-B88C-935FBD0329F4}" destId="{4AD81E09-6853-4E0B-97E3-11C45971E7CF}" srcOrd="1" destOrd="0" presId="urn:microsoft.com/office/officeart/2005/8/layout/radial1"/>
    <dgm:cxn modelId="{180AA0D7-F295-4DAA-8D07-23F96B987378}" type="presParOf" srcId="{585A4D5D-FC45-44BA-84AC-D8BB92440BCD}" destId="{ED23567C-6348-4CBF-98A0-09221D2DCD12}" srcOrd="0" destOrd="0" presId="urn:microsoft.com/office/officeart/2005/8/layout/radial1"/>
    <dgm:cxn modelId="{DA15A968-B0D8-4228-9F7A-D2E447CD21DB}" type="presParOf" srcId="{585A4D5D-FC45-44BA-84AC-D8BB92440BCD}" destId="{91FF8846-FE2F-47AF-893C-86437F136D00}" srcOrd="1" destOrd="0" presId="urn:microsoft.com/office/officeart/2005/8/layout/radial1"/>
    <dgm:cxn modelId="{B2CBDD14-29B7-449A-861E-93D4A935129A}" type="presParOf" srcId="{91FF8846-FE2F-47AF-893C-86437F136D00}" destId="{B31A1F92-53D3-4CC4-8713-E486387C9D52}" srcOrd="0" destOrd="0" presId="urn:microsoft.com/office/officeart/2005/8/layout/radial1"/>
    <dgm:cxn modelId="{D04ACB15-10E8-4C75-A548-CE8E45A331EE}" type="presParOf" srcId="{585A4D5D-FC45-44BA-84AC-D8BB92440BCD}" destId="{73944607-8E08-49F7-BC67-78DDA15111E9}" srcOrd="2" destOrd="0" presId="urn:microsoft.com/office/officeart/2005/8/layout/radial1"/>
    <dgm:cxn modelId="{7755BB9B-0904-41A3-B930-236BD70FF006}" type="presParOf" srcId="{585A4D5D-FC45-44BA-84AC-D8BB92440BCD}" destId="{337BC9BB-CC11-4AAA-8579-081EA1BEE87A}" srcOrd="3" destOrd="0" presId="urn:microsoft.com/office/officeart/2005/8/layout/radial1"/>
    <dgm:cxn modelId="{6C78D95B-F83C-4B67-B15B-4DA54FD5564A}" type="presParOf" srcId="{337BC9BB-CC11-4AAA-8579-081EA1BEE87A}" destId="{6D80BB84-EF7D-4E91-A927-CEC4631F444C}" srcOrd="0" destOrd="0" presId="urn:microsoft.com/office/officeart/2005/8/layout/radial1"/>
    <dgm:cxn modelId="{100D787D-404C-4FB7-B66E-8E51637D3BCE}" type="presParOf" srcId="{585A4D5D-FC45-44BA-84AC-D8BB92440BCD}" destId="{A60DBF3D-C940-49F3-A1C6-231E5C61A3A1}" srcOrd="4" destOrd="0" presId="urn:microsoft.com/office/officeart/2005/8/layout/radial1"/>
    <dgm:cxn modelId="{B6DBFFF2-14CD-408C-A883-9FC744468113}" type="presParOf" srcId="{585A4D5D-FC45-44BA-84AC-D8BB92440BCD}" destId="{097F6E23-A221-4D80-92A5-A8D47C4C24F9}" srcOrd="5" destOrd="0" presId="urn:microsoft.com/office/officeart/2005/8/layout/radial1"/>
    <dgm:cxn modelId="{D2CCB010-DA1E-4964-854E-C7CF69C6B07D}" type="presParOf" srcId="{097F6E23-A221-4D80-92A5-A8D47C4C24F9}" destId="{4AD81E09-6853-4E0B-97E3-11C45971E7CF}" srcOrd="0" destOrd="0" presId="urn:microsoft.com/office/officeart/2005/8/layout/radial1"/>
    <dgm:cxn modelId="{A801661D-52C8-4208-8C2F-A99E2AD34D49}" type="presParOf" srcId="{585A4D5D-FC45-44BA-84AC-D8BB92440BCD}" destId="{B29EB36A-4291-4198-8E98-056CEBD8AED1}"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91E1D2-6CFA-4300-8C44-EEF96E2E1731}" type="doc">
      <dgm:prSet loTypeId="urn:microsoft.com/office/officeart/2005/8/layout/radial1" loCatId="relationship" qsTypeId="urn:microsoft.com/office/officeart/2005/8/quickstyle/simple1" qsCatId="simple" csTypeId="urn:microsoft.com/office/officeart/2005/8/colors/accent1_2" csCatId="accent1" phldr="1"/>
      <dgm:spPr/>
    </dgm:pt>
    <dgm:pt modelId="{55F1FADE-CC67-40A4-B892-E5E0664CDABA}">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8C1D03BA-84E4-4AD6-868E-D2B6C45CFB72}" type="parTrans" cxnId="{880E97C9-5A24-4056-A471-78A20D303340}">
      <dgm:prSet/>
      <dgm:spPr/>
      <dgm:t>
        <a:bodyPr/>
        <a:lstStyle/>
        <a:p>
          <a:endParaRPr lang="en-US"/>
        </a:p>
      </dgm:t>
    </dgm:pt>
    <dgm:pt modelId="{FEA733DC-FF32-4964-BE85-863B6E17A790}" type="sibTrans" cxnId="{880E97C9-5A24-4056-A471-78A20D303340}">
      <dgm:prSet/>
      <dgm:spPr/>
      <dgm:t>
        <a:bodyPr/>
        <a:lstStyle/>
        <a:p>
          <a:endParaRPr lang="en-US"/>
        </a:p>
      </dgm:t>
    </dgm:pt>
    <dgm:pt modelId="{12929EA1-5054-4D1E-B7D9-777CC3F8E97E}">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90A96B30-7B57-49B9-B5B9-9E9F82670BBB}" type="parTrans" cxnId="{184EB138-FCD6-44C0-ADCF-67BC5BC30F15}">
      <dgm:prSet/>
      <dgm:spPr/>
      <dgm:t>
        <a:bodyPr/>
        <a:lstStyle/>
        <a:p>
          <a:endParaRPr lang="en-US"/>
        </a:p>
      </dgm:t>
    </dgm:pt>
    <dgm:pt modelId="{C3091BED-260E-4FBA-BC0A-97D8E88EFA43}" type="sibTrans" cxnId="{184EB138-FCD6-44C0-ADCF-67BC5BC30F15}">
      <dgm:prSet/>
      <dgm:spPr/>
      <dgm:t>
        <a:bodyPr/>
        <a:lstStyle/>
        <a:p>
          <a:endParaRPr lang="en-US"/>
        </a:p>
      </dgm:t>
    </dgm:pt>
    <dgm:pt modelId="{D461ADA9-BADF-4B34-A20A-6792D2514A58}">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tional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C1DF2FC8-CA1C-401C-B9B8-367F5FDB24CE}" type="parTrans" cxnId="{36B4A6E0-815C-457E-A8F7-F2877CA86788}">
      <dgm:prSet/>
      <dgm:spPr/>
      <dgm:t>
        <a:bodyPr/>
        <a:lstStyle/>
        <a:p>
          <a:endParaRPr lang="en-US"/>
        </a:p>
      </dgm:t>
    </dgm:pt>
    <dgm:pt modelId="{68E60C21-9B7A-430E-8F20-AF79E790B283}" type="sibTrans" cxnId="{36B4A6E0-815C-457E-A8F7-F2877CA86788}">
      <dgm:prSet/>
      <dgm:spPr/>
      <dgm:t>
        <a:bodyPr/>
        <a:lstStyle/>
        <a:p>
          <a:endParaRPr lang="en-US"/>
        </a:p>
      </dgm:t>
    </dgm:pt>
    <dgm:pt modelId="{8C1D01C2-01AD-46D3-8E4C-59CA99F26C2C}">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6C6DC8D1-1C87-417E-B86B-ED1276A7700A}" type="parTrans" cxnId="{D0DBA808-791C-42D1-9979-BBF73E65D8B6}">
      <dgm:prSet/>
      <dgm:spPr/>
      <dgm:t>
        <a:bodyPr/>
        <a:lstStyle/>
        <a:p>
          <a:endParaRPr lang="en-US"/>
        </a:p>
      </dgm:t>
    </dgm:pt>
    <dgm:pt modelId="{4465ECE1-A65C-4682-874E-A5A036C087D5}" type="sibTrans" cxnId="{D0DBA808-791C-42D1-9979-BBF73E65D8B6}">
      <dgm:prSet/>
      <dgm:spPr/>
      <dgm:t>
        <a:bodyPr/>
        <a:lstStyle/>
        <a:p>
          <a:endParaRPr lang="en-US"/>
        </a:p>
      </dgm:t>
    </dgm:pt>
    <dgm:pt modelId="{CFD8F81B-B3F3-48FB-8429-9A1BA56675F4}" type="pres">
      <dgm:prSet presAssocID="{D491E1D2-6CFA-4300-8C44-EEF96E2E1731}" presName="cycle" presStyleCnt="0">
        <dgm:presLayoutVars>
          <dgm:chMax val="1"/>
          <dgm:dir/>
          <dgm:animLvl val="ctr"/>
          <dgm:resizeHandles val="exact"/>
        </dgm:presLayoutVars>
      </dgm:prSet>
      <dgm:spPr/>
    </dgm:pt>
    <dgm:pt modelId="{7CCBE5ED-74A6-445D-822B-A4D33EAA864F}" type="pres">
      <dgm:prSet presAssocID="{55F1FADE-CC67-40A4-B892-E5E0664CDABA}" presName="centerShape" presStyleLbl="node0" presStyleIdx="0" presStyleCnt="1"/>
      <dgm:spPr/>
    </dgm:pt>
    <dgm:pt modelId="{8FD61018-8CC4-4A04-B37D-4E4DCDC9EE76}" type="pres">
      <dgm:prSet presAssocID="{90A96B30-7B57-49B9-B5B9-9E9F82670BBB}" presName="Name9" presStyleLbl="parChTrans1D2" presStyleIdx="0" presStyleCnt="3"/>
      <dgm:spPr/>
    </dgm:pt>
    <dgm:pt modelId="{B6E9FCB2-DC8F-4615-A103-C3CDB7272103}" type="pres">
      <dgm:prSet presAssocID="{90A96B30-7B57-49B9-B5B9-9E9F82670BBB}" presName="connTx" presStyleLbl="parChTrans1D2" presStyleIdx="0" presStyleCnt="3"/>
      <dgm:spPr/>
    </dgm:pt>
    <dgm:pt modelId="{3F4D197B-1867-4DFF-B287-F90E8D299DE2}" type="pres">
      <dgm:prSet presAssocID="{12929EA1-5054-4D1E-B7D9-777CC3F8E97E}" presName="node" presStyleLbl="node1" presStyleIdx="0" presStyleCnt="3" custRadScaleRad="97563" custRadScaleInc="-347">
        <dgm:presLayoutVars>
          <dgm:bulletEnabled val="1"/>
        </dgm:presLayoutVars>
      </dgm:prSet>
      <dgm:spPr/>
    </dgm:pt>
    <dgm:pt modelId="{38305F94-3C27-4D6F-BE2D-720CBBF0B8A8}" type="pres">
      <dgm:prSet presAssocID="{C1DF2FC8-CA1C-401C-B9B8-367F5FDB24CE}" presName="Name9" presStyleLbl="parChTrans1D2" presStyleIdx="1" presStyleCnt="3"/>
      <dgm:spPr/>
    </dgm:pt>
    <dgm:pt modelId="{3AEAD2D3-C882-49CF-89DB-3C2D80DA6E0B}" type="pres">
      <dgm:prSet presAssocID="{C1DF2FC8-CA1C-401C-B9B8-367F5FDB24CE}" presName="connTx" presStyleLbl="parChTrans1D2" presStyleIdx="1" presStyleCnt="3"/>
      <dgm:spPr/>
    </dgm:pt>
    <dgm:pt modelId="{C89E8925-2617-493C-ABAB-B278F90CA95F}" type="pres">
      <dgm:prSet presAssocID="{D461ADA9-BADF-4B34-A20A-6792D2514A58}" presName="node" presStyleLbl="node1" presStyleIdx="1" presStyleCnt="3">
        <dgm:presLayoutVars>
          <dgm:bulletEnabled val="1"/>
        </dgm:presLayoutVars>
      </dgm:prSet>
      <dgm:spPr/>
    </dgm:pt>
    <dgm:pt modelId="{8B22A081-894B-46A1-82B0-64ADD2932F89}" type="pres">
      <dgm:prSet presAssocID="{6C6DC8D1-1C87-417E-B86B-ED1276A7700A}" presName="Name9" presStyleLbl="parChTrans1D2" presStyleIdx="2" presStyleCnt="3"/>
      <dgm:spPr/>
    </dgm:pt>
    <dgm:pt modelId="{B4EE54A4-5E08-4F6A-BE0B-94262500B02F}" type="pres">
      <dgm:prSet presAssocID="{6C6DC8D1-1C87-417E-B86B-ED1276A7700A}" presName="connTx" presStyleLbl="parChTrans1D2" presStyleIdx="2" presStyleCnt="3"/>
      <dgm:spPr/>
    </dgm:pt>
    <dgm:pt modelId="{FF012654-0395-4CE6-A1C2-94BAF64A5176}" type="pres">
      <dgm:prSet presAssocID="{8C1D01C2-01AD-46D3-8E4C-59CA99F26C2C}" presName="node" presStyleLbl="node1" presStyleIdx="2" presStyleCnt="3">
        <dgm:presLayoutVars>
          <dgm:bulletEnabled val="1"/>
        </dgm:presLayoutVars>
      </dgm:prSet>
      <dgm:spPr/>
    </dgm:pt>
  </dgm:ptLst>
  <dgm:cxnLst>
    <dgm:cxn modelId="{9956A308-2F05-4273-AAFC-37A2C6E1D994}" type="presOf" srcId="{8C1D01C2-01AD-46D3-8E4C-59CA99F26C2C}" destId="{FF012654-0395-4CE6-A1C2-94BAF64A5176}" srcOrd="0" destOrd="0" presId="urn:microsoft.com/office/officeart/2005/8/layout/radial1"/>
    <dgm:cxn modelId="{D0DBA808-791C-42D1-9979-BBF73E65D8B6}" srcId="{55F1FADE-CC67-40A4-B892-E5E0664CDABA}" destId="{8C1D01C2-01AD-46D3-8E4C-59CA99F26C2C}" srcOrd="2" destOrd="0" parTransId="{6C6DC8D1-1C87-417E-B86B-ED1276A7700A}" sibTransId="{4465ECE1-A65C-4682-874E-A5A036C087D5}"/>
    <dgm:cxn modelId="{DBF47014-3697-49FC-96E0-B15A8602F133}" type="presOf" srcId="{90A96B30-7B57-49B9-B5B9-9E9F82670BBB}" destId="{B6E9FCB2-DC8F-4615-A103-C3CDB7272103}" srcOrd="1" destOrd="0" presId="urn:microsoft.com/office/officeart/2005/8/layout/radial1"/>
    <dgm:cxn modelId="{4F26182C-0A4D-4DFF-B219-D7E0CD8956EA}" type="presOf" srcId="{6C6DC8D1-1C87-417E-B86B-ED1276A7700A}" destId="{8B22A081-894B-46A1-82B0-64ADD2932F89}" srcOrd="0" destOrd="0" presId="urn:microsoft.com/office/officeart/2005/8/layout/radial1"/>
    <dgm:cxn modelId="{184EB138-FCD6-44C0-ADCF-67BC5BC30F15}" srcId="{55F1FADE-CC67-40A4-B892-E5E0664CDABA}" destId="{12929EA1-5054-4D1E-B7D9-777CC3F8E97E}" srcOrd="0" destOrd="0" parTransId="{90A96B30-7B57-49B9-B5B9-9E9F82670BBB}" sibTransId="{C3091BED-260E-4FBA-BC0A-97D8E88EFA43}"/>
    <dgm:cxn modelId="{E37E0640-FDA0-4234-B031-3709C9AF0F39}" type="presOf" srcId="{C1DF2FC8-CA1C-401C-B9B8-367F5FDB24CE}" destId="{38305F94-3C27-4D6F-BE2D-720CBBF0B8A8}" srcOrd="0" destOrd="0" presId="urn:microsoft.com/office/officeart/2005/8/layout/radial1"/>
    <dgm:cxn modelId="{51C37E51-9878-4BDC-8CFB-241601B3BDAA}" type="presOf" srcId="{12929EA1-5054-4D1E-B7D9-777CC3F8E97E}" destId="{3F4D197B-1867-4DFF-B287-F90E8D299DE2}" srcOrd="0" destOrd="0" presId="urn:microsoft.com/office/officeart/2005/8/layout/radial1"/>
    <dgm:cxn modelId="{D5578754-1834-453D-B394-A9910B9FE9D8}" type="presOf" srcId="{D491E1D2-6CFA-4300-8C44-EEF96E2E1731}" destId="{CFD8F81B-B3F3-48FB-8429-9A1BA56675F4}" srcOrd="0" destOrd="0" presId="urn:microsoft.com/office/officeart/2005/8/layout/radial1"/>
    <dgm:cxn modelId="{E4AB8191-5E70-4979-AF3E-95EBE915687F}" type="presOf" srcId="{90A96B30-7B57-49B9-B5B9-9E9F82670BBB}" destId="{8FD61018-8CC4-4A04-B37D-4E4DCDC9EE76}" srcOrd="0" destOrd="0" presId="urn:microsoft.com/office/officeart/2005/8/layout/radial1"/>
    <dgm:cxn modelId="{8AFF799E-9D4E-4772-9976-049FB891A2FE}" type="presOf" srcId="{C1DF2FC8-CA1C-401C-B9B8-367F5FDB24CE}" destId="{3AEAD2D3-C882-49CF-89DB-3C2D80DA6E0B}" srcOrd="1" destOrd="0" presId="urn:microsoft.com/office/officeart/2005/8/layout/radial1"/>
    <dgm:cxn modelId="{C07D0DA3-5A29-40B8-AA55-6F9F846101A9}" type="presOf" srcId="{6C6DC8D1-1C87-417E-B86B-ED1276A7700A}" destId="{B4EE54A4-5E08-4F6A-BE0B-94262500B02F}" srcOrd="1" destOrd="0" presId="urn:microsoft.com/office/officeart/2005/8/layout/radial1"/>
    <dgm:cxn modelId="{880E97C9-5A24-4056-A471-78A20D303340}" srcId="{D491E1D2-6CFA-4300-8C44-EEF96E2E1731}" destId="{55F1FADE-CC67-40A4-B892-E5E0664CDABA}" srcOrd="0" destOrd="0" parTransId="{8C1D03BA-84E4-4AD6-868E-D2B6C45CFB72}" sibTransId="{FEA733DC-FF32-4964-BE85-863B6E17A790}"/>
    <dgm:cxn modelId="{C17AA4CB-DE45-4820-8F50-08F7A1E1A592}" type="presOf" srcId="{D461ADA9-BADF-4B34-A20A-6792D2514A58}" destId="{C89E8925-2617-493C-ABAB-B278F90CA95F}" srcOrd="0" destOrd="0" presId="urn:microsoft.com/office/officeart/2005/8/layout/radial1"/>
    <dgm:cxn modelId="{E17637D6-8696-4EA4-9C1A-97F90F2F0C6B}" type="presOf" srcId="{55F1FADE-CC67-40A4-B892-E5E0664CDABA}" destId="{7CCBE5ED-74A6-445D-822B-A4D33EAA864F}" srcOrd="0" destOrd="0" presId="urn:microsoft.com/office/officeart/2005/8/layout/radial1"/>
    <dgm:cxn modelId="{36B4A6E0-815C-457E-A8F7-F2877CA86788}" srcId="{55F1FADE-CC67-40A4-B892-E5E0664CDABA}" destId="{D461ADA9-BADF-4B34-A20A-6792D2514A58}" srcOrd="1" destOrd="0" parTransId="{C1DF2FC8-CA1C-401C-B9B8-367F5FDB24CE}" sibTransId="{68E60C21-9B7A-430E-8F20-AF79E790B283}"/>
    <dgm:cxn modelId="{04B0BCA3-73E8-4917-AD6A-010FD7859F42}" type="presParOf" srcId="{CFD8F81B-B3F3-48FB-8429-9A1BA56675F4}" destId="{7CCBE5ED-74A6-445D-822B-A4D33EAA864F}" srcOrd="0" destOrd="0" presId="urn:microsoft.com/office/officeart/2005/8/layout/radial1"/>
    <dgm:cxn modelId="{1148260B-F792-446A-B6B1-24CAFC16C818}" type="presParOf" srcId="{CFD8F81B-B3F3-48FB-8429-9A1BA56675F4}" destId="{8FD61018-8CC4-4A04-B37D-4E4DCDC9EE76}" srcOrd="1" destOrd="0" presId="urn:microsoft.com/office/officeart/2005/8/layout/radial1"/>
    <dgm:cxn modelId="{F80269CA-3411-4F7C-A21F-231C9D64014E}" type="presParOf" srcId="{8FD61018-8CC4-4A04-B37D-4E4DCDC9EE76}" destId="{B6E9FCB2-DC8F-4615-A103-C3CDB7272103}" srcOrd="0" destOrd="0" presId="urn:microsoft.com/office/officeart/2005/8/layout/radial1"/>
    <dgm:cxn modelId="{AE2759E7-610D-4F29-BDB6-5FB23E3FE782}" type="presParOf" srcId="{CFD8F81B-B3F3-48FB-8429-9A1BA56675F4}" destId="{3F4D197B-1867-4DFF-B287-F90E8D299DE2}" srcOrd="2" destOrd="0" presId="urn:microsoft.com/office/officeart/2005/8/layout/radial1"/>
    <dgm:cxn modelId="{476B5A12-E98D-4FEA-BFEC-3E556A9AAF20}" type="presParOf" srcId="{CFD8F81B-B3F3-48FB-8429-9A1BA56675F4}" destId="{38305F94-3C27-4D6F-BE2D-720CBBF0B8A8}" srcOrd="3" destOrd="0" presId="urn:microsoft.com/office/officeart/2005/8/layout/radial1"/>
    <dgm:cxn modelId="{E2FA2B9C-B896-445A-8EC6-9E8C75747A32}" type="presParOf" srcId="{38305F94-3C27-4D6F-BE2D-720CBBF0B8A8}" destId="{3AEAD2D3-C882-49CF-89DB-3C2D80DA6E0B}" srcOrd="0" destOrd="0" presId="urn:microsoft.com/office/officeart/2005/8/layout/radial1"/>
    <dgm:cxn modelId="{CED71B58-F343-4B3F-B38D-E8ABBE7EFCC8}" type="presParOf" srcId="{CFD8F81B-B3F3-48FB-8429-9A1BA56675F4}" destId="{C89E8925-2617-493C-ABAB-B278F90CA95F}" srcOrd="4" destOrd="0" presId="urn:microsoft.com/office/officeart/2005/8/layout/radial1"/>
    <dgm:cxn modelId="{F45D8E0E-4825-45FD-8A62-F7BB468558D8}" type="presParOf" srcId="{CFD8F81B-B3F3-48FB-8429-9A1BA56675F4}" destId="{8B22A081-894B-46A1-82B0-64ADD2932F89}" srcOrd="5" destOrd="0" presId="urn:microsoft.com/office/officeart/2005/8/layout/radial1"/>
    <dgm:cxn modelId="{003B7313-D8AC-427B-A859-BE51073A4EF4}" type="presParOf" srcId="{8B22A081-894B-46A1-82B0-64ADD2932F89}" destId="{B4EE54A4-5E08-4F6A-BE0B-94262500B02F}" srcOrd="0" destOrd="0" presId="urn:microsoft.com/office/officeart/2005/8/layout/radial1"/>
    <dgm:cxn modelId="{BBA2CAE9-A021-4461-B0D1-7C159871401A}" type="presParOf" srcId="{CFD8F81B-B3F3-48FB-8429-9A1BA56675F4}" destId="{FF012654-0395-4CE6-A1C2-94BAF64A5176}"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571629-DB66-4836-934E-490C7C037FFE}"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190196ED-5F04-493F-AE18-1599DB5366FF}">
      <dgm:prSet phldrT="[Text]"/>
      <dgm:spPr>
        <a:solidFill>
          <a:schemeClr val="accent2">
            <a:lumMod val="75000"/>
          </a:schemeClr>
        </a:solidFill>
      </dgm:spPr>
      <dgm:t>
        <a:bodyPr/>
        <a:lstStyle/>
        <a:p>
          <a:r>
            <a:rPr lang="en-US" dirty="0"/>
            <a:t>Business-Driven</a:t>
          </a:r>
        </a:p>
      </dgm:t>
    </dgm:pt>
    <dgm:pt modelId="{BD20B314-7C90-45AB-9837-427C87A6C1F5}" type="parTrans" cxnId="{74DAB080-C4C8-4ED6-A260-82DAC0A53F93}">
      <dgm:prSet/>
      <dgm:spPr/>
      <dgm:t>
        <a:bodyPr/>
        <a:lstStyle/>
        <a:p>
          <a:endParaRPr lang="en-US"/>
        </a:p>
      </dgm:t>
    </dgm:pt>
    <dgm:pt modelId="{61C0758B-0C07-4641-B471-37D289EC349F}" type="sibTrans" cxnId="{74DAB080-C4C8-4ED6-A260-82DAC0A53F93}">
      <dgm:prSet/>
      <dgm:spPr/>
      <dgm:t>
        <a:bodyPr/>
        <a:lstStyle/>
        <a:p>
          <a:endParaRPr lang="en-US"/>
        </a:p>
      </dgm:t>
    </dgm:pt>
    <dgm:pt modelId="{0AB0A974-BAB6-4EAE-95A9-79EA257D61F0}">
      <dgm:prSet phldrT="[Text]"/>
      <dgm:spPr>
        <a:solidFill>
          <a:srgbClr val="C00000"/>
        </a:solidFill>
      </dgm:spPr>
      <dgm:t>
        <a:bodyPr/>
        <a:lstStyle/>
        <a:p>
          <a:r>
            <a:rPr lang="en-US" dirty="0"/>
            <a:t>Technology-Driven</a:t>
          </a:r>
        </a:p>
      </dgm:t>
    </dgm:pt>
    <dgm:pt modelId="{C8D3E6C9-AB2A-4BAA-94A5-722DDD44D5AC}" type="parTrans" cxnId="{CBBF53E0-4A57-4C37-96B8-317AD7203CEB}">
      <dgm:prSet/>
      <dgm:spPr/>
      <dgm:t>
        <a:bodyPr/>
        <a:lstStyle/>
        <a:p>
          <a:endParaRPr lang="en-US"/>
        </a:p>
      </dgm:t>
    </dgm:pt>
    <dgm:pt modelId="{AB989755-FAC8-44F2-AFDF-C10827E72DD1}" type="sibTrans" cxnId="{CBBF53E0-4A57-4C37-96B8-317AD7203CEB}">
      <dgm:prSet/>
      <dgm:spPr/>
      <dgm:t>
        <a:bodyPr/>
        <a:lstStyle/>
        <a:p>
          <a:endParaRPr lang="en-US"/>
        </a:p>
      </dgm:t>
    </dgm:pt>
    <dgm:pt modelId="{B197EF67-CCE8-48BF-BCE9-0B1E36FE39AF}" type="pres">
      <dgm:prSet presAssocID="{01571629-DB66-4836-934E-490C7C037FFE}" presName="diagram" presStyleCnt="0">
        <dgm:presLayoutVars>
          <dgm:dir/>
          <dgm:resizeHandles val="exact"/>
        </dgm:presLayoutVars>
      </dgm:prSet>
      <dgm:spPr/>
    </dgm:pt>
    <dgm:pt modelId="{DE92BE1A-F1F1-43E1-A6E0-AD43C2E5021E}" type="pres">
      <dgm:prSet presAssocID="{190196ED-5F04-493F-AE18-1599DB5366FF}" presName="arrow" presStyleLbl="node1" presStyleIdx="0" presStyleCnt="2">
        <dgm:presLayoutVars>
          <dgm:bulletEnabled val="1"/>
        </dgm:presLayoutVars>
      </dgm:prSet>
      <dgm:spPr/>
    </dgm:pt>
    <dgm:pt modelId="{65B8717B-B621-4759-97AE-7C4C52E0834B}" type="pres">
      <dgm:prSet presAssocID="{0AB0A974-BAB6-4EAE-95A9-79EA257D61F0}" presName="arrow" presStyleLbl="node1" presStyleIdx="1" presStyleCnt="2">
        <dgm:presLayoutVars>
          <dgm:bulletEnabled val="1"/>
        </dgm:presLayoutVars>
      </dgm:prSet>
      <dgm:spPr/>
    </dgm:pt>
  </dgm:ptLst>
  <dgm:cxnLst>
    <dgm:cxn modelId="{21936311-22D5-4D35-9068-F4290863087E}" type="presOf" srcId="{0AB0A974-BAB6-4EAE-95A9-79EA257D61F0}" destId="{65B8717B-B621-4759-97AE-7C4C52E0834B}" srcOrd="0" destOrd="0" presId="urn:microsoft.com/office/officeart/2005/8/layout/arrow5"/>
    <dgm:cxn modelId="{B07B7A36-7EE1-4762-9307-6133EC79CFFA}" type="presOf" srcId="{01571629-DB66-4836-934E-490C7C037FFE}" destId="{B197EF67-CCE8-48BF-BCE9-0B1E36FE39AF}" srcOrd="0" destOrd="0" presId="urn:microsoft.com/office/officeart/2005/8/layout/arrow5"/>
    <dgm:cxn modelId="{B6F2FE7D-40B7-4C12-93E1-BB5ECC8DFD2C}" type="presOf" srcId="{190196ED-5F04-493F-AE18-1599DB5366FF}" destId="{DE92BE1A-F1F1-43E1-A6E0-AD43C2E5021E}" srcOrd="0" destOrd="0" presId="urn:microsoft.com/office/officeart/2005/8/layout/arrow5"/>
    <dgm:cxn modelId="{74DAB080-C4C8-4ED6-A260-82DAC0A53F93}" srcId="{01571629-DB66-4836-934E-490C7C037FFE}" destId="{190196ED-5F04-493F-AE18-1599DB5366FF}" srcOrd="0" destOrd="0" parTransId="{BD20B314-7C90-45AB-9837-427C87A6C1F5}" sibTransId="{61C0758B-0C07-4641-B471-37D289EC349F}"/>
    <dgm:cxn modelId="{CBBF53E0-4A57-4C37-96B8-317AD7203CEB}" srcId="{01571629-DB66-4836-934E-490C7C037FFE}" destId="{0AB0A974-BAB6-4EAE-95A9-79EA257D61F0}" srcOrd="1" destOrd="0" parTransId="{C8D3E6C9-AB2A-4BAA-94A5-722DDD44D5AC}" sibTransId="{AB989755-FAC8-44F2-AFDF-C10827E72DD1}"/>
    <dgm:cxn modelId="{6C8EAE20-9EDF-463A-81F5-F593AF2FB399}" type="presParOf" srcId="{B197EF67-CCE8-48BF-BCE9-0B1E36FE39AF}" destId="{DE92BE1A-F1F1-43E1-A6E0-AD43C2E5021E}" srcOrd="0" destOrd="0" presId="urn:microsoft.com/office/officeart/2005/8/layout/arrow5"/>
    <dgm:cxn modelId="{058245C0-8BB6-4FB6-8DE1-385AF1A85D9C}" type="presParOf" srcId="{B197EF67-CCE8-48BF-BCE9-0B1E36FE39AF}" destId="{65B8717B-B621-4759-97AE-7C4C52E0834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1571629-DB66-4836-934E-490C7C037FFE}"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190196ED-5F04-493F-AE18-1599DB5366FF}">
      <dgm:prSet phldrT="[Text]"/>
      <dgm:spPr>
        <a:solidFill>
          <a:schemeClr val="accent2">
            <a:lumMod val="75000"/>
          </a:schemeClr>
        </a:solidFill>
      </dgm:spPr>
      <dgm:t>
        <a:bodyPr/>
        <a:lstStyle/>
        <a:p>
          <a:r>
            <a:rPr lang="en-US" dirty="0"/>
            <a:t>Business-Driven</a:t>
          </a:r>
        </a:p>
      </dgm:t>
    </dgm:pt>
    <dgm:pt modelId="{BD20B314-7C90-45AB-9837-427C87A6C1F5}" type="parTrans" cxnId="{74DAB080-C4C8-4ED6-A260-82DAC0A53F93}">
      <dgm:prSet/>
      <dgm:spPr/>
      <dgm:t>
        <a:bodyPr/>
        <a:lstStyle/>
        <a:p>
          <a:endParaRPr lang="en-US"/>
        </a:p>
      </dgm:t>
    </dgm:pt>
    <dgm:pt modelId="{61C0758B-0C07-4641-B471-37D289EC349F}" type="sibTrans" cxnId="{74DAB080-C4C8-4ED6-A260-82DAC0A53F93}">
      <dgm:prSet/>
      <dgm:spPr/>
      <dgm:t>
        <a:bodyPr/>
        <a:lstStyle/>
        <a:p>
          <a:endParaRPr lang="en-US"/>
        </a:p>
      </dgm:t>
    </dgm:pt>
    <dgm:pt modelId="{0AB0A974-BAB6-4EAE-95A9-79EA257D61F0}">
      <dgm:prSet phldrT="[Text]"/>
      <dgm:spPr>
        <a:solidFill>
          <a:schemeClr val="accent2">
            <a:lumMod val="75000"/>
          </a:schemeClr>
        </a:solidFill>
      </dgm:spPr>
      <dgm:t>
        <a:bodyPr/>
        <a:lstStyle/>
        <a:p>
          <a:r>
            <a:rPr lang="en-US" dirty="0"/>
            <a:t>Technology-Driven</a:t>
          </a:r>
        </a:p>
      </dgm:t>
    </dgm:pt>
    <dgm:pt modelId="{C8D3E6C9-AB2A-4BAA-94A5-722DDD44D5AC}" type="parTrans" cxnId="{CBBF53E0-4A57-4C37-96B8-317AD7203CEB}">
      <dgm:prSet/>
      <dgm:spPr/>
      <dgm:t>
        <a:bodyPr/>
        <a:lstStyle/>
        <a:p>
          <a:endParaRPr lang="en-US"/>
        </a:p>
      </dgm:t>
    </dgm:pt>
    <dgm:pt modelId="{AB989755-FAC8-44F2-AFDF-C10827E72DD1}" type="sibTrans" cxnId="{CBBF53E0-4A57-4C37-96B8-317AD7203CEB}">
      <dgm:prSet/>
      <dgm:spPr/>
      <dgm:t>
        <a:bodyPr/>
        <a:lstStyle/>
        <a:p>
          <a:endParaRPr lang="en-US"/>
        </a:p>
      </dgm:t>
    </dgm:pt>
    <dgm:pt modelId="{B197EF67-CCE8-48BF-BCE9-0B1E36FE39AF}" type="pres">
      <dgm:prSet presAssocID="{01571629-DB66-4836-934E-490C7C037FFE}" presName="diagram" presStyleCnt="0">
        <dgm:presLayoutVars>
          <dgm:dir/>
          <dgm:resizeHandles val="exact"/>
        </dgm:presLayoutVars>
      </dgm:prSet>
      <dgm:spPr/>
    </dgm:pt>
    <dgm:pt modelId="{DE92BE1A-F1F1-43E1-A6E0-AD43C2E5021E}" type="pres">
      <dgm:prSet presAssocID="{190196ED-5F04-493F-AE18-1599DB5366FF}" presName="arrow" presStyleLbl="node1" presStyleIdx="0" presStyleCnt="2">
        <dgm:presLayoutVars>
          <dgm:bulletEnabled val="1"/>
        </dgm:presLayoutVars>
      </dgm:prSet>
      <dgm:spPr/>
    </dgm:pt>
    <dgm:pt modelId="{65B8717B-B621-4759-97AE-7C4C52E0834B}" type="pres">
      <dgm:prSet presAssocID="{0AB0A974-BAB6-4EAE-95A9-79EA257D61F0}" presName="arrow" presStyleLbl="node1" presStyleIdx="1" presStyleCnt="2">
        <dgm:presLayoutVars>
          <dgm:bulletEnabled val="1"/>
        </dgm:presLayoutVars>
      </dgm:prSet>
      <dgm:spPr/>
    </dgm:pt>
  </dgm:ptLst>
  <dgm:cxnLst>
    <dgm:cxn modelId="{21936311-22D5-4D35-9068-F4290863087E}" type="presOf" srcId="{0AB0A974-BAB6-4EAE-95A9-79EA257D61F0}" destId="{65B8717B-B621-4759-97AE-7C4C52E0834B}" srcOrd="0" destOrd="0" presId="urn:microsoft.com/office/officeart/2005/8/layout/arrow5"/>
    <dgm:cxn modelId="{B07B7A36-7EE1-4762-9307-6133EC79CFFA}" type="presOf" srcId="{01571629-DB66-4836-934E-490C7C037FFE}" destId="{B197EF67-CCE8-48BF-BCE9-0B1E36FE39AF}" srcOrd="0" destOrd="0" presId="urn:microsoft.com/office/officeart/2005/8/layout/arrow5"/>
    <dgm:cxn modelId="{B6F2FE7D-40B7-4C12-93E1-BB5ECC8DFD2C}" type="presOf" srcId="{190196ED-5F04-493F-AE18-1599DB5366FF}" destId="{DE92BE1A-F1F1-43E1-A6E0-AD43C2E5021E}" srcOrd="0" destOrd="0" presId="urn:microsoft.com/office/officeart/2005/8/layout/arrow5"/>
    <dgm:cxn modelId="{74DAB080-C4C8-4ED6-A260-82DAC0A53F93}" srcId="{01571629-DB66-4836-934E-490C7C037FFE}" destId="{190196ED-5F04-493F-AE18-1599DB5366FF}" srcOrd="0" destOrd="0" parTransId="{BD20B314-7C90-45AB-9837-427C87A6C1F5}" sibTransId="{61C0758B-0C07-4641-B471-37D289EC349F}"/>
    <dgm:cxn modelId="{CBBF53E0-4A57-4C37-96B8-317AD7203CEB}" srcId="{01571629-DB66-4836-934E-490C7C037FFE}" destId="{0AB0A974-BAB6-4EAE-95A9-79EA257D61F0}" srcOrd="1" destOrd="0" parTransId="{C8D3E6C9-AB2A-4BAA-94A5-722DDD44D5AC}" sibTransId="{AB989755-FAC8-44F2-AFDF-C10827E72DD1}"/>
    <dgm:cxn modelId="{6C8EAE20-9EDF-463A-81F5-F593AF2FB399}" type="presParOf" srcId="{B197EF67-CCE8-48BF-BCE9-0B1E36FE39AF}" destId="{DE92BE1A-F1F1-43E1-A6E0-AD43C2E5021E}" srcOrd="0" destOrd="0" presId="urn:microsoft.com/office/officeart/2005/8/layout/arrow5"/>
    <dgm:cxn modelId="{058245C0-8BB6-4FB6-8DE1-385AF1A85D9C}" type="presParOf" srcId="{B197EF67-CCE8-48BF-BCE9-0B1E36FE39AF}" destId="{65B8717B-B621-4759-97AE-7C4C52E0834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9397C5-00E1-4E00-B71D-E7A7FFAA2301}" type="doc">
      <dgm:prSet loTypeId="urn:microsoft.com/office/officeart/2005/8/layout/radial1" loCatId="relationship" qsTypeId="urn:microsoft.com/office/officeart/2005/8/quickstyle/simple1" qsCatId="simple" csTypeId="urn:microsoft.com/office/officeart/2005/8/colors/accent1_2" csCatId="accent1" phldr="1"/>
      <dgm:spPr/>
    </dgm:pt>
    <dgm:pt modelId="{C0A7D802-2C89-45BF-ACB5-9E22A2991A3C}">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670255FE-231D-47D7-B6CB-9475990533EE}" type="parTrans" cxnId="{B8A42170-22B1-45D7-A7A6-88AD65B1F358}">
      <dgm:prSet/>
      <dgm:spPr/>
      <dgm:t>
        <a:bodyPr/>
        <a:lstStyle/>
        <a:p>
          <a:endParaRPr lang="en-US"/>
        </a:p>
      </dgm:t>
    </dgm:pt>
    <dgm:pt modelId="{FA9319A6-3379-49BF-B91C-A575D466C872}" type="sibTrans" cxnId="{B8A42170-22B1-45D7-A7A6-88AD65B1F358}">
      <dgm:prSet/>
      <dgm:spPr/>
      <dgm:t>
        <a:bodyPr/>
        <a:lstStyle/>
        <a:p>
          <a:endParaRPr lang="en-US"/>
        </a:p>
      </dgm:t>
    </dgm:pt>
    <dgm:pt modelId="{A1968AFA-9AD3-46D7-9B60-AC6EE49BAEC1}">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chemeClr val="tx1"/>
              </a:solidFill>
              <a:effectLst/>
              <a:latin typeface="Arial" panose="020B0604020202020204" pitchFamily="34" charset="0"/>
            </a:rPr>
            <a:t>Metrics</a:t>
          </a:r>
        </a:p>
      </dgm:t>
    </dgm:pt>
    <dgm:pt modelId="{DC6D6674-287A-4240-BECB-815A7008E542}" type="parTrans" cxnId="{4933D48A-4AB0-4765-ADE9-953CB9062679}">
      <dgm:prSet/>
      <dgm:spPr/>
      <dgm:t>
        <a:bodyPr/>
        <a:lstStyle/>
        <a:p>
          <a:endParaRPr lang="en-US"/>
        </a:p>
      </dgm:t>
    </dgm:pt>
    <dgm:pt modelId="{BED6C418-97A4-460C-BB7F-925DBFBACB4C}" type="sibTrans" cxnId="{4933D48A-4AB0-4765-ADE9-953CB9062679}">
      <dgm:prSet/>
      <dgm:spPr/>
      <dgm:t>
        <a:bodyPr/>
        <a:lstStyle/>
        <a:p>
          <a:endParaRPr lang="en-US"/>
        </a:p>
      </dgm:t>
    </dgm:pt>
    <dgm:pt modelId="{6D94FFB8-8097-4859-BF4D-F9E31D9C5D35}">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a:ln>
                <a:noFill/>
              </a:ln>
              <a:solidFill>
                <a:schemeClr val="tx1"/>
              </a:solidFill>
              <a:effectLst/>
              <a:latin typeface="Arial" panose="020B0604020202020204" pitchFamily="34" charset="0"/>
            </a:rPr>
            <a:t>tional</a:t>
          </a: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Metrics</a:t>
          </a:r>
        </a:p>
      </dgm:t>
    </dgm:pt>
    <dgm:pt modelId="{217D97A4-0866-4CEA-963D-D627DC7A0B50}" type="parTrans" cxnId="{0E63CE7B-0E91-46A2-ACEE-BCCAFEDA3FC1}">
      <dgm:prSet/>
      <dgm:spPr/>
      <dgm:t>
        <a:bodyPr/>
        <a:lstStyle/>
        <a:p>
          <a:endParaRPr lang="en-US"/>
        </a:p>
      </dgm:t>
    </dgm:pt>
    <dgm:pt modelId="{1B8B44C8-8FB9-4A26-B099-A0E045696961}" type="sibTrans" cxnId="{0E63CE7B-0E91-46A2-ACEE-BCCAFEDA3FC1}">
      <dgm:prSet/>
      <dgm:spPr/>
      <dgm:t>
        <a:bodyPr/>
        <a:lstStyle/>
        <a:p>
          <a:endParaRPr lang="en-US"/>
        </a:p>
      </dgm:t>
    </dgm:pt>
    <dgm:pt modelId="{D0D37630-6FF5-4D33-B50E-A626F7CFF320}">
      <dgm:prSet/>
      <dgm:spPr>
        <a:solidFill>
          <a:schemeClr val="tx1">
            <a:lumMod val="25000"/>
            <a:lumOff val="75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Metrics</a:t>
          </a:r>
        </a:p>
      </dgm:t>
    </dgm:pt>
    <dgm:pt modelId="{AB528F60-9FBD-4618-B88C-935FBD0329F4}" type="parTrans" cxnId="{78660A3E-F6A4-421B-8042-46D050165425}">
      <dgm:prSet/>
      <dgm:spPr/>
      <dgm:t>
        <a:bodyPr/>
        <a:lstStyle/>
        <a:p>
          <a:endParaRPr lang="en-US"/>
        </a:p>
      </dgm:t>
    </dgm:pt>
    <dgm:pt modelId="{A9A93DFD-EA54-4695-975B-D3F79BCAF584}" type="sibTrans" cxnId="{78660A3E-F6A4-421B-8042-46D050165425}">
      <dgm:prSet/>
      <dgm:spPr/>
      <dgm:t>
        <a:bodyPr/>
        <a:lstStyle/>
        <a:p>
          <a:endParaRPr lang="en-US"/>
        </a:p>
      </dgm:t>
    </dgm:pt>
    <dgm:pt modelId="{585A4D5D-FC45-44BA-84AC-D8BB92440BCD}" type="pres">
      <dgm:prSet presAssocID="{739397C5-00E1-4E00-B71D-E7A7FFAA2301}" presName="cycle" presStyleCnt="0">
        <dgm:presLayoutVars>
          <dgm:chMax val="1"/>
          <dgm:dir/>
          <dgm:animLvl val="ctr"/>
          <dgm:resizeHandles val="exact"/>
        </dgm:presLayoutVars>
      </dgm:prSet>
      <dgm:spPr/>
    </dgm:pt>
    <dgm:pt modelId="{ED23567C-6348-4CBF-98A0-09221D2DCD12}" type="pres">
      <dgm:prSet presAssocID="{C0A7D802-2C89-45BF-ACB5-9E22A2991A3C}" presName="centerShape" presStyleLbl="node0" presStyleIdx="0" presStyleCnt="1"/>
      <dgm:spPr/>
    </dgm:pt>
    <dgm:pt modelId="{91FF8846-FE2F-47AF-893C-86437F136D00}" type="pres">
      <dgm:prSet presAssocID="{DC6D6674-287A-4240-BECB-815A7008E542}" presName="Name9" presStyleLbl="parChTrans1D2" presStyleIdx="0" presStyleCnt="3"/>
      <dgm:spPr/>
    </dgm:pt>
    <dgm:pt modelId="{B31A1F92-53D3-4CC4-8713-E486387C9D52}" type="pres">
      <dgm:prSet presAssocID="{DC6D6674-287A-4240-BECB-815A7008E542}" presName="connTx" presStyleLbl="parChTrans1D2" presStyleIdx="0" presStyleCnt="3"/>
      <dgm:spPr/>
    </dgm:pt>
    <dgm:pt modelId="{73944607-8E08-49F7-BC67-78DDA15111E9}" type="pres">
      <dgm:prSet presAssocID="{A1968AFA-9AD3-46D7-9B60-AC6EE49BAEC1}" presName="node" presStyleLbl="node1" presStyleIdx="0" presStyleCnt="3" custRadScaleRad="104306" custRadScaleInc="598">
        <dgm:presLayoutVars>
          <dgm:bulletEnabled val="1"/>
        </dgm:presLayoutVars>
      </dgm:prSet>
      <dgm:spPr/>
    </dgm:pt>
    <dgm:pt modelId="{337BC9BB-CC11-4AAA-8579-081EA1BEE87A}" type="pres">
      <dgm:prSet presAssocID="{217D97A4-0866-4CEA-963D-D627DC7A0B50}" presName="Name9" presStyleLbl="parChTrans1D2" presStyleIdx="1" presStyleCnt="3"/>
      <dgm:spPr/>
    </dgm:pt>
    <dgm:pt modelId="{6D80BB84-EF7D-4E91-A927-CEC4631F444C}" type="pres">
      <dgm:prSet presAssocID="{217D97A4-0866-4CEA-963D-D627DC7A0B50}" presName="connTx" presStyleLbl="parChTrans1D2" presStyleIdx="1" presStyleCnt="3"/>
      <dgm:spPr/>
    </dgm:pt>
    <dgm:pt modelId="{A60DBF3D-C940-49F3-A1C6-231E5C61A3A1}" type="pres">
      <dgm:prSet presAssocID="{6D94FFB8-8097-4859-BF4D-F9E31D9C5D35}" presName="node" presStyleLbl="node1" presStyleIdx="1" presStyleCnt="3">
        <dgm:presLayoutVars>
          <dgm:bulletEnabled val="1"/>
        </dgm:presLayoutVars>
      </dgm:prSet>
      <dgm:spPr/>
    </dgm:pt>
    <dgm:pt modelId="{097F6E23-A221-4D80-92A5-A8D47C4C24F9}" type="pres">
      <dgm:prSet presAssocID="{AB528F60-9FBD-4618-B88C-935FBD0329F4}" presName="Name9" presStyleLbl="parChTrans1D2" presStyleIdx="2" presStyleCnt="3"/>
      <dgm:spPr/>
    </dgm:pt>
    <dgm:pt modelId="{4AD81E09-6853-4E0B-97E3-11C45971E7CF}" type="pres">
      <dgm:prSet presAssocID="{AB528F60-9FBD-4618-B88C-935FBD0329F4}" presName="connTx" presStyleLbl="parChTrans1D2" presStyleIdx="2" presStyleCnt="3"/>
      <dgm:spPr/>
    </dgm:pt>
    <dgm:pt modelId="{B29EB36A-4291-4198-8E98-056CEBD8AED1}" type="pres">
      <dgm:prSet presAssocID="{D0D37630-6FF5-4D33-B50E-A626F7CFF320}" presName="node" presStyleLbl="node1" presStyleIdx="2" presStyleCnt="3" custRadScaleRad="98969" custRadScaleInc="-1064">
        <dgm:presLayoutVars>
          <dgm:bulletEnabled val="1"/>
        </dgm:presLayoutVars>
      </dgm:prSet>
      <dgm:spPr/>
    </dgm:pt>
  </dgm:ptLst>
  <dgm:cxnLst>
    <dgm:cxn modelId="{95F73A08-2885-4D19-BB3A-EC36BB2D638D}" type="presOf" srcId="{D0D37630-6FF5-4D33-B50E-A626F7CFF320}" destId="{B29EB36A-4291-4198-8E98-056CEBD8AED1}" srcOrd="0" destOrd="0" presId="urn:microsoft.com/office/officeart/2005/8/layout/radial1"/>
    <dgm:cxn modelId="{B2F48E0A-11A6-411C-B129-F3B744C15A54}" type="presOf" srcId="{AB528F60-9FBD-4618-B88C-935FBD0329F4}" destId="{097F6E23-A221-4D80-92A5-A8D47C4C24F9}" srcOrd="0" destOrd="0" presId="urn:microsoft.com/office/officeart/2005/8/layout/radial1"/>
    <dgm:cxn modelId="{78660A3E-F6A4-421B-8042-46D050165425}" srcId="{C0A7D802-2C89-45BF-ACB5-9E22A2991A3C}" destId="{D0D37630-6FF5-4D33-B50E-A626F7CFF320}" srcOrd="2" destOrd="0" parTransId="{AB528F60-9FBD-4618-B88C-935FBD0329F4}" sibTransId="{A9A93DFD-EA54-4695-975B-D3F79BCAF584}"/>
    <dgm:cxn modelId="{C274BE44-54BB-4729-9567-02FDE65E703E}" type="presOf" srcId="{6D94FFB8-8097-4859-BF4D-F9E31D9C5D35}" destId="{A60DBF3D-C940-49F3-A1C6-231E5C61A3A1}" srcOrd="0" destOrd="0" presId="urn:microsoft.com/office/officeart/2005/8/layout/radial1"/>
    <dgm:cxn modelId="{9E10994B-6C67-457A-98DF-AA1B6892F673}" type="presOf" srcId="{A1968AFA-9AD3-46D7-9B60-AC6EE49BAEC1}" destId="{73944607-8E08-49F7-BC67-78DDA15111E9}" srcOrd="0" destOrd="0" presId="urn:microsoft.com/office/officeart/2005/8/layout/radial1"/>
    <dgm:cxn modelId="{B8A42170-22B1-45D7-A7A6-88AD65B1F358}" srcId="{739397C5-00E1-4E00-B71D-E7A7FFAA2301}" destId="{C0A7D802-2C89-45BF-ACB5-9E22A2991A3C}" srcOrd="0" destOrd="0" parTransId="{670255FE-231D-47D7-B6CB-9475990533EE}" sibTransId="{FA9319A6-3379-49BF-B91C-A575D466C872}"/>
    <dgm:cxn modelId="{FAFA1B51-D961-4D41-A97E-32C6123AD002}" type="presOf" srcId="{217D97A4-0866-4CEA-963D-D627DC7A0B50}" destId="{6D80BB84-EF7D-4E91-A927-CEC4631F444C}" srcOrd="1" destOrd="0" presId="urn:microsoft.com/office/officeart/2005/8/layout/radial1"/>
    <dgm:cxn modelId="{0E63CE7B-0E91-46A2-ACEE-BCCAFEDA3FC1}" srcId="{C0A7D802-2C89-45BF-ACB5-9E22A2991A3C}" destId="{6D94FFB8-8097-4859-BF4D-F9E31D9C5D35}" srcOrd="1" destOrd="0" parTransId="{217D97A4-0866-4CEA-963D-D627DC7A0B50}" sibTransId="{1B8B44C8-8FB9-4A26-B099-A0E045696961}"/>
    <dgm:cxn modelId="{D647A084-21B1-4FB1-B9D5-689A1D9D7C60}" type="presOf" srcId="{C0A7D802-2C89-45BF-ACB5-9E22A2991A3C}" destId="{ED23567C-6348-4CBF-98A0-09221D2DCD12}" srcOrd="0" destOrd="0" presId="urn:microsoft.com/office/officeart/2005/8/layout/radial1"/>
    <dgm:cxn modelId="{93363885-C190-4C55-AC2C-B6E9A8379BF3}" type="presOf" srcId="{739397C5-00E1-4E00-B71D-E7A7FFAA2301}" destId="{585A4D5D-FC45-44BA-84AC-D8BB92440BCD}" srcOrd="0" destOrd="0" presId="urn:microsoft.com/office/officeart/2005/8/layout/radial1"/>
    <dgm:cxn modelId="{4933D48A-4AB0-4765-ADE9-953CB9062679}" srcId="{C0A7D802-2C89-45BF-ACB5-9E22A2991A3C}" destId="{A1968AFA-9AD3-46D7-9B60-AC6EE49BAEC1}" srcOrd="0" destOrd="0" parTransId="{DC6D6674-287A-4240-BECB-815A7008E542}" sibTransId="{BED6C418-97A4-460C-BB7F-925DBFBACB4C}"/>
    <dgm:cxn modelId="{E963C1AB-99FE-47BD-B462-7F19D8A0C79E}" type="presOf" srcId="{DC6D6674-287A-4240-BECB-815A7008E542}" destId="{91FF8846-FE2F-47AF-893C-86437F136D00}" srcOrd="0" destOrd="0" presId="urn:microsoft.com/office/officeart/2005/8/layout/radial1"/>
    <dgm:cxn modelId="{25F425C0-00B3-4782-965F-7D6613B1085C}" type="presOf" srcId="{217D97A4-0866-4CEA-963D-D627DC7A0B50}" destId="{337BC9BB-CC11-4AAA-8579-081EA1BEE87A}" srcOrd="0" destOrd="0" presId="urn:microsoft.com/office/officeart/2005/8/layout/radial1"/>
    <dgm:cxn modelId="{975694C4-FBF1-4DBF-940C-B6344D477ED2}" type="presOf" srcId="{DC6D6674-287A-4240-BECB-815A7008E542}" destId="{B31A1F92-53D3-4CC4-8713-E486387C9D52}" srcOrd="1" destOrd="0" presId="urn:microsoft.com/office/officeart/2005/8/layout/radial1"/>
    <dgm:cxn modelId="{2A4866D9-FCAB-4C8A-AAA4-D1471C84FFF9}" type="presOf" srcId="{AB528F60-9FBD-4618-B88C-935FBD0329F4}" destId="{4AD81E09-6853-4E0B-97E3-11C45971E7CF}" srcOrd="1" destOrd="0" presId="urn:microsoft.com/office/officeart/2005/8/layout/radial1"/>
    <dgm:cxn modelId="{180AA0D7-F295-4DAA-8D07-23F96B987378}" type="presParOf" srcId="{585A4D5D-FC45-44BA-84AC-D8BB92440BCD}" destId="{ED23567C-6348-4CBF-98A0-09221D2DCD12}" srcOrd="0" destOrd="0" presId="urn:microsoft.com/office/officeart/2005/8/layout/radial1"/>
    <dgm:cxn modelId="{DA15A968-B0D8-4228-9F7A-D2E447CD21DB}" type="presParOf" srcId="{585A4D5D-FC45-44BA-84AC-D8BB92440BCD}" destId="{91FF8846-FE2F-47AF-893C-86437F136D00}" srcOrd="1" destOrd="0" presId="urn:microsoft.com/office/officeart/2005/8/layout/radial1"/>
    <dgm:cxn modelId="{B2CBDD14-29B7-449A-861E-93D4A935129A}" type="presParOf" srcId="{91FF8846-FE2F-47AF-893C-86437F136D00}" destId="{B31A1F92-53D3-4CC4-8713-E486387C9D52}" srcOrd="0" destOrd="0" presId="urn:microsoft.com/office/officeart/2005/8/layout/radial1"/>
    <dgm:cxn modelId="{D04ACB15-10E8-4C75-A548-CE8E45A331EE}" type="presParOf" srcId="{585A4D5D-FC45-44BA-84AC-D8BB92440BCD}" destId="{73944607-8E08-49F7-BC67-78DDA15111E9}" srcOrd="2" destOrd="0" presId="urn:microsoft.com/office/officeart/2005/8/layout/radial1"/>
    <dgm:cxn modelId="{7755BB9B-0904-41A3-B930-236BD70FF006}" type="presParOf" srcId="{585A4D5D-FC45-44BA-84AC-D8BB92440BCD}" destId="{337BC9BB-CC11-4AAA-8579-081EA1BEE87A}" srcOrd="3" destOrd="0" presId="urn:microsoft.com/office/officeart/2005/8/layout/radial1"/>
    <dgm:cxn modelId="{6C78D95B-F83C-4B67-B15B-4DA54FD5564A}" type="presParOf" srcId="{337BC9BB-CC11-4AAA-8579-081EA1BEE87A}" destId="{6D80BB84-EF7D-4E91-A927-CEC4631F444C}" srcOrd="0" destOrd="0" presId="urn:microsoft.com/office/officeart/2005/8/layout/radial1"/>
    <dgm:cxn modelId="{100D787D-404C-4FB7-B66E-8E51637D3BCE}" type="presParOf" srcId="{585A4D5D-FC45-44BA-84AC-D8BB92440BCD}" destId="{A60DBF3D-C940-49F3-A1C6-231E5C61A3A1}" srcOrd="4" destOrd="0" presId="urn:microsoft.com/office/officeart/2005/8/layout/radial1"/>
    <dgm:cxn modelId="{B6DBFFF2-14CD-408C-A883-9FC744468113}" type="presParOf" srcId="{585A4D5D-FC45-44BA-84AC-D8BB92440BCD}" destId="{097F6E23-A221-4D80-92A5-A8D47C4C24F9}" srcOrd="5" destOrd="0" presId="urn:microsoft.com/office/officeart/2005/8/layout/radial1"/>
    <dgm:cxn modelId="{D2CCB010-DA1E-4964-854E-C7CF69C6B07D}" type="presParOf" srcId="{097F6E23-A221-4D80-92A5-A8D47C4C24F9}" destId="{4AD81E09-6853-4E0B-97E3-11C45971E7CF}" srcOrd="0" destOrd="0" presId="urn:microsoft.com/office/officeart/2005/8/layout/radial1"/>
    <dgm:cxn modelId="{A801661D-52C8-4208-8C2F-A99E2AD34D49}" type="presParOf" srcId="{585A4D5D-FC45-44BA-84AC-D8BB92440BCD}" destId="{B29EB36A-4291-4198-8E98-056CEBD8AED1}"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BE1A-F1F1-43E1-A6E0-AD43C2E5021E}">
      <dsp:nvSpPr>
        <dsp:cNvPr id="0" name=""/>
        <dsp:cNvSpPr/>
      </dsp:nvSpPr>
      <dsp:spPr>
        <a:xfrm rot="16200000">
          <a:off x="433" y="318256"/>
          <a:ext cx="2995686" cy="2995686"/>
        </a:xfrm>
        <a:prstGeom prst="downArrow">
          <a:avLst>
            <a:gd name="adj1" fmla="val 50000"/>
            <a:gd name="adj2" fmla="val 35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Business-Driven</a:t>
          </a:r>
        </a:p>
      </dsp:txBody>
      <dsp:txXfrm rot="5400000">
        <a:off x="433" y="1067177"/>
        <a:ext cx="2471441" cy="1497843"/>
      </dsp:txXfrm>
    </dsp:sp>
    <dsp:sp modelId="{65B8717B-B621-4759-97AE-7C4C52E0834B}">
      <dsp:nvSpPr>
        <dsp:cNvPr id="0" name=""/>
        <dsp:cNvSpPr/>
      </dsp:nvSpPr>
      <dsp:spPr>
        <a:xfrm rot="5400000">
          <a:off x="3176079" y="318256"/>
          <a:ext cx="2995686" cy="2995686"/>
        </a:xfrm>
        <a:prstGeom prst="downArrow">
          <a:avLst>
            <a:gd name="adj1" fmla="val 50000"/>
            <a:gd name="adj2" fmla="val 35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Technology-Driven</a:t>
          </a:r>
        </a:p>
      </dsp:txBody>
      <dsp:txXfrm rot="-5400000">
        <a:off x="3700324" y="1067178"/>
        <a:ext cx="2471441" cy="14978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BE1A-F1F1-43E1-A6E0-AD43C2E5021E}">
      <dsp:nvSpPr>
        <dsp:cNvPr id="0" name=""/>
        <dsp:cNvSpPr/>
      </dsp:nvSpPr>
      <dsp:spPr>
        <a:xfrm rot="16200000">
          <a:off x="433" y="318256"/>
          <a:ext cx="2995686" cy="2995686"/>
        </a:xfrm>
        <a:prstGeom prst="downArrow">
          <a:avLst>
            <a:gd name="adj1" fmla="val 50000"/>
            <a:gd name="adj2" fmla="val 35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Business-Driven</a:t>
          </a:r>
        </a:p>
      </dsp:txBody>
      <dsp:txXfrm rot="5400000">
        <a:off x="433" y="1067177"/>
        <a:ext cx="2471441" cy="1497843"/>
      </dsp:txXfrm>
    </dsp:sp>
    <dsp:sp modelId="{65B8717B-B621-4759-97AE-7C4C52E0834B}">
      <dsp:nvSpPr>
        <dsp:cNvPr id="0" name=""/>
        <dsp:cNvSpPr/>
      </dsp:nvSpPr>
      <dsp:spPr>
        <a:xfrm rot="5400000">
          <a:off x="3176079" y="318256"/>
          <a:ext cx="2995686" cy="2995686"/>
        </a:xfrm>
        <a:prstGeom prst="downArrow">
          <a:avLst>
            <a:gd name="adj1" fmla="val 50000"/>
            <a:gd name="adj2" fmla="val 35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Technology-Driven</a:t>
          </a:r>
        </a:p>
      </dsp:txBody>
      <dsp:txXfrm rot="-5400000">
        <a:off x="3700324" y="1067178"/>
        <a:ext cx="2471441" cy="14978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3567C-6348-4CBF-98A0-09221D2DCD12}">
      <dsp:nvSpPr>
        <dsp:cNvPr id="0" name=""/>
        <dsp:cNvSpPr/>
      </dsp:nvSpPr>
      <dsp:spPr>
        <a:xfrm>
          <a:off x="3461934" y="1715325"/>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latin typeface="Arial" panose="020B0604020202020204" pitchFamily="34" charset="0"/>
            </a:rPr>
            <a:t>Metrics</a:t>
          </a:r>
        </a:p>
      </dsp:txBody>
      <dsp:txXfrm>
        <a:off x="3653154" y="1906545"/>
        <a:ext cx="923291" cy="923291"/>
      </dsp:txXfrm>
    </dsp:sp>
    <dsp:sp modelId="{91FF8846-FE2F-47AF-893C-86437F136D00}">
      <dsp:nvSpPr>
        <dsp:cNvPr id="0" name=""/>
        <dsp:cNvSpPr/>
      </dsp:nvSpPr>
      <dsp:spPr>
        <a:xfrm rot="16222259">
          <a:off x="3915538" y="1496248"/>
          <a:ext cx="409630" cy="28559"/>
        </a:xfrm>
        <a:custGeom>
          <a:avLst/>
          <a:gdLst/>
          <a:ahLst/>
          <a:cxnLst/>
          <a:rect l="0" t="0" r="0" b="0"/>
          <a:pathLst>
            <a:path>
              <a:moveTo>
                <a:pt x="0" y="14279"/>
              </a:moveTo>
              <a:lnTo>
                <a:pt x="409630" y="1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10112" y="1500287"/>
        <a:ext cx="20481" cy="20481"/>
      </dsp:txXfrm>
    </dsp:sp>
    <dsp:sp modelId="{73944607-8E08-49F7-BC67-78DDA15111E9}">
      <dsp:nvSpPr>
        <dsp:cNvPr id="0" name=""/>
        <dsp:cNvSpPr/>
      </dsp:nvSpPr>
      <dsp:spPr>
        <a:xfrm>
          <a:off x="3473040" y="0"/>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a:ln>
                <a:noFill/>
              </a:ln>
              <a:solidFill>
                <a:schemeClr val="tx1"/>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a:ln>
                <a:noFill/>
              </a:ln>
              <a:solidFill>
                <a:schemeClr val="tx1"/>
              </a:solidFill>
              <a:effectLst/>
              <a:latin typeface="Arial" panose="020B0604020202020204" pitchFamily="34" charset="0"/>
            </a:rPr>
            <a:t>Metrics</a:t>
          </a:r>
        </a:p>
      </dsp:txBody>
      <dsp:txXfrm>
        <a:off x="3664260" y="191220"/>
        <a:ext cx="923291" cy="923291"/>
      </dsp:txXfrm>
    </dsp:sp>
    <dsp:sp modelId="{337BC9BB-CC11-4AAA-8579-081EA1BEE87A}">
      <dsp:nvSpPr>
        <dsp:cNvPr id="0" name=""/>
        <dsp:cNvSpPr/>
      </dsp:nvSpPr>
      <dsp:spPr>
        <a:xfrm rot="1800000">
          <a:off x="4653762" y="2779002"/>
          <a:ext cx="394633" cy="28559"/>
        </a:xfrm>
        <a:custGeom>
          <a:avLst/>
          <a:gdLst/>
          <a:ahLst/>
          <a:cxnLst/>
          <a:rect l="0" t="0" r="0" b="0"/>
          <a:pathLst>
            <a:path>
              <a:moveTo>
                <a:pt x="0" y="14279"/>
              </a:moveTo>
              <a:lnTo>
                <a:pt x="394633" y="1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41213" y="2783416"/>
        <a:ext cx="19731" cy="19731"/>
      </dsp:txXfrm>
    </dsp:sp>
    <dsp:sp modelId="{A60DBF3D-C940-49F3-A1C6-231E5C61A3A1}">
      <dsp:nvSpPr>
        <dsp:cNvPr id="0" name=""/>
        <dsp:cNvSpPr/>
      </dsp:nvSpPr>
      <dsp:spPr>
        <a:xfrm>
          <a:off x="4934493" y="2565507"/>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err="1">
              <a:ln>
                <a:noFill/>
              </a:ln>
              <a:solidFill>
                <a:schemeClr val="tx1"/>
              </a:solidFill>
              <a:effectLst/>
              <a:latin typeface="Arial" panose="020B0604020202020204" pitchFamily="34" charset="0"/>
            </a:rPr>
            <a:t>tional</a:t>
          </a:r>
          <a:endParaRPr kumimoji="0" lang="en-US" altLang="en-US" sz="1700" b="0" i="0" u="none" strike="noStrike" kern="1200"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Metrics</a:t>
          </a:r>
        </a:p>
      </dsp:txBody>
      <dsp:txXfrm>
        <a:off x="5125713" y="2756727"/>
        <a:ext cx="923291" cy="923291"/>
      </dsp:txXfrm>
    </dsp:sp>
    <dsp:sp modelId="{097F6E23-A221-4D80-92A5-A8D47C4C24F9}">
      <dsp:nvSpPr>
        <dsp:cNvPr id="0" name=""/>
        <dsp:cNvSpPr/>
      </dsp:nvSpPr>
      <dsp:spPr>
        <a:xfrm rot="8961696">
          <a:off x="3202293" y="2782712"/>
          <a:ext cx="377102" cy="28559"/>
        </a:xfrm>
        <a:custGeom>
          <a:avLst/>
          <a:gdLst/>
          <a:ahLst/>
          <a:cxnLst/>
          <a:rect l="0" t="0" r="0" b="0"/>
          <a:pathLst>
            <a:path>
              <a:moveTo>
                <a:pt x="0" y="14279"/>
              </a:moveTo>
              <a:lnTo>
                <a:pt x="377102" y="1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381416" y="2787564"/>
        <a:ext cx="18855" cy="18855"/>
      </dsp:txXfrm>
    </dsp:sp>
    <dsp:sp modelId="{B29EB36A-4291-4198-8E98-056CEBD8AED1}">
      <dsp:nvSpPr>
        <dsp:cNvPr id="0" name=""/>
        <dsp:cNvSpPr/>
      </dsp:nvSpPr>
      <dsp:spPr>
        <a:xfrm>
          <a:off x="2014022" y="2572928"/>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Metrics</a:t>
          </a:r>
        </a:p>
      </dsp:txBody>
      <dsp:txXfrm>
        <a:off x="2205242" y="2764148"/>
        <a:ext cx="923291" cy="9232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BE5ED-74A6-445D-822B-A4D33EAA864F}">
      <dsp:nvSpPr>
        <dsp:cNvPr id="0" name=""/>
        <dsp:cNvSpPr/>
      </dsp:nvSpPr>
      <dsp:spPr>
        <a:xfrm>
          <a:off x="3039502" y="1724433"/>
          <a:ext cx="1312394" cy="1312394"/>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latin typeface="Arial" panose="020B0604020202020204" pitchFamily="34" charset="0"/>
            </a:rPr>
            <a:t>Metrics</a:t>
          </a:r>
        </a:p>
      </dsp:txBody>
      <dsp:txXfrm>
        <a:off x="3231698" y="1916629"/>
        <a:ext cx="928002" cy="928002"/>
      </dsp:txXfrm>
    </dsp:sp>
    <dsp:sp modelId="{8FD61018-8CC4-4A04-B37D-4E4DCDC9EE76}">
      <dsp:nvSpPr>
        <dsp:cNvPr id="0" name=""/>
        <dsp:cNvSpPr/>
      </dsp:nvSpPr>
      <dsp:spPr>
        <a:xfrm rot="16187508">
          <a:off x="3515266" y="1531053"/>
          <a:ext cx="354809" cy="31960"/>
        </a:xfrm>
        <a:custGeom>
          <a:avLst/>
          <a:gdLst/>
          <a:ahLst/>
          <a:cxnLst/>
          <a:rect l="0" t="0" r="0" b="0"/>
          <a:pathLst>
            <a:path>
              <a:moveTo>
                <a:pt x="0" y="15980"/>
              </a:moveTo>
              <a:lnTo>
                <a:pt x="354809" y="15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683800" y="1538163"/>
        <a:ext cx="17740" cy="17740"/>
      </dsp:txXfrm>
    </dsp:sp>
    <dsp:sp modelId="{3F4D197B-1867-4DFF-B287-F90E8D299DE2}">
      <dsp:nvSpPr>
        <dsp:cNvPr id="0" name=""/>
        <dsp:cNvSpPr/>
      </dsp:nvSpPr>
      <dsp:spPr>
        <a:xfrm>
          <a:off x="3033444" y="57240"/>
          <a:ext cx="1312394" cy="1312394"/>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Metrics</a:t>
          </a:r>
        </a:p>
      </dsp:txBody>
      <dsp:txXfrm>
        <a:off x="3225640" y="249436"/>
        <a:ext cx="928002" cy="928002"/>
      </dsp:txXfrm>
    </dsp:sp>
    <dsp:sp modelId="{38305F94-3C27-4D6F-BE2D-720CBBF0B8A8}">
      <dsp:nvSpPr>
        <dsp:cNvPr id="0" name=""/>
        <dsp:cNvSpPr/>
      </dsp:nvSpPr>
      <dsp:spPr>
        <a:xfrm rot="1800000">
          <a:off x="4237426" y="2791862"/>
          <a:ext cx="396454" cy="31960"/>
        </a:xfrm>
        <a:custGeom>
          <a:avLst/>
          <a:gdLst/>
          <a:ahLst/>
          <a:cxnLst/>
          <a:rect l="0" t="0" r="0" b="0"/>
          <a:pathLst>
            <a:path>
              <a:moveTo>
                <a:pt x="0" y="15980"/>
              </a:moveTo>
              <a:lnTo>
                <a:pt x="396454" y="15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25741" y="2797931"/>
        <a:ext cx="19822" cy="19822"/>
      </dsp:txXfrm>
    </dsp:sp>
    <dsp:sp modelId="{C89E8925-2617-493C-ABAB-B278F90CA95F}">
      <dsp:nvSpPr>
        <dsp:cNvPr id="0" name=""/>
        <dsp:cNvSpPr/>
      </dsp:nvSpPr>
      <dsp:spPr>
        <a:xfrm>
          <a:off x="4519409" y="2578857"/>
          <a:ext cx="1312394" cy="1312394"/>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tional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Metrics</a:t>
          </a:r>
        </a:p>
      </dsp:txBody>
      <dsp:txXfrm>
        <a:off x="4711605" y="2771053"/>
        <a:ext cx="928002" cy="928002"/>
      </dsp:txXfrm>
    </dsp:sp>
    <dsp:sp modelId="{8B22A081-894B-46A1-82B0-64ADD2932F89}">
      <dsp:nvSpPr>
        <dsp:cNvPr id="0" name=""/>
        <dsp:cNvSpPr/>
      </dsp:nvSpPr>
      <dsp:spPr>
        <a:xfrm rot="9000000">
          <a:off x="2757519" y="2791862"/>
          <a:ext cx="396454" cy="31960"/>
        </a:xfrm>
        <a:custGeom>
          <a:avLst/>
          <a:gdLst/>
          <a:ahLst/>
          <a:cxnLst/>
          <a:rect l="0" t="0" r="0" b="0"/>
          <a:pathLst>
            <a:path>
              <a:moveTo>
                <a:pt x="0" y="15980"/>
              </a:moveTo>
              <a:lnTo>
                <a:pt x="396454" y="15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945835" y="2797931"/>
        <a:ext cx="19822" cy="19822"/>
      </dsp:txXfrm>
    </dsp:sp>
    <dsp:sp modelId="{FF012654-0395-4CE6-A1C2-94BAF64A5176}">
      <dsp:nvSpPr>
        <dsp:cNvPr id="0" name=""/>
        <dsp:cNvSpPr/>
      </dsp:nvSpPr>
      <dsp:spPr>
        <a:xfrm>
          <a:off x="1559596" y="2578857"/>
          <a:ext cx="1312394" cy="1312394"/>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kern="1200" cap="none" normalizeH="0" baseline="0">
              <a:ln>
                <a:noFill/>
              </a:ln>
              <a:solidFill>
                <a:schemeClr val="tx1"/>
              </a:solidFill>
              <a:effectLst/>
              <a:latin typeface="Arial" panose="020B0604020202020204" pitchFamily="34" charset="0"/>
            </a:rPr>
            <a:t>Metrics</a:t>
          </a:r>
        </a:p>
      </dsp:txBody>
      <dsp:txXfrm>
        <a:off x="1751792" y="2771053"/>
        <a:ext cx="928002" cy="92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BE1A-F1F1-43E1-A6E0-AD43C2E5021E}">
      <dsp:nvSpPr>
        <dsp:cNvPr id="0" name=""/>
        <dsp:cNvSpPr/>
      </dsp:nvSpPr>
      <dsp:spPr>
        <a:xfrm rot="16200000">
          <a:off x="433" y="318256"/>
          <a:ext cx="2995686" cy="2995686"/>
        </a:xfrm>
        <a:prstGeom prst="downArrow">
          <a:avLst>
            <a:gd name="adj1" fmla="val 50000"/>
            <a:gd name="adj2" fmla="val 35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Business-Driven</a:t>
          </a:r>
        </a:p>
      </dsp:txBody>
      <dsp:txXfrm rot="5400000">
        <a:off x="433" y="1067177"/>
        <a:ext cx="2471441" cy="1497843"/>
      </dsp:txXfrm>
    </dsp:sp>
    <dsp:sp modelId="{65B8717B-B621-4759-97AE-7C4C52E0834B}">
      <dsp:nvSpPr>
        <dsp:cNvPr id="0" name=""/>
        <dsp:cNvSpPr/>
      </dsp:nvSpPr>
      <dsp:spPr>
        <a:xfrm rot="5400000">
          <a:off x="3176079" y="318256"/>
          <a:ext cx="2995686" cy="2995686"/>
        </a:xfrm>
        <a:prstGeom prst="downArrow">
          <a:avLst>
            <a:gd name="adj1" fmla="val 50000"/>
            <a:gd name="adj2" fmla="val 35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Technology-Driven</a:t>
          </a:r>
        </a:p>
      </dsp:txBody>
      <dsp:txXfrm rot="-5400000">
        <a:off x="3700324" y="1067178"/>
        <a:ext cx="2471441" cy="14978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2BE1A-F1F1-43E1-A6E0-AD43C2E5021E}">
      <dsp:nvSpPr>
        <dsp:cNvPr id="0" name=""/>
        <dsp:cNvSpPr/>
      </dsp:nvSpPr>
      <dsp:spPr>
        <a:xfrm rot="16200000">
          <a:off x="433" y="318256"/>
          <a:ext cx="2995686" cy="2995686"/>
        </a:xfrm>
        <a:prstGeom prst="downArrow">
          <a:avLst>
            <a:gd name="adj1" fmla="val 50000"/>
            <a:gd name="adj2" fmla="val 35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Business-Driven</a:t>
          </a:r>
        </a:p>
      </dsp:txBody>
      <dsp:txXfrm rot="5400000">
        <a:off x="433" y="1067177"/>
        <a:ext cx="2471441" cy="1497843"/>
      </dsp:txXfrm>
    </dsp:sp>
    <dsp:sp modelId="{65B8717B-B621-4759-97AE-7C4C52E0834B}">
      <dsp:nvSpPr>
        <dsp:cNvPr id="0" name=""/>
        <dsp:cNvSpPr/>
      </dsp:nvSpPr>
      <dsp:spPr>
        <a:xfrm rot="5400000">
          <a:off x="3176079" y="318256"/>
          <a:ext cx="2995686" cy="2995686"/>
        </a:xfrm>
        <a:prstGeom prst="downArrow">
          <a:avLst>
            <a:gd name="adj1" fmla="val 50000"/>
            <a:gd name="adj2" fmla="val 35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Technology-Driven</a:t>
          </a:r>
        </a:p>
      </dsp:txBody>
      <dsp:txXfrm rot="-5400000">
        <a:off x="3700324" y="1067178"/>
        <a:ext cx="2471441" cy="14978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3567C-6348-4CBF-98A0-09221D2DCD12}">
      <dsp:nvSpPr>
        <dsp:cNvPr id="0" name=""/>
        <dsp:cNvSpPr/>
      </dsp:nvSpPr>
      <dsp:spPr>
        <a:xfrm>
          <a:off x="3461934" y="1715325"/>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kern="1200" cap="none" normalizeH="0" baseline="0">
              <a:ln>
                <a:noFill/>
              </a:ln>
              <a:solidFill>
                <a:schemeClr val="tx1"/>
              </a:solidFill>
              <a:effectLst/>
              <a:latin typeface="Arial" panose="020B0604020202020204" pitchFamily="34" charset="0"/>
            </a:rPr>
            <a:t>Metrics</a:t>
          </a:r>
        </a:p>
      </dsp:txBody>
      <dsp:txXfrm>
        <a:off x="3653154" y="1906545"/>
        <a:ext cx="923291" cy="923291"/>
      </dsp:txXfrm>
    </dsp:sp>
    <dsp:sp modelId="{91FF8846-FE2F-47AF-893C-86437F136D00}">
      <dsp:nvSpPr>
        <dsp:cNvPr id="0" name=""/>
        <dsp:cNvSpPr/>
      </dsp:nvSpPr>
      <dsp:spPr>
        <a:xfrm rot="16222259">
          <a:off x="3915538" y="1496248"/>
          <a:ext cx="409630" cy="28559"/>
        </a:xfrm>
        <a:custGeom>
          <a:avLst/>
          <a:gdLst/>
          <a:ahLst/>
          <a:cxnLst/>
          <a:rect l="0" t="0" r="0" b="0"/>
          <a:pathLst>
            <a:path>
              <a:moveTo>
                <a:pt x="0" y="14279"/>
              </a:moveTo>
              <a:lnTo>
                <a:pt x="409630" y="1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10112" y="1500287"/>
        <a:ext cx="20481" cy="20481"/>
      </dsp:txXfrm>
    </dsp:sp>
    <dsp:sp modelId="{73944607-8E08-49F7-BC67-78DDA15111E9}">
      <dsp:nvSpPr>
        <dsp:cNvPr id="0" name=""/>
        <dsp:cNvSpPr/>
      </dsp:nvSpPr>
      <dsp:spPr>
        <a:xfrm>
          <a:off x="3473040" y="0"/>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a:ln>
                <a:noFill/>
              </a:ln>
              <a:solidFill>
                <a:schemeClr val="tx1"/>
              </a:solidFill>
              <a:effectLst/>
              <a:latin typeface="Arial" panose="020B0604020202020204" pitchFamily="34" charset="0"/>
            </a:rPr>
            <a:t>Strategic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a:ln>
                <a:noFill/>
              </a:ln>
              <a:solidFill>
                <a:schemeClr val="tx1"/>
              </a:solidFill>
              <a:effectLst/>
              <a:latin typeface="Arial" panose="020B0604020202020204" pitchFamily="34" charset="0"/>
            </a:rPr>
            <a:t>Metrics</a:t>
          </a:r>
        </a:p>
      </dsp:txBody>
      <dsp:txXfrm>
        <a:off x="3664260" y="191220"/>
        <a:ext cx="923291" cy="923291"/>
      </dsp:txXfrm>
    </dsp:sp>
    <dsp:sp modelId="{337BC9BB-CC11-4AAA-8579-081EA1BEE87A}">
      <dsp:nvSpPr>
        <dsp:cNvPr id="0" name=""/>
        <dsp:cNvSpPr/>
      </dsp:nvSpPr>
      <dsp:spPr>
        <a:xfrm rot="1800000">
          <a:off x="4653762" y="2779002"/>
          <a:ext cx="394633" cy="28559"/>
        </a:xfrm>
        <a:custGeom>
          <a:avLst/>
          <a:gdLst/>
          <a:ahLst/>
          <a:cxnLst/>
          <a:rect l="0" t="0" r="0" b="0"/>
          <a:pathLst>
            <a:path>
              <a:moveTo>
                <a:pt x="0" y="14279"/>
              </a:moveTo>
              <a:lnTo>
                <a:pt x="394633" y="1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41213" y="2783416"/>
        <a:ext cx="19731" cy="19731"/>
      </dsp:txXfrm>
    </dsp:sp>
    <dsp:sp modelId="{A60DBF3D-C940-49F3-A1C6-231E5C61A3A1}">
      <dsp:nvSpPr>
        <dsp:cNvPr id="0" name=""/>
        <dsp:cNvSpPr/>
      </dsp:nvSpPr>
      <dsp:spPr>
        <a:xfrm>
          <a:off x="4934493" y="2565507"/>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Opera-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err="1">
              <a:ln>
                <a:noFill/>
              </a:ln>
              <a:solidFill>
                <a:schemeClr val="tx1"/>
              </a:solidFill>
              <a:effectLst/>
              <a:latin typeface="Arial" panose="020B0604020202020204" pitchFamily="34" charset="0"/>
            </a:rPr>
            <a:t>tional</a:t>
          </a:r>
          <a:endParaRPr kumimoji="0" lang="en-US" altLang="en-US" sz="1700" b="0" i="0" u="none" strike="noStrike" kern="1200"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Metrics</a:t>
          </a:r>
        </a:p>
      </dsp:txBody>
      <dsp:txXfrm>
        <a:off x="5125713" y="2756727"/>
        <a:ext cx="923291" cy="923291"/>
      </dsp:txXfrm>
    </dsp:sp>
    <dsp:sp modelId="{097F6E23-A221-4D80-92A5-A8D47C4C24F9}">
      <dsp:nvSpPr>
        <dsp:cNvPr id="0" name=""/>
        <dsp:cNvSpPr/>
      </dsp:nvSpPr>
      <dsp:spPr>
        <a:xfrm rot="8961696">
          <a:off x="3202293" y="2782712"/>
          <a:ext cx="377102" cy="28559"/>
        </a:xfrm>
        <a:custGeom>
          <a:avLst/>
          <a:gdLst/>
          <a:ahLst/>
          <a:cxnLst/>
          <a:rect l="0" t="0" r="0" b="0"/>
          <a:pathLst>
            <a:path>
              <a:moveTo>
                <a:pt x="0" y="14279"/>
              </a:moveTo>
              <a:lnTo>
                <a:pt x="377102" y="14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381416" y="2787564"/>
        <a:ext cx="18855" cy="18855"/>
      </dsp:txXfrm>
    </dsp:sp>
    <dsp:sp modelId="{B29EB36A-4291-4198-8E98-056CEBD8AED1}">
      <dsp:nvSpPr>
        <dsp:cNvPr id="0" name=""/>
        <dsp:cNvSpPr/>
      </dsp:nvSpPr>
      <dsp:spPr>
        <a:xfrm>
          <a:off x="2014022" y="2572928"/>
          <a:ext cx="1305731" cy="1305731"/>
        </a:xfrm>
        <a:prstGeom prst="ellipse">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Tactical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kern="1200" cap="none" normalizeH="0" baseline="0" dirty="0">
              <a:ln>
                <a:noFill/>
              </a:ln>
              <a:solidFill>
                <a:schemeClr val="tx1"/>
              </a:solidFill>
              <a:effectLst/>
              <a:latin typeface="Arial" panose="020B0604020202020204" pitchFamily="34" charset="0"/>
            </a:rPr>
            <a:t>Metrics</a:t>
          </a:r>
        </a:p>
      </dsp:txBody>
      <dsp:txXfrm>
        <a:off x="2205242" y="2764148"/>
        <a:ext cx="923291" cy="923291"/>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5FA1C39-FCF6-453C-A014-6D6B0403D4B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315" name="Rectangle 3">
            <a:extLst>
              <a:ext uri="{FF2B5EF4-FFF2-40B4-BE49-F238E27FC236}">
                <a16:creationId xmlns:a16="http://schemas.microsoft.com/office/drawing/2014/main" id="{BB7A443C-EA79-4B7F-BCB3-A2A85756E21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7108" name="Rectangle 4">
            <a:extLst>
              <a:ext uri="{FF2B5EF4-FFF2-40B4-BE49-F238E27FC236}">
                <a16:creationId xmlns:a16="http://schemas.microsoft.com/office/drawing/2014/main" id="{B69CECD7-2F3D-45A7-BAA2-4F99BF4C4E3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a:extLst>
              <a:ext uri="{FF2B5EF4-FFF2-40B4-BE49-F238E27FC236}">
                <a16:creationId xmlns:a16="http://schemas.microsoft.com/office/drawing/2014/main" id="{C570E083-EA65-44BB-89C5-D87CFBE7F8C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a:extLst>
              <a:ext uri="{FF2B5EF4-FFF2-40B4-BE49-F238E27FC236}">
                <a16:creationId xmlns:a16="http://schemas.microsoft.com/office/drawing/2014/main" id="{3775AA14-20B8-4785-8DFB-D3AAF026C2D1}"/>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319" name="Rectangle 7">
            <a:extLst>
              <a:ext uri="{FF2B5EF4-FFF2-40B4-BE49-F238E27FC236}">
                <a16:creationId xmlns:a16="http://schemas.microsoft.com/office/drawing/2014/main" id="{A6A6489A-0220-4F43-9E79-5CF1B188ED46}"/>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F2A8CBF5-6959-49D3-BCD2-0DB31454BC6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AE87B981-27D3-4E35-8351-0991D01F7CBB}"/>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0D51DF89-39C4-477B-9AB6-D04DC3832B2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control objective:  ‘where we want to be’: this means setting incremental goals.  </a:t>
            </a:r>
          </a:p>
          <a:p>
            <a:r>
              <a:rPr lang="en-US" altLang="en-US">
                <a:latin typeface="Arial" panose="020B0604020202020204" pitchFamily="34" charset="0"/>
              </a:rPr>
              <a:t>In our last slide, our control objective was to achieve level 3, (not level 5.)</a:t>
            </a:r>
          </a:p>
          <a:p>
            <a:endParaRPr lang="en-US" altLang="en-US">
              <a:latin typeface="Arial" panose="020B0604020202020204" pitchFamily="34" charset="0"/>
            </a:endParaRPr>
          </a:p>
        </p:txBody>
      </p:sp>
      <p:sp>
        <p:nvSpPr>
          <p:cNvPr id="48132" name="Slide Number Placeholder 3">
            <a:extLst>
              <a:ext uri="{FF2B5EF4-FFF2-40B4-BE49-F238E27FC236}">
                <a16:creationId xmlns:a16="http://schemas.microsoft.com/office/drawing/2014/main" id="{AD8E3ED1-771F-4371-8499-415F679F01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38C3A4-5E93-48E6-B854-F92CFFD2A295}" type="slidenum">
              <a:rPr lang="en-US" altLang="en-US"/>
              <a:pPr/>
              <a:t>6</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5A003111-2F88-4BDA-91F0-C9D04057F708}"/>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F0B256A-DC40-47C3-B7DE-9EC6A9CE8A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7348" name="Slide Number Placeholder 3">
            <a:extLst>
              <a:ext uri="{FF2B5EF4-FFF2-40B4-BE49-F238E27FC236}">
                <a16:creationId xmlns:a16="http://schemas.microsoft.com/office/drawing/2014/main" id="{855478AB-A680-4FDF-A046-0D137977C9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54D48B-B28B-44DC-B696-594031012E77}" type="slidenum">
              <a:rPr lang="en-US" altLang="en-US"/>
              <a:pPr/>
              <a:t>26</a:t>
            </a:fld>
            <a:endParaRPr lang="en-US" altLang="en-US"/>
          </a:p>
        </p:txBody>
      </p:sp>
    </p:spTree>
    <p:extLst>
      <p:ext uri="{BB962C8B-B14F-4D97-AF65-F5344CB8AC3E}">
        <p14:creationId xmlns:p14="http://schemas.microsoft.com/office/powerpoint/2010/main" val="1694974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5A003111-2F88-4BDA-91F0-C9D04057F708}"/>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F0B256A-DC40-47C3-B7DE-9EC6A9CE8A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7348" name="Slide Number Placeholder 3">
            <a:extLst>
              <a:ext uri="{FF2B5EF4-FFF2-40B4-BE49-F238E27FC236}">
                <a16:creationId xmlns:a16="http://schemas.microsoft.com/office/drawing/2014/main" id="{855478AB-A680-4FDF-A046-0D137977C9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54D48B-B28B-44DC-B696-594031012E77}" type="slidenum">
              <a:rPr lang="en-US" altLang="en-US"/>
              <a:pPr/>
              <a:t>27</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0171B999-B959-4356-8738-AFB5270CD07E}"/>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ACD89155-4B58-424E-B038-5AD0066D7B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8372" name="Slide Number Placeholder 3">
            <a:extLst>
              <a:ext uri="{FF2B5EF4-FFF2-40B4-BE49-F238E27FC236}">
                <a16:creationId xmlns:a16="http://schemas.microsoft.com/office/drawing/2014/main" id="{89B13E31-96D1-4D43-8980-B090DA6AD7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AD1BF9-D73A-43D8-B1CB-AB69DBDF2844}" type="slidenum">
              <a:rPr lang="en-US" altLang="en-US"/>
              <a:pPr/>
              <a:t>30</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7CA20458-58AA-48B6-A446-2548808102F2}"/>
              </a:ext>
            </a:extLst>
          </p:cNvPr>
          <p:cNvSpPr>
            <a:spLocks noGrp="1" noRot="1" noChangeAspect="1" noTextEdit="1"/>
          </p:cNvSpPr>
          <p:nvPr>
            <p:ph type="sldImg"/>
          </p:nvPr>
        </p:nvSpPr>
        <p:spPr>
          <a:ln/>
        </p:spPr>
      </p:sp>
      <p:sp>
        <p:nvSpPr>
          <p:cNvPr id="61443" name="Notes Placeholder 2">
            <a:extLst>
              <a:ext uri="{FF2B5EF4-FFF2-40B4-BE49-F238E27FC236}">
                <a16:creationId xmlns:a16="http://schemas.microsoft.com/office/drawing/2014/main" id="{08E31E14-8E67-4E31-86D6-FB6531D17E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61444" name="Slide Number Placeholder 3">
            <a:extLst>
              <a:ext uri="{FF2B5EF4-FFF2-40B4-BE49-F238E27FC236}">
                <a16:creationId xmlns:a16="http://schemas.microsoft.com/office/drawing/2014/main" id="{659FA8AD-B271-4A3A-B4BB-BAF900B849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A6752-0EAB-44F5-B5ED-E08E15F707B6}" type="slidenum">
              <a:rPr lang="en-US" altLang="en-US"/>
              <a:pPr/>
              <a:t>31</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38CBD0F0-3C08-44AF-898E-0D9CD0D1ECAD}"/>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id="{F7224782-A406-4DFD-97D0-B2505B96EB2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63492" name="Slide Number Placeholder 3">
            <a:extLst>
              <a:ext uri="{FF2B5EF4-FFF2-40B4-BE49-F238E27FC236}">
                <a16:creationId xmlns:a16="http://schemas.microsoft.com/office/drawing/2014/main" id="{4CF3A931-EE61-4B2F-8710-976FCD47E8D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4789EB-6167-4751-A38F-229526DC58D1}" type="slidenum">
              <a:rPr lang="en-US" altLang="en-US"/>
              <a:pPr/>
              <a:t>32</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C92EE956-5BF3-4DC3-8665-5CEA96F1FCB4}"/>
              </a:ext>
            </a:extLst>
          </p:cNvPr>
          <p:cNvSpPr>
            <a:spLocks noGrp="1" noRot="1" noChangeAspect="1" noTextEdit="1"/>
          </p:cNvSpPr>
          <p:nvPr>
            <p:ph type="sldImg"/>
          </p:nvPr>
        </p:nvSpPr>
        <p:spPr>
          <a:ln/>
        </p:spPr>
      </p:sp>
      <p:sp>
        <p:nvSpPr>
          <p:cNvPr id="62467" name="Notes Placeholder 2">
            <a:extLst>
              <a:ext uri="{FF2B5EF4-FFF2-40B4-BE49-F238E27FC236}">
                <a16:creationId xmlns:a16="http://schemas.microsoft.com/office/drawing/2014/main" id="{01433240-0FF7-41DE-9816-FD8F5DF150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62468" name="Slide Number Placeholder 3">
            <a:extLst>
              <a:ext uri="{FF2B5EF4-FFF2-40B4-BE49-F238E27FC236}">
                <a16:creationId xmlns:a16="http://schemas.microsoft.com/office/drawing/2014/main" id="{9BAEA823-C782-4E96-8449-833FF16905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68F06D-851F-4D27-874D-93717DAAE683}" type="slidenum">
              <a:rPr lang="en-US" altLang="en-US"/>
              <a:pPr/>
              <a:t>34</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829E1534-FF5C-4116-8A32-F0FE5570D042}"/>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138FE723-960F-4DC3-8A35-A40C844AD0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66564" name="Slide Number Placeholder 3">
            <a:extLst>
              <a:ext uri="{FF2B5EF4-FFF2-40B4-BE49-F238E27FC236}">
                <a16:creationId xmlns:a16="http://schemas.microsoft.com/office/drawing/2014/main" id="{97D54489-24B3-4E58-8311-DD95EBBE0F3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1F3204-E373-4391-8B31-D03AE6466889}" type="slidenum">
              <a:rPr lang="en-US" altLang="en-US"/>
              <a:pPr/>
              <a:t>35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31B58567-67CF-487D-9832-A0025A7154B9}"/>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58F66264-0E3D-44A8-AE1B-AC19AD321B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9396" name="Slide Number Placeholder 3">
            <a:extLst>
              <a:ext uri="{FF2B5EF4-FFF2-40B4-BE49-F238E27FC236}">
                <a16:creationId xmlns:a16="http://schemas.microsoft.com/office/drawing/2014/main" id="{16FB6A1F-9061-4646-93C1-63EBB652B3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9E5332-9529-4FDD-B05E-BAA30A015344}" type="slidenum">
              <a:rPr lang="en-US" altLang="en-US"/>
              <a:pPr/>
              <a:t>36</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9554C58-B976-4BB2-9CC4-63121802FC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733350-9C38-488D-AEFA-A63FC7F1F9B3}" type="slidenum">
              <a:rPr lang="en-US" altLang="en-US"/>
              <a:pPr/>
              <a:t>38</a:t>
            </a:fld>
            <a:endParaRPr lang="en-US" altLang="en-US"/>
          </a:p>
        </p:txBody>
      </p:sp>
      <p:sp>
        <p:nvSpPr>
          <p:cNvPr id="67587" name="Rectangle 2">
            <a:extLst>
              <a:ext uri="{FF2B5EF4-FFF2-40B4-BE49-F238E27FC236}">
                <a16:creationId xmlns:a16="http://schemas.microsoft.com/office/drawing/2014/main" id="{70C0CC2E-53E9-440E-AC26-E05F51D92FBE}"/>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248CB2-F253-46CF-BF25-7071095491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 Gap Analysis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669904F8-560F-4BCB-8D35-78422ED10950}"/>
              </a:ext>
            </a:extLst>
          </p:cNvPr>
          <p:cNvSpPr>
            <a:spLocks noGrp="1" noRot="1" noChangeAspect="1" noTextEdit="1"/>
          </p:cNvSpPr>
          <p:nvPr>
            <p:ph type="sldImg"/>
          </p:nvPr>
        </p:nvSpPr>
        <p:spPr>
          <a:ln/>
        </p:spPr>
      </p:sp>
      <p:sp>
        <p:nvSpPr>
          <p:cNvPr id="68611" name="Notes Placeholder 2">
            <a:extLst>
              <a:ext uri="{FF2B5EF4-FFF2-40B4-BE49-F238E27FC236}">
                <a16:creationId xmlns:a16="http://schemas.microsoft.com/office/drawing/2014/main" id="{76ABEA19-7999-43A5-8998-F93D4D5ED46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4 – Metrics measuring conformance to policy</a:t>
            </a:r>
          </a:p>
        </p:txBody>
      </p:sp>
      <p:sp>
        <p:nvSpPr>
          <p:cNvPr id="68612" name="Slide Number Placeholder 3">
            <a:extLst>
              <a:ext uri="{FF2B5EF4-FFF2-40B4-BE49-F238E27FC236}">
                <a16:creationId xmlns:a16="http://schemas.microsoft.com/office/drawing/2014/main" id="{549E29A5-0747-46D3-9A48-8FBDED9E85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A1FF68-604C-4141-AFEF-7EB8ED5D261F}" type="slidenum">
              <a:rPr lang="en-US" altLang="en-US"/>
              <a:pPr/>
              <a:t>39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5110EEA4-84DA-4DB8-ABA1-9D6C76AF12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66DA9A-7157-4C6A-BFB2-8997CCB24FE3}" type="slidenum">
              <a:rPr lang="en-US" altLang="en-US"/>
              <a:pPr/>
              <a:t>10</a:t>
            </a:fld>
            <a:endParaRPr lang="en-US" altLang="en-US"/>
          </a:p>
        </p:txBody>
      </p:sp>
      <p:sp>
        <p:nvSpPr>
          <p:cNvPr id="49155" name="Rectangle 2">
            <a:extLst>
              <a:ext uri="{FF2B5EF4-FFF2-40B4-BE49-F238E27FC236}">
                <a16:creationId xmlns:a16="http://schemas.microsoft.com/office/drawing/2014/main" id="{A66684C6-052D-462D-B0BA-B3260F9F579F}"/>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757AB2CC-C086-4289-B688-A544DD071D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Metrics can be classified into three areas: Strategic (mgmt-oriented or high-level), tactical (mid-level, tends to be people-oriented), and operational (low-level, tends to be technical).</a:t>
            </a:r>
          </a:p>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00069569-7AF2-42E1-B4CC-AA1E126C03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933581-C42B-4E31-8D5E-7AC23254A705}" type="slidenum">
              <a:rPr lang="en-US" altLang="en-US"/>
              <a:pPr/>
              <a:t>40</a:t>
            </a:fld>
            <a:endParaRPr lang="en-US" altLang="en-US"/>
          </a:p>
        </p:txBody>
      </p:sp>
      <p:sp>
        <p:nvSpPr>
          <p:cNvPr id="69635" name="Rectangle 2">
            <a:extLst>
              <a:ext uri="{FF2B5EF4-FFF2-40B4-BE49-F238E27FC236}">
                <a16:creationId xmlns:a16="http://schemas.microsoft.com/office/drawing/2014/main" id="{7AD0F1F5-E47E-4FFE-94CB-881EB2DDFE94}"/>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2E7680D6-754E-4A16-82DC-6E598100E9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 Gap Analysis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21D27358-2206-4E43-AFAD-171B0D2F7871}"/>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C2438351-8ED4-4CD8-9A2F-E9182545AB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5236" name="Slide Number Placeholder 3">
            <a:extLst>
              <a:ext uri="{FF2B5EF4-FFF2-40B4-BE49-F238E27FC236}">
                <a16:creationId xmlns:a16="http://schemas.microsoft.com/office/drawing/2014/main" id="{49CF4EFD-4E53-4CED-B590-30D3F200DECA}"/>
              </a:ext>
            </a:extLst>
          </p:cNvPr>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D1B9F14-BF60-4FC4-82C1-89EBBB9E4C51}" type="slidenum">
              <a:rPr lang="en-US" altLang="en-US"/>
              <a:pPr eaLnBrk="1" hangingPunct="1">
                <a:spcBef>
                  <a:spcPct val="0"/>
                </a:spcBef>
              </a:pPr>
              <a:t>41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5110EEA4-84DA-4DB8-ABA1-9D6C76AF12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66DA9A-7157-4C6A-BFB2-8997CCB24FE3}" type="slidenum">
              <a:rPr lang="en-US" altLang="en-US"/>
              <a:pPr/>
              <a:t>44</a:t>
            </a:fld>
            <a:endParaRPr lang="en-US" altLang="en-US"/>
          </a:p>
        </p:txBody>
      </p:sp>
      <p:sp>
        <p:nvSpPr>
          <p:cNvPr id="49155" name="Rectangle 2">
            <a:extLst>
              <a:ext uri="{FF2B5EF4-FFF2-40B4-BE49-F238E27FC236}">
                <a16:creationId xmlns:a16="http://schemas.microsoft.com/office/drawing/2014/main" id="{A66684C6-052D-462D-B0BA-B3260F9F579F}"/>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757AB2CC-C086-4289-B688-A544DD071D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Metrics can be classified into three areas: Strategic (mgmt-oriented or high-level), tactical (mid-level, tends to be people-oriented), and operational (low-level, tends to be technical).</a:t>
            </a: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6628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6A8F5855-495F-4991-BDF8-AC6DA05F5B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EAF31F-26BC-4AD2-ABB8-E002E6828AC9}" type="slidenum">
              <a:rPr lang="en-US" altLang="en-US"/>
              <a:pPr/>
              <a:t>11</a:t>
            </a:fld>
            <a:endParaRPr lang="en-US" altLang="en-US"/>
          </a:p>
        </p:txBody>
      </p:sp>
      <p:sp>
        <p:nvSpPr>
          <p:cNvPr id="50179" name="Rectangle 2">
            <a:extLst>
              <a:ext uri="{FF2B5EF4-FFF2-40B4-BE49-F238E27FC236}">
                <a16:creationId xmlns:a16="http://schemas.microsoft.com/office/drawing/2014/main" id="{524AA1AA-EF03-4220-ACAA-938729507BC9}"/>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FCFF4831-6709-4EA2-B097-641422AD46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Metrics can be classified into three areas: Strategic (mgmt-oriented or high-level), tactical (mid-level, tends to be people-oriented), and operational (low-level, tends to be technical).  This slide shows specific concerns at all three levels.</a:t>
            </a:r>
          </a:p>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7EFB4B56-455A-4009-8568-050C84A10A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EA279B-2BFA-43C1-9FDA-CFC61FB1414E}" type="slidenum">
              <a:rPr lang="en-US" altLang="en-US"/>
              <a:pPr/>
              <a:t>12</a:t>
            </a:fld>
            <a:endParaRPr lang="en-US" altLang="en-US"/>
          </a:p>
        </p:txBody>
      </p:sp>
      <p:sp>
        <p:nvSpPr>
          <p:cNvPr id="51203" name="Rectangle 2">
            <a:extLst>
              <a:ext uri="{FF2B5EF4-FFF2-40B4-BE49-F238E27FC236}">
                <a16:creationId xmlns:a16="http://schemas.microsoft.com/office/drawing/2014/main" id="{311053C3-0371-48DD-AB09-A105720F06E3}"/>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EDE83D49-D949-4339-99D3-183A87B500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Metrics should be selected from the highest-priority risks, and are best if their collection is automated.</a:t>
            </a:r>
          </a:p>
          <a:p>
            <a:pPr eaLnBrk="1" hangingPunct="1"/>
            <a:r>
              <a:rPr lang="en-US" altLang="en-US">
                <a:latin typeface="Arial" panose="020B0604020202020204" pitchFamily="34" charset="0"/>
              </a:rPr>
              <a:t>Sample metrics: select the ones most important to your organization.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E207ED90-0557-492C-9DD6-856C3D702DC2}"/>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801205E4-0C82-401A-8460-E870B505717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the ‘normal’ network</a:t>
            </a:r>
          </a:p>
        </p:txBody>
      </p:sp>
      <p:sp>
        <p:nvSpPr>
          <p:cNvPr id="53252" name="Slide Number Placeholder 3">
            <a:extLst>
              <a:ext uri="{FF2B5EF4-FFF2-40B4-BE49-F238E27FC236}">
                <a16:creationId xmlns:a16="http://schemas.microsoft.com/office/drawing/2014/main" id="{A672AC7E-FF7C-4F10-BCA2-8410638F949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6681B6-8AEC-457A-912A-2C9695B47E46}" type="slidenum">
              <a:rPr lang="en-US" altLang="en-US"/>
              <a:pPr/>
              <a:t>16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C62E1A2-F8F7-44FA-AA31-7BFE5FD00801}"/>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93FCF4C9-3A89-4D60-AB2A-ECF684A7F8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4276" name="Slide Number Placeholder 3">
            <a:extLst>
              <a:ext uri="{FF2B5EF4-FFF2-40B4-BE49-F238E27FC236}">
                <a16:creationId xmlns:a16="http://schemas.microsoft.com/office/drawing/2014/main" id="{819E357A-DF71-4A80-8EB6-B0621A3809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7DF3BF-9B9A-4117-8064-5201F54D1A6B}" type="slidenum">
              <a:rPr lang="en-US" altLang="en-US"/>
              <a:pPr/>
              <a:t>21</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68BF6333-281D-4DEC-AA0E-9E8A38FF0028}"/>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BD882A37-2BE2-4480-BAAB-45495C2521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5300" name="Slide Number Placeholder 3">
            <a:extLst>
              <a:ext uri="{FF2B5EF4-FFF2-40B4-BE49-F238E27FC236}">
                <a16:creationId xmlns:a16="http://schemas.microsoft.com/office/drawing/2014/main" id="{050ABEA3-8D2C-4FD8-A35C-4637E4E0288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66D2F7-E9B8-487B-9E45-08A65AD37638}" type="slidenum">
              <a:rPr lang="en-US" altLang="en-US"/>
              <a:pPr/>
              <a:t>22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68BF6333-281D-4DEC-AA0E-9E8A38FF0028}"/>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BD882A37-2BE2-4480-BAAB-45495C2521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5300" name="Slide Number Placeholder 3">
            <a:extLst>
              <a:ext uri="{FF2B5EF4-FFF2-40B4-BE49-F238E27FC236}">
                <a16:creationId xmlns:a16="http://schemas.microsoft.com/office/drawing/2014/main" id="{050ABEA3-8D2C-4FD8-A35C-4637E4E0288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66D2F7-E9B8-487B-9E45-08A65AD37638}" type="slidenum">
              <a:rPr lang="en-US" altLang="en-US"/>
              <a:pPr/>
              <a:t>23</a:t>
            </a:fld>
            <a:endParaRPr lang="en-US" altLang="en-US"/>
          </a:p>
        </p:txBody>
      </p:sp>
    </p:spTree>
    <p:extLst>
      <p:ext uri="{BB962C8B-B14F-4D97-AF65-F5344CB8AC3E}">
        <p14:creationId xmlns:p14="http://schemas.microsoft.com/office/powerpoint/2010/main" val="410464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F8454D4C-271A-42F7-B389-FF399A9B716B}"/>
              </a:ext>
            </a:extLst>
          </p:cNvPr>
          <p:cNvSpPr>
            <a:spLocks noGrp="1" noRot="1" noChangeAspect="1" noTextEdit="1"/>
          </p:cNvSpPr>
          <p:nvPr>
            <p:ph type="sldImg"/>
          </p:nvPr>
        </p:nvSpPr>
        <p:spPr>
          <a:ln/>
        </p:spPr>
      </p:sp>
      <p:sp>
        <p:nvSpPr>
          <p:cNvPr id="56323" name="Notes Placeholder 2">
            <a:extLst>
              <a:ext uri="{FF2B5EF4-FFF2-40B4-BE49-F238E27FC236}">
                <a16:creationId xmlns:a16="http://schemas.microsoft.com/office/drawing/2014/main" id="{9AB661B9-B863-4CD6-9DF9-FFB4F9A5589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Summary of SANS Critical Controls</a:t>
            </a:r>
          </a:p>
          <a:p>
            <a:endParaRPr lang="en-US" altLang="en-US">
              <a:latin typeface="Arial" panose="020B0604020202020204" pitchFamily="34" charset="0"/>
            </a:endParaRPr>
          </a:p>
        </p:txBody>
      </p:sp>
      <p:sp>
        <p:nvSpPr>
          <p:cNvPr id="56324" name="Slide Number Placeholder 3">
            <a:extLst>
              <a:ext uri="{FF2B5EF4-FFF2-40B4-BE49-F238E27FC236}">
                <a16:creationId xmlns:a16="http://schemas.microsoft.com/office/drawing/2014/main" id="{17DF1C40-CB0E-43CF-8BC6-372706A31E8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11B467-C886-42D5-A9AD-77EE0FA2E38D}" type="slidenum">
              <a:rPr lang="en-US" altLang="en-US"/>
              <a:pPr/>
              <a:t>24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23862CD4-1526-4422-B241-595CCF965DF9}"/>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F658955C-70FE-4685-9364-4E61C78A98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5429BE23-8707-4682-99BB-F24729AB8F3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1B456B8D-A826-4BE5-BA52-D2B42E990A4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96995456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7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71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a:extLst>
              <a:ext uri="{FF2B5EF4-FFF2-40B4-BE49-F238E27FC236}">
                <a16:creationId xmlns:a16="http://schemas.microsoft.com/office/drawing/2014/main" id="{5A1C7D1F-B1E0-4FC4-B1DB-ABF09573F8DA}"/>
              </a:ext>
            </a:extLst>
          </p:cNvPr>
          <p:cNvSpPr>
            <a:spLocks noGrp="1" noChangeArrowheads="1"/>
          </p:cNvSpPr>
          <p:nvPr>
            <p:ph type="dt" sz="half" idx="10"/>
          </p:nvPr>
        </p:nvSpPr>
        <p:spPr>
          <a:xfrm>
            <a:off x="457200" y="6248400"/>
            <a:ext cx="2133600" cy="457200"/>
          </a:xfrm>
          <a:prstGeom prst="rect">
            <a:avLst/>
          </a:prstGeom>
        </p:spPr>
        <p:txBody>
          <a:bodyPr/>
          <a:lstStyle>
            <a:lvl1pPr>
              <a:defRPr>
                <a:latin typeface="Arial" charset="0"/>
              </a:defRPr>
            </a:lvl1pPr>
          </a:lstStyle>
          <a:p>
            <a:pPr>
              <a:defRPr/>
            </a:pPr>
            <a:endParaRPr lang="en-US"/>
          </a:p>
        </p:txBody>
      </p:sp>
      <p:sp>
        <p:nvSpPr>
          <p:cNvPr id="5" name="Rectangle 17">
            <a:extLst>
              <a:ext uri="{FF2B5EF4-FFF2-40B4-BE49-F238E27FC236}">
                <a16:creationId xmlns:a16="http://schemas.microsoft.com/office/drawing/2014/main" id="{12D6C0E0-817E-4A6B-BDF6-7A1760EBEB2F}"/>
              </a:ext>
            </a:extLst>
          </p:cNvPr>
          <p:cNvSpPr>
            <a:spLocks noGrp="1" noChangeArrowheads="1"/>
          </p:cNvSpPr>
          <p:nvPr>
            <p:ph type="ftr" sz="quarter" idx="11"/>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18">
            <a:extLst>
              <a:ext uri="{FF2B5EF4-FFF2-40B4-BE49-F238E27FC236}">
                <a16:creationId xmlns:a16="http://schemas.microsoft.com/office/drawing/2014/main" id="{607C8A65-880D-4007-9515-2B0EAB49984E}"/>
              </a:ext>
            </a:extLst>
          </p:cNvPr>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82FA37FD-305B-404F-8FF8-DCE4F3C82F3D}" type="slidenum">
              <a:rPr lang="en-US" altLang="en-US"/>
              <a:pPr/>
              <a:t>‹#›</a:t>
            </a:fld>
            <a:endParaRPr lang="en-US" altLang="en-US"/>
          </a:p>
        </p:txBody>
      </p:sp>
    </p:spTree>
    <p:extLst>
      <p:ext uri="{BB962C8B-B14F-4D97-AF65-F5344CB8AC3E}">
        <p14:creationId xmlns:p14="http://schemas.microsoft.com/office/powerpoint/2010/main" val="556314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656A7A8-F279-4667-AF68-6108EE43A491}"/>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358CA6E6-EADE-4A24-B87B-E1CBF6A52AE6}"/>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FFAAB329-14CA-47E4-8386-400AE68AF6B7}" type="slidenum">
              <a:rPr lang="en-US" altLang="en-US"/>
              <a:pPr/>
              <a:t>‹#›</a:t>
            </a:fld>
            <a:endParaRPr lang="en-US" altLang="en-US"/>
          </a:p>
        </p:txBody>
      </p:sp>
      <p:sp>
        <p:nvSpPr>
          <p:cNvPr id="6" name="Rectangle 16">
            <a:extLst>
              <a:ext uri="{FF2B5EF4-FFF2-40B4-BE49-F238E27FC236}">
                <a16:creationId xmlns:a16="http://schemas.microsoft.com/office/drawing/2014/main" id="{EDFA5FE5-F3DE-43FD-9182-7A01153505C3}"/>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130322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8C3E8B1-5C85-4F76-89A8-15EC059F1D1D}"/>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a:extLst>
              <a:ext uri="{FF2B5EF4-FFF2-40B4-BE49-F238E27FC236}">
                <a16:creationId xmlns:a16="http://schemas.microsoft.com/office/drawing/2014/main" id="{1DA3711D-3CBB-4982-AD19-172EBC9488C9}"/>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3CB081E7-EE05-4D47-B787-5CFA5E3AD691}" type="slidenum">
              <a:rPr lang="en-US" altLang="en-US"/>
              <a:pPr/>
              <a:t>‹#›</a:t>
            </a:fld>
            <a:endParaRPr lang="en-US" altLang="en-US"/>
          </a:p>
        </p:txBody>
      </p:sp>
      <p:sp>
        <p:nvSpPr>
          <p:cNvPr id="7" name="Rectangle 16">
            <a:extLst>
              <a:ext uri="{FF2B5EF4-FFF2-40B4-BE49-F238E27FC236}">
                <a16:creationId xmlns:a16="http://schemas.microsoft.com/office/drawing/2014/main" id="{CD243F9C-2ACA-4B1D-A7F3-2A3593D79220}"/>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1922272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DAC4080E-448D-4EA3-807E-8C7EDDE9DDF1}"/>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8" name="Rectangle 3">
            <a:extLst>
              <a:ext uri="{FF2B5EF4-FFF2-40B4-BE49-F238E27FC236}">
                <a16:creationId xmlns:a16="http://schemas.microsoft.com/office/drawing/2014/main" id="{ADE71D73-67B4-406E-97CE-982E40611FC6}"/>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9B92162F-E73C-4C4C-B20B-223486E499E9}" type="slidenum">
              <a:rPr lang="en-US" altLang="en-US"/>
              <a:pPr/>
              <a:t>‹#›</a:t>
            </a:fld>
            <a:endParaRPr lang="en-US" altLang="en-US"/>
          </a:p>
        </p:txBody>
      </p:sp>
      <p:sp>
        <p:nvSpPr>
          <p:cNvPr id="9" name="Rectangle 16">
            <a:extLst>
              <a:ext uri="{FF2B5EF4-FFF2-40B4-BE49-F238E27FC236}">
                <a16:creationId xmlns:a16="http://schemas.microsoft.com/office/drawing/2014/main" id="{3643E889-58ED-4763-A04F-55A2105C13DB}"/>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555104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a:p>
        </p:txBody>
      </p:sp>
      <p:sp>
        <p:nvSpPr>
          <p:cNvPr id="4" name="Rectangle 2">
            <a:extLst>
              <a:ext uri="{FF2B5EF4-FFF2-40B4-BE49-F238E27FC236}">
                <a16:creationId xmlns:a16="http://schemas.microsoft.com/office/drawing/2014/main" id="{2C84C31D-322A-4D01-9DBE-EF9B3644335B}"/>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88EE0C8F-1594-4DC8-83A1-7218737171F8}"/>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DA6C91A6-FD3B-4F50-BEC1-17BAF7D0177E}" type="slidenum">
              <a:rPr lang="en-US" altLang="en-US"/>
              <a:pPr/>
              <a:t>‹#›</a:t>
            </a:fld>
            <a:endParaRPr lang="en-US" altLang="en-US"/>
          </a:p>
        </p:txBody>
      </p:sp>
      <p:sp>
        <p:nvSpPr>
          <p:cNvPr id="6" name="Rectangle 16">
            <a:extLst>
              <a:ext uri="{FF2B5EF4-FFF2-40B4-BE49-F238E27FC236}">
                <a16:creationId xmlns:a16="http://schemas.microsoft.com/office/drawing/2014/main" id="{1633EE7A-D81C-4FCA-8B27-3A64936524C4}"/>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794607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D427F7AB-EFAB-40AC-A434-BADA8ADFC9A9}"/>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BEE7DF7D-CD0B-4C96-8FC7-3855E37982F5}"/>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6E899FC2-C74D-48E3-8099-60F87AE6C062}" type="slidenum">
              <a:rPr lang="en-US" altLang="en-US"/>
              <a:pPr/>
              <a:t>‹#›</a:t>
            </a:fld>
            <a:endParaRPr lang="en-US" altLang="en-US"/>
          </a:p>
        </p:txBody>
      </p:sp>
      <p:sp>
        <p:nvSpPr>
          <p:cNvPr id="6" name="Rectangle 16">
            <a:extLst>
              <a:ext uri="{FF2B5EF4-FFF2-40B4-BE49-F238E27FC236}">
                <a16:creationId xmlns:a16="http://schemas.microsoft.com/office/drawing/2014/main" id="{E7673C8D-8755-4810-A9EF-EC45AA310CDF}"/>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337376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E94F54F-C1C6-42A6-94A7-DE3E01A3A9D4}"/>
              </a:ext>
            </a:extLst>
          </p:cNvPr>
          <p:cNvSpPr>
            <a:spLocks noGrp="1"/>
          </p:cNvSpPr>
          <p:nvPr>
            <p:ph type="dt" sz="half" idx="10"/>
          </p:nvPr>
        </p:nvSpPr>
        <p:spPr/>
        <p:txBody>
          <a:bodyPr/>
          <a:lstStyle>
            <a:lvl1pPr>
              <a:defRPr/>
            </a:lvl1pPr>
          </a:lstStyle>
          <a:p>
            <a:pPr>
              <a:defRPr/>
            </a:pPr>
            <a:fld id="{04033DF3-6395-497A-8359-EB85E40BCB52}" type="datetimeFigureOut">
              <a:rPr lang="en-US"/>
              <a:pPr>
                <a:defRPr/>
              </a:pPr>
              <a:t>4/24/2023</a:t>
            </a:fld>
            <a:endParaRPr lang="en-US"/>
          </a:p>
        </p:txBody>
      </p:sp>
      <p:sp>
        <p:nvSpPr>
          <p:cNvPr id="5" name="Footer Placeholder 4">
            <a:extLst>
              <a:ext uri="{FF2B5EF4-FFF2-40B4-BE49-F238E27FC236}">
                <a16:creationId xmlns:a16="http://schemas.microsoft.com/office/drawing/2014/main" id="{43E05477-A6A2-4D95-8434-0164456E583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BD89C95-5C60-4FCB-938C-1ABD3ABBC309}"/>
              </a:ext>
            </a:extLst>
          </p:cNvPr>
          <p:cNvSpPr>
            <a:spLocks noGrp="1"/>
          </p:cNvSpPr>
          <p:nvPr>
            <p:ph type="sldNum" sz="quarter" idx="12"/>
          </p:nvPr>
        </p:nvSpPr>
        <p:spPr/>
        <p:txBody>
          <a:bodyPr/>
          <a:lstStyle>
            <a:lvl1pPr>
              <a:defRPr/>
            </a:lvl1pPr>
          </a:lstStyle>
          <a:p>
            <a:fld id="{BF6D9296-5D10-45F4-81FB-BB4ACCD7F8D7}" type="slidenum">
              <a:rPr lang="en-US" altLang="en-US"/>
              <a:pPr/>
              <a:t>‹#›</a:t>
            </a:fld>
            <a:endParaRPr lang="en-US" altLang="en-US"/>
          </a:p>
        </p:txBody>
      </p:sp>
    </p:spTree>
    <p:extLst>
      <p:ext uri="{BB962C8B-B14F-4D97-AF65-F5344CB8AC3E}">
        <p14:creationId xmlns:p14="http://schemas.microsoft.com/office/powerpoint/2010/main" val="3815134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F2B25-BE0D-4DC5-8D5F-BE69EE553B5B}"/>
              </a:ext>
            </a:extLst>
          </p:cNvPr>
          <p:cNvSpPr>
            <a:spLocks noGrp="1"/>
          </p:cNvSpPr>
          <p:nvPr>
            <p:ph type="dt" sz="half" idx="10"/>
          </p:nvPr>
        </p:nvSpPr>
        <p:spPr/>
        <p:txBody>
          <a:bodyPr/>
          <a:lstStyle>
            <a:lvl1pPr>
              <a:defRPr/>
            </a:lvl1pPr>
          </a:lstStyle>
          <a:p>
            <a:pPr>
              <a:defRPr/>
            </a:pPr>
            <a:fld id="{3366D713-3A85-4118-B971-0540739998E2}" type="datetimeFigureOut">
              <a:rPr lang="en-US"/>
              <a:pPr>
                <a:defRPr/>
              </a:pPr>
              <a:t>4/24/2023</a:t>
            </a:fld>
            <a:endParaRPr lang="en-US"/>
          </a:p>
        </p:txBody>
      </p:sp>
      <p:sp>
        <p:nvSpPr>
          <p:cNvPr id="5" name="Footer Placeholder 4">
            <a:extLst>
              <a:ext uri="{FF2B5EF4-FFF2-40B4-BE49-F238E27FC236}">
                <a16:creationId xmlns:a16="http://schemas.microsoft.com/office/drawing/2014/main" id="{82F3C321-7430-4438-A99C-F628EB1D23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D9D3D8F-70F9-4BB7-AAAA-0E6ABC4008A6}"/>
              </a:ext>
            </a:extLst>
          </p:cNvPr>
          <p:cNvSpPr>
            <a:spLocks noGrp="1"/>
          </p:cNvSpPr>
          <p:nvPr>
            <p:ph type="sldNum" sz="quarter" idx="12"/>
          </p:nvPr>
        </p:nvSpPr>
        <p:spPr/>
        <p:txBody>
          <a:bodyPr/>
          <a:lstStyle>
            <a:lvl1pPr>
              <a:defRPr/>
            </a:lvl1pPr>
          </a:lstStyle>
          <a:p>
            <a:fld id="{4E8472FF-B0CD-43AC-A059-6CE1EA934C43}" type="slidenum">
              <a:rPr lang="en-US" altLang="en-US"/>
              <a:pPr/>
              <a:t>‹#›</a:t>
            </a:fld>
            <a:endParaRPr lang="en-US" altLang="en-US"/>
          </a:p>
        </p:txBody>
      </p:sp>
    </p:spTree>
    <p:extLst>
      <p:ext uri="{BB962C8B-B14F-4D97-AF65-F5344CB8AC3E}">
        <p14:creationId xmlns:p14="http://schemas.microsoft.com/office/powerpoint/2010/main" val="226767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4969D-3737-4A88-B4AF-6A5B1070C556}"/>
              </a:ext>
            </a:extLst>
          </p:cNvPr>
          <p:cNvSpPr>
            <a:spLocks noGrp="1"/>
          </p:cNvSpPr>
          <p:nvPr>
            <p:ph type="dt" sz="half" idx="10"/>
          </p:nvPr>
        </p:nvSpPr>
        <p:spPr/>
        <p:txBody>
          <a:bodyPr/>
          <a:lstStyle>
            <a:lvl1pPr>
              <a:defRPr/>
            </a:lvl1pPr>
          </a:lstStyle>
          <a:p>
            <a:pPr>
              <a:defRPr/>
            </a:pPr>
            <a:fld id="{231ED47B-7837-4AB7-9D4D-F37D539B8FD8}" type="datetimeFigureOut">
              <a:rPr lang="en-US"/>
              <a:pPr>
                <a:defRPr/>
              </a:pPr>
              <a:t>4/24/2023</a:t>
            </a:fld>
            <a:endParaRPr lang="en-US"/>
          </a:p>
        </p:txBody>
      </p:sp>
      <p:sp>
        <p:nvSpPr>
          <p:cNvPr id="5" name="Footer Placeholder 4">
            <a:extLst>
              <a:ext uri="{FF2B5EF4-FFF2-40B4-BE49-F238E27FC236}">
                <a16:creationId xmlns:a16="http://schemas.microsoft.com/office/drawing/2014/main" id="{FA9EE70C-BAC0-4985-8E15-BD9ED8C9C6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948AA0F-31E2-4ADD-9386-5A48A1A45EB8}"/>
              </a:ext>
            </a:extLst>
          </p:cNvPr>
          <p:cNvSpPr>
            <a:spLocks noGrp="1"/>
          </p:cNvSpPr>
          <p:nvPr>
            <p:ph type="sldNum" sz="quarter" idx="12"/>
          </p:nvPr>
        </p:nvSpPr>
        <p:spPr/>
        <p:txBody>
          <a:bodyPr/>
          <a:lstStyle>
            <a:lvl1pPr>
              <a:defRPr/>
            </a:lvl1pPr>
          </a:lstStyle>
          <a:p>
            <a:fld id="{744F595C-6588-43D9-ACFB-46AE08D2A2C4}" type="slidenum">
              <a:rPr lang="en-US" altLang="en-US"/>
              <a:pPr/>
              <a:t>‹#›</a:t>
            </a:fld>
            <a:endParaRPr lang="en-US" altLang="en-US"/>
          </a:p>
        </p:txBody>
      </p:sp>
    </p:spTree>
    <p:extLst>
      <p:ext uri="{BB962C8B-B14F-4D97-AF65-F5344CB8AC3E}">
        <p14:creationId xmlns:p14="http://schemas.microsoft.com/office/powerpoint/2010/main" val="36944662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F9CD815-B823-417E-A43C-90B580AC8097}"/>
              </a:ext>
            </a:extLst>
          </p:cNvPr>
          <p:cNvSpPr>
            <a:spLocks noGrp="1"/>
          </p:cNvSpPr>
          <p:nvPr>
            <p:ph type="dt" sz="half" idx="10"/>
          </p:nvPr>
        </p:nvSpPr>
        <p:spPr/>
        <p:txBody>
          <a:bodyPr/>
          <a:lstStyle>
            <a:lvl1pPr>
              <a:defRPr/>
            </a:lvl1pPr>
          </a:lstStyle>
          <a:p>
            <a:pPr>
              <a:defRPr/>
            </a:pPr>
            <a:fld id="{F19D2BAA-794C-4EA9-B1EB-C77A345DA56F}" type="datetimeFigureOut">
              <a:rPr lang="en-US"/>
              <a:pPr>
                <a:defRPr/>
              </a:pPr>
              <a:t>4/24/2023</a:t>
            </a:fld>
            <a:endParaRPr lang="en-US"/>
          </a:p>
        </p:txBody>
      </p:sp>
      <p:sp>
        <p:nvSpPr>
          <p:cNvPr id="6" name="Footer Placeholder 4">
            <a:extLst>
              <a:ext uri="{FF2B5EF4-FFF2-40B4-BE49-F238E27FC236}">
                <a16:creationId xmlns:a16="http://schemas.microsoft.com/office/drawing/2014/main" id="{B6B0D64D-9B2F-46CF-B6A9-7CFE1CBC6E1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D8E2769-8776-44C7-B159-5F3A520EAF60}"/>
              </a:ext>
            </a:extLst>
          </p:cNvPr>
          <p:cNvSpPr>
            <a:spLocks noGrp="1"/>
          </p:cNvSpPr>
          <p:nvPr>
            <p:ph type="sldNum" sz="quarter" idx="12"/>
          </p:nvPr>
        </p:nvSpPr>
        <p:spPr/>
        <p:txBody>
          <a:bodyPr/>
          <a:lstStyle>
            <a:lvl1pPr>
              <a:defRPr/>
            </a:lvl1pPr>
          </a:lstStyle>
          <a:p>
            <a:fld id="{B3E8A55B-E76C-43E2-82FF-37A10C1215A7}" type="slidenum">
              <a:rPr lang="en-US" altLang="en-US"/>
              <a:pPr/>
              <a:t>‹#›</a:t>
            </a:fld>
            <a:endParaRPr lang="en-US" altLang="en-US"/>
          </a:p>
        </p:txBody>
      </p:sp>
    </p:spTree>
    <p:extLst>
      <p:ext uri="{BB962C8B-B14F-4D97-AF65-F5344CB8AC3E}">
        <p14:creationId xmlns:p14="http://schemas.microsoft.com/office/powerpoint/2010/main" val="266886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1114626442"/>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53A615B-B668-46D6-9C60-2BAEFC43A36E}"/>
              </a:ext>
            </a:extLst>
          </p:cNvPr>
          <p:cNvSpPr>
            <a:spLocks noGrp="1"/>
          </p:cNvSpPr>
          <p:nvPr>
            <p:ph type="dt" sz="half" idx="10"/>
          </p:nvPr>
        </p:nvSpPr>
        <p:spPr/>
        <p:txBody>
          <a:bodyPr/>
          <a:lstStyle>
            <a:lvl1pPr>
              <a:defRPr/>
            </a:lvl1pPr>
          </a:lstStyle>
          <a:p>
            <a:pPr>
              <a:defRPr/>
            </a:pPr>
            <a:fld id="{4A4F02A6-4A68-45D6-A304-F0DE91076651}" type="datetimeFigureOut">
              <a:rPr lang="en-US"/>
              <a:pPr>
                <a:defRPr/>
              </a:pPr>
              <a:t>4/24/2023</a:t>
            </a:fld>
            <a:endParaRPr lang="en-US"/>
          </a:p>
        </p:txBody>
      </p:sp>
      <p:sp>
        <p:nvSpPr>
          <p:cNvPr id="8" name="Footer Placeholder 4">
            <a:extLst>
              <a:ext uri="{FF2B5EF4-FFF2-40B4-BE49-F238E27FC236}">
                <a16:creationId xmlns:a16="http://schemas.microsoft.com/office/drawing/2014/main" id="{BD4005F2-114A-4484-9102-9835DE64C12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323576C-2841-4B80-8AFE-58E979D4421D}"/>
              </a:ext>
            </a:extLst>
          </p:cNvPr>
          <p:cNvSpPr>
            <a:spLocks noGrp="1"/>
          </p:cNvSpPr>
          <p:nvPr>
            <p:ph type="sldNum" sz="quarter" idx="12"/>
          </p:nvPr>
        </p:nvSpPr>
        <p:spPr/>
        <p:txBody>
          <a:bodyPr/>
          <a:lstStyle>
            <a:lvl1pPr>
              <a:defRPr/>
            </a:lvl1pPr>
          </a:lstStyle>
          <a:p>
            <a:fld id="{0028177B-43BE-4B83-AFD8-AE07A93E3895}" type="slidenum">
              <a:rPr lang="en-US" altLang="en-US"/>
              <a:pPr/>
              <a:t>‹#›</a:t>
            </a:fld>
            <a:endParaRPr lang="en-US" altLang="en-US"/>
          </a:p>
        </p:txBody>
      </p:sp>
    </p:spTree>
    <p:extLst>
      <p:ext uri="{BB962C8B-B14F-4D97-AF65-F5344CB8AC3E}">
        <p14:creationId xmlns:p14="http://schemas.microsoft.com/office/powerpoint/2010/main" val="3724827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6F518E5-5B15-45C5-905A-055FA517905E}"/>
              </a:ext>
            </a:extLst>
          </p:cNvPr>
          <p:cNvSpPr>
            <a:spLocks noGrp="1"/>
          </p:cNvSpPr>
          <p:nvPr>
            <p:ph type="dt" sz="half" idx="10"/>
          </p:nvPr>
        </p:nvSpPr>
        <p:spPr/>
        <p:txBody>
          <a:bodyPr/>
          <a:lstStyle>
            <a:lvl1pPr>
              <a:defRPr/>
            </a:lvl1pPr>
          </a:lstStyle>
          <a:p>
            <a:pPr>
              <a:defRPr/>
            </a:pPr>
            <a:fld id="{76AD9A71-5A3C-47F3-B3D2-0DE0E6886529}" type="datetimeFigureOut">
              <a:rPr lang="en-US"/>
              <a:pPr>
                <a:defRPr/>
              </a:pPr>
              <a:t>4/24/2023</a:t>
            </a:fld>
            <a:endParaRPr lang="en-US"/>
          </a:p>
        </p:txBody>
      </p:sp>
      <p:sp>
        <p:nvSpPr>
          <p:cNvPr id="4" name="Footer Placeholder 4">
            <a:extLst>
              <a:ext uri="{FF2B5EF4-FFF2-40B4-BE49-F238E27FC236}">
                <a16:creationId xmlns:a16="http://schemas.microsoft.com/office/drawing/2014/main" id="{89F3CA61-5EFF-4F84-8E0B-D8DC1E1F1AC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712570D-157B-4F96-9FB1-AD979AC080E7}"/>
              </a:ext>
            </a:extLst>
          </p:cNvPr>
          <p:cNvSpPr>
            <a:spLocks noGrp="1"/>
          </p:cNvSpPr>
          <p:nvPr>
            <p:ph type="sldNum" sz="quarter" idx="12"/>
          </p:nvPr>
        </p:nvSpPr>
        <p:spPr/>
        <p:txBody>
          <a:bodyPr/>
          <a:lstStyle>
            <a:lvl1pPr>
              <a:defRPr/>
            </a:lvl1pPr>
          </a:lstStyle>
          <a:p>
            <a:fld id="{1C35974D-70D3-42E1-8CEA-582BA8A7FF70}" type="slidenum">
              <a:rPr lang="en-US" altLang="en-US"/>
              <a:pPr/>
              <a:t>‹#›</a:t>
            </a:fld>
            <a:endParaRPr lang="en-US" altLang="en-US"/>
          </a:p>
        </p:txBody>
      </p:sp>
    </p:spTree>
    <p:extLst>
      <p:ext uri="{BB962C8B-B14F-4D97-AF65-F5344CB8AC3E}">
        <p14:creationId xmlns:p14="http://schemas.microsoft.com/office/powerpoint/2010/main" val="7567890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ABB10A6-FEEE-4673-9CC4-38037310C3F2}"/>
              </a:ext>
            </a:extLst>
          </p:cNvPr>
          <p:cNvSpPr>
            <a:spLocks noGrp="1"/>
          </p:cNvSpPr>
          <p:nvPr>
            <p:ph type="dt" sz="half" idx="10"/>
          </p:nvPr>
        </p:nvSpPr>
        <p:spPr/>
        <p:txBody>
          <a:bodyPr/>
          <a:lstStyle>
            <a:lvl1pPr>
              <a:defRPr/>
            </a:lvl1pPr>
          </a:lstStyle>
          <a:p>
            <a:pPr>
              <a:defRPr/>
            </a:pPr>
            <a:fld id="{557029B5-FA9A-4B5E-9D4B-CE9289C67346}" type="datetimeFigureOut">
              <a:rPr lang="en-US"/>
              <a:pPr>
                <a:defRPr/>
              </a:pPr>
              <a:t>4/24/2023</a:t>
            </a:fld>
            <a:endParaRPr lang="en-US"/>
          </a:p>
        </p:txBody>
      </p:sp>
      <p:sp>
        <p:nvSpPr>
          <p:cNvPr id="3" name="Footer Placeholder 4">
            <a:extLst>
              <a:ext uri="{FF2B5EF4-FFF2-40B4-BE49-F238E27FC236}">
                <a16:creationId xmlns:a16="http://schemas.microsoft.com/office/drawing/2014/main" id="{440BE318-C88F-4E7E-9DBA-AA7B53CF3CF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71E8A88-6D6B-44CA-8E1A-DDFCB76F09E4}"/>
              </a:ext>
            </a:extLst>
          </p:cNvPr>
          <p:cNvSpPr>
            <a:spLocks noGrp="1"/>
          </p:cNvSpPr>
          <p:nvPr>
            <p:ph type="sldNum" sz="quarter" idx="12"/>
          </p:nvPr>
        </p:nvSpPr>
        <p:spPr/>
        <p:txBody>
          <a:bodyPr/>
          <a:lstStyle>
            <a:lvl1pPr>
              <a:defRPr/>
            </a:lvl1pPr>
          </a:lstStyle>
          <a:p>
            <a:fld id="{191B24CC-1C14-4A62-A405-2EC8A99376A0}" type="slidenum">
              <a:rPr lang="en-US" altLang="en-US"/>
              <a:pPr/>
              <a:t>‹#›</a:t>
            </a:fld>
            <a:endParaRPr lang="en-US" altLang="en-US"/>
          </a:p>
        </p:txBody>
      </p:sp>
    </p:spTree>
    <p:extLst>
      <p:ext uri="{BB962C8B-B14F-4D97-AF65-F5344CB8AC3E}">
        <p14:creationId xmlns:p14="http://schemas.microsoft.com/office/powerpoint/2010/main" val="40505145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4DBC5B4-BD29-4FF3-BB3A-A81408C43DDD}"/>
              </a:ext>
            </a:extLst>
          </p:cNvPr>
          <p:cNvSpPr>
            <a:spLocks noGrp="1"/>
          </p:cNvSpPr>
          <p:nvPr>
            <p:ph type="dt" sz="half" idx="10"/>
          </p:nvPr>
        </p:nvSpPr>
        <p:spPr/>
        <p:txBody>
          <a:bodyPr/>
          <a:lstStyle>
            <a:lvl1pPr>
              <a:defRPr/>
            </a:lvl1pPr>
          </a:lstStyle>
          <a:p>
            <a:pPr>
              <a:defRPr/>
            </a:pPr>
            <a:fld id="{DCE243B5-BF3F-4021-8467-2DAC75342897}" type="datetimeFigureOut">
              <a:rPr lang="en-US"/>
              <a:pPr>
                <a:defRPr/>
              </a:pPr>
              <a:t>4/24/2023</a:t>
            </a:fld>
            <a:endParaRPr lang="en-US"/>
          </a:p>
        </p:txBody>
      </p:sp>
      <p:sp>
        <p:nvSpPr>
          <p:cNvPr id="6" name="Footer Placeholder 4">
            <a:extLst>
              <a:ext uri="{FF2B5EF4-FFF2-40B4-BE49-F238E27FC236}">
                <a16:creationId xmlns:a16="http://schemas.microsoft.com/office/drawing/2014/main" id="{29334DBC-169E-437A-9648-C00C8652DFF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0103CAF-F852-45D7-9E3E-566EFF6C4BA5}"/>
              </a:ext>
            </a:extLst>
          </p:cNvPr>
          <p:cNvSpPr>
            <a:spLocks noGrp="1"/>
          </p:cNvSpPr>
          <p:nvPr>
            <p:ph type="sldNum" sz="quarter" idx="12"/>
          </p:nvPr>
        </p:nvSpPr>
        <p:spPr/>
        <p:txBody>
          <a:bodyPr/>
          <a:lstStyle>
            <a:lvl1pPr>
              <a:defRPr/>
            </a:lvl1pPr>
          </a:lstStyle>
          <a:p>
            <a:fld id="{D3D2118D-95D3-4CE9-9919-1A40508071DF}" type="slidenum">
              <a:rPr lang="en-US" altLang="en-US"/>
              <a:pPr/>
              <a:t>‹#›</a:t>
            </a:fld>
            <a:endParaRPr lang="en-US" altLang="en-US"/>
          </a:p>
        </p:txBody>
      </p:sp>
    </p:spTree>
    <p:extLst>
      <p:ext uri="{BB962C8B-B14F-4D97-AF65-F5344CB8AC3E}">
        <p14:creationId xmlns:p14="http://schemas.microsoft.com/office/powerpoint/2010/main" val="2088029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4E0D3C1-58F1-4582-B1F2-3435E6CFA943}"/>
              </a:ext>
            </a:extLst>
          </p:cNvPr>
          <p:cNvSpPr>
            <a:spLocks noGrp="1"/>
          </p:cNvSpPr>
          <p:nvPr>
            <p:ph type="dt" sz="half" idx="10"/>
          </p:nvPr>
        </p:nvSpPr>
        <p:spPr/>
        <p:txBody>
          <a:bodyPr/>
          <a:lstStyle>
            <a:lvl1pPr>
              <a:defRPr/>
            </a:lvl1pPr>
          </a:lstStyle>
          <a:p>
            <a:pPr>
              <a:defRPr/>
            </a:pPr>
            <a:fld id="{A9BEC729-1971-470D-ABA2-91042DB32694}" type="datetimeFigureOut">
              <a:rPr lang="en-US"/>
              <a:pPr>
                <a:defRPr/>
              </a:pPr>
              <a:t>4/24/2023</a:t>
            </a:fld>
            <a:endParaRPr lang="en-US"/>
          </a:p>
        </p:txBody>
      </p:sp>
      <p:sp>
        <p:nvSpPr>
          <p:cNvPr id="6" name="Footer Placeholder 4">
            <a:extLst>
              <a:ext uri="{FF2B5EF4-FFF2-40B4-BE49-F238E27FC236}">
                <a16:creationId xmlns:a16="http://schemas.microsoft.com/office/drawing/2014/main" id="{E85A3C56-A1C7-4224-875E-1E805FF6891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D9948BB-A445-4AA8-8FCE-432E3EC3390A}"/>
              </a:ext>
            </a:extLst>
          </p:cNvPr>
          <p:cNvSpPr>
            <a:spLocks noGrp="1"/>
          </p:cNvSpPr>
          <p:nvPr>
            <p:ph type="sldNum" sz="quarter" idx="12"/>
          </p:nvPr>
        </p:nvSpPr>
        <p:spPr/>
        <p:txBody>
          <a:bodyPr/>
          <a:lstStyle>
            <a:lvl1pPr>
              <a:defRPr/>
            </a:lvl1pPr>
          </a:lstStyle>
          <a:p>
            <a:fld id="{040DCF33-9FAB-4166-9EE1-040B4CD54F7F}" type="slidenum">
              <a:rPr lang="en-US" altLang="en-US"/>
              <a:pPr/>
              <a:t>‹#›</a:t>
            </a:fld>
            <a:endParaRPr lang="en-US" altLang="en-US"/>
          </a:p>
        </p:txBody>
      </p:sp>
    </p:spTree>
    <p:extLst>
      <p:ext uri="{BB962C8B-B14F-4D97-AF65-F5344CB8AC3E}">
        <p14:creationId xmlns:p14="http://schemas.microsoft.com/office/powerpoint/2010/main" val="1676898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95BAE7-AD6A-4B55-ACD6-5674703E0A07}"/>
              </a:ext>
            </a:extLst>
          </p:cNvPr>
          <p:cNvSpPr>
            <a:spLocks noGrp="1"/>
          </p:cNvSpPr>
          <p:nvPr>
            <p:ph type="dt" sz="half" idx="10"/>
          </p:nvPr>
        </p:nvSpPr>
        <p:spPr/>
        <p:txBody>
          <a:bodyPr/>
          <a:lstStyle>
            <a:lvl1pPr>
              <a:defRPr/>
            </a:lvl1pPr>
          </a:lstStyle>
          <a:p>
            <a:pPr>
              <a:defRPr/>
            </a:pPr>
            <a:fld id="{E88635AD-07AC-4B52-ABF0-A39EC30158C2}" type="datetimeFigureOut">
              <a:rPr lang="en-US"/>
              <a:pPr>
                <a:defRPr/>
              </a:pPr>
              <a:t>4/24/2023</a:t>
            </a:fld>
            <a:endParaRPr lang="en-US"/>
          </a:p>
        </p:txBody>
      </p:sp>
      <p:sp>
        <p:nvSpPr>
          <p:cNvPr id="5" name="Footer Placeholder 4">
            <a:extLst>
              <a:ext uri="{FF2B5EF4-FFF2-40B4-BE49-F238E27FC236}">
                <a16:creationId xmlns:a16="http://schemas.microsoft.com/office/drawing/2014/main" id="{ABC65309-3C6F-45CE-89C2-E7BCE7AB40D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A869DB3-1490-4603-A072-DCF7F17C08CC}"/>
              </a:ext>
            </a:extLst>
          </p:cNvPr>
          <p:cNvSpPr>
            <a:spLocks noGrp="1"/>
          </p:cNvSpPr>
          <p:nvPr>
            <p:ph type="sldNum" sz="quarter" idx="12"/>
          </p:nvPr>
        </p:nvSpPr>
        <p:spPr/>
        <p:txBody>
          <a:bodyPr/>
          <a:lstStyle>
            <a:lvl1pPr>
              <a:defRPr/>
            </a:lvl1pPr>
          </a:lstStyle>
          <a:p>
            <a:fld id="{4EE9B6DC-B7B4-4690-B999-5C9080AD66EE}" type="slidenum">
              <a:rPr lang="en-US" altLang="en-US"/>
              <a:pPr/>
              <a:t>‹#›</a:t>
            </a:fld>
            <a:endParaRPr lang="en-US" altLang="en-US"/>
          </a:p>
        </p:txBody>
      </p:sp>
    </p:spTree>
    <p:extLst>
      <p:ext uri="{BB962C8B-B14F-4D97-AF65-F5344CB8AC3E}">
        <p14:creationId xmlns:p14="http://schemas.microsoft.com/office/powerpoint/2010/main" val="41339995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0D03DE-41F4-4546-B820-3F4A291E44B5}"/>
              </a:ext>
            </a:extLst>
          </p:cNvPr>
          <p:cNvSpPr>
            <a:spLocks noGrp="1"/>
          </p:cNvSpPr>
          <p:nvPr>
            <p:ph type="dt" sz="half" idx="10"/>
          </p:nvPr>
        </p:nvSpPr>
        <p:spPr/>
        <p:txBody>
          <a:bodyPr/>
          <a:lstStyle>
            <a:lvl1pPr>
              <a:defRPr/>
            </a:lvl1pPr>
          </a:lstStyle>
          <a:p>
            <a:pPr>
              <a:defRPr/>
            </a:pPr>
            <a:fld id="{E9DD2D28-006A-4FDA-B8F8-569F78AD2F0B}" type="datetimeFigureOut">
              <a:rPr lang="en-US"/>
              <a:pPr>
                <a:defRPr/>
              </a:pPr>
              <a:t>4/24/2023</a:t>
            </a:fld>
            <a:endParaRPr lang="en-US"/>
          </a:p>
        </p:txBody>
      </p:sp>
      <p:sp>
        <p:nvSpPr>
          <p:cNvPr id="5" name="Footer Placeholder 4">
            <a:extLst>
              <a:ext uri="{FF2B5EF4-FFF2-40B4-BE49-F238E27FC236}">
                <a16:creationId xmlns:a16="http://schemas.microsoft.com/office/drawing/2014/main" id="{B421FD8D-B3A2-499F-A2C3-2899AEE3F69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9AC6335-BC83-4C38-B070-7D197367F597}"/>
              </a:ext>
            </a:extLst>
          </p:cNvPr>
          <p:cNvSpPr>
            <a:spLocks noGrp="1"/>
          </p:cNvSpPr>
          <p:nvPr>
            <p:ph type="sldNum" sz="quarter" idx="12"/>
          </p:nvPr>
        </p:nvSpPr>
        <p:spPr/>
        <p:txBody>
          <a:bodyPr/>
          <a:lstStyle>
            <a:lvl1pPr>
              <a:defRPr/>
            </a:lvl1pPr>
          </a:lstStyle>
          <a:p>
            <a:fld id="{E8EB0F44-9D21-49C6-B59B-D4D0084F42DB}" type="slidenum">
              <a:rPr lang="en-US" altLang="en-US"/>
              <a:pPr/>
              <a:t>‹#›</a:t>
            </a:fld>
            <a:endParaRPr lang="en-US" altLang="en-US"/>
          </a:p>
        </p:txBody>
      </p:sp>
    </p:spTree>
    <p:extLst>
      <p:ext uri="{BB962C8B-B14F-4D97-AF65-F5344CB8AC3E}">
        <p14:creationId xmlns:p14="http://schemas.microsoft.com/office/powerpoint/2010/main" val="188983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03747780"/>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3171164347"/>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288193311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524033264"/>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106254173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924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D2C96F77-3E73-4829-A922-915F9E3FE580}"/>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B99B7C34-1212-4CA2-B5E2-A24D54ACFBAE}"/>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BD4AD24F-BF65-4AE7-9D43-D8967E75212E}"/>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0DF5BC89-05C3-4353-9FA0-C6D7E2637BE2}"/>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2BE8F883-8349-4044-800E-D7A6B90CE756}"/>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34234A84-0D2B-4FCA-AAA2-10C7BEBC3987}"/>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D20AAD5D-03FE-4367-94E4-BB7722FF7A76}"/>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12054251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5">
            <a:extLst>
              <a:ext uri="{FF2B5EF4-FFF2-40B4-BE49-F238E27FC236}">
                <a16:creationId xmlns:a16="http://schemas.microsoft.com/office/drawing/2014/main" id="{326268B6-58D3-41FC-859F-454BD71B5F7C}"/>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3075" name="Rectangle 6">
            <a:extLst>
              <a:ext uri="{FF2B5EF4-FFF2-40B4-BE49-F238E27FC236}">
                <a16:creationId xmlns:a16="http://schemas.microsoft.com/office/drawing/2014/main" id="{F2A50F6E-B361-4333-9305-DACA46F8DB6F}"/>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3076" name="Bild 1" descr="Kopfbalken.png">
            <a:extLst>
              <a:ext uri="{FF2B5EF4-FFF2-40B4-BE49-F238E27FC236}">
                <a16:creationId xmlns:a16="http://schemas.microsoft.com/office/drawing/2014/main" id="{65C6C7F3-86C8-4E97-9DC4-EB9F5DBE83CA}"/>
              </a:ext>
            </a:extLst>
          </p:cNvPr>
          <p:cNvPicPr>
            <a:picLocks/>
          </p:cNvPicPr>
          <p:nvPr/>
        </p:nvPicPr>
        <p:blipFill>
          <a:blip r:embed="rId17">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8">
            <a:extLst>
              <a:ext uri="{FF2B5EF4-FFF2-40B4-BE49-F238E27FC236}">
                <a16:creationId xmlns:a16="http://schemas.microsoft.com/office/drawing/2014/main" id="{63166DF8-DF15-4DFE-94A8-08FEF36783E0}"/>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900">
                <a:solidFill>
                  <a:srgbClr val="8C8C8C"/>
                </a:solidFill>
                <a:latin typeface="Calibri" panose="020F0502020204030204" pitchFamily="34" charset="0"/>
                <a:cs typeface="Calibri" panose="020F0502020204030204" pitchFamily="34" charset="0"/>
              </a:rPr>
              <a:t>Security Planning: An Applied Approach | </a:t>
            </a:r>
            <a:fld id="{59551CF9-7111-4FFC-BBA6-8A7EEA9D0411}" type="datetime1">
              <a:rPr lang="en-US" altLang="en-US" sz="900">
                <a:solidFill>
                  <a:srgbClr val="8C8C8C"/>
                </a:solidFill>
                <a:latin typeface="Calibri" panose="020F0502020204030204" pitchFamily="34" charset="0"/>
                <a:cs typeface="Calibri" panose="020F0502020204030204" pitchFamily="34" charset="0"/>
              </a:rPr>
              <a:pPr/>
              <a:t>4/24/2023</a:t>
            </a:fld>
            <a:r>
              <a:rPr lang="en-US" altLang="en-US" sz="900">
                <a:solidFill>
                  <a:srgbClr val="8C8C8C"/>
                </a:solidFill>
                <a:latin typeface="Calibri" panose="020F0502020204030204" pitchFamily="34" charset="0"/>
                <a:cs typeface="Calibri" panose="020F0502020204030204" pitchFamily="34" charset="0"/>
              </a:rPr>
              <a:t> | </a:t>
            </a:r>
            <a:fld id="{E2700EB1-3883-483D-9ABD-BC902B863698}" type="slidenum">
              <a:rPr lang="en-US" altLang="en-US" sz="900">
                <a:solidFill>
                  <a:srgbClr val="8C8C8C"/>
                </a:solidFill>
                <a:latin typeface="Calibri" panose="020F0502020204030204" pitchFamily="34" charset="0"/>
                <a:cs typeface="Calibri" panose="020F0502020204030204" pitchFamily="34" charset="0"/>
              </a:rPr>
              <a:pPr/>
              <a:t>‹#›</a:t>
            </a:fld>
            <a:endParaRPr lang="en-US" altLang="en-US" sz="900">
              <a:solidFill>
                <a:srgbClr val="8C8C8C"/>
              </a:solidFill>
              <a:latin typeface="Calibri" panose="020F0502020204030204" pitchFamily="34" charset="0"/>
              <a:cs typeface="Calibri" panose="020F0502020204030204" pitchFamily="34" charset="0"/>
            </a:endParaRPr>
          </a:p>
          <a:p>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FF4382C6-0086-4871-9089-A8A6A17055B6}"/>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0A485D9D-081E-4E34-911C-EF9C54F1CC0F}"/>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3080" name="Bild 10" descr="Springer_pms.png">
            <a:extLst>
              <a:ext uri="{FF2B5EF4-FFF2-40B4-BE49-F238E27FC236}">
                <a16:creationId xmlns:a16="http://schemas.microsoft.com/office/drawing/2014/main" id="{FE6856B1-547A-4390-B768-C775E3425818}"/>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41" r:id="rId1"/>
    <p:sldLayoutId id="2147484323" r:id="rId2"/>
    <p:sldLayoutId id="2147484324" r:id="rId3"/>
    <p:sldLayoutId id="2147484325" r:id="rId4"/>
    <p:sldLayoutId id="2147484326" r:id="rId5"/>
    <p:sldLayoutId id="2147484327" r:id="rId6"/>
    <p:sldLayoutId id="2147484328" r:id="rId7"/>
    <p:sldLayoutId id="2147484329" r:id="rId8"/>
    <p:sldLayoutId id="2147484342" r:id="rId9"/>
    <p:sldLayoutId id="2147484343" r:id="rId10"/>
    <p:sldLayoutId id="2147484344" r:id="rId11"/>
    <p:sldLayoutId id="2147484345" r:id="rId12"/>
    <p:sldLayoutId id="2147484346" r:id="rId13"/>
    <p:sldLayoutId id="2147484347" r:id="rId14"/>
    <p:sldLayoutId id="2147484348" r:id="rId15"/>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225570B4-38C1-4A87-AC9C-4B963F4F26A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a:extLst>
              <a:ext uri="{FF2B5EF4-FFF2-40B4-BE49-F238E27FC236}">
                <a16:creationId xmlns:a16="http://schemas.microsoft.com/office/drawing/2014/main" id="{4E70935E-7ABE-45F2-A5A2-25A288D07DC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7EC339E-14C0-4F55-830A-2688F5031C6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84484927-F601-4094-8E0F-77D47AE96925}" type="datetimeFigureOut">
              <a:rPr lang="en-US"/>
              <a:pPr>
                <a:defRPr/>
              </a:pPr>
              <a:t>4/24/2023</a:t>
            </a:fld>
            <a:endParaRPr lang="en-US"/>
          </a:p>
        </p:txBody>
      </p:sp>
      <p:sp>
        <p:nvSpPr>
          <p:cNvPr id="5" name="Footer Placeholder 4">
            <a:extLst>
              <a:ext uri="{FF2B5EF4-FFF2-40B4-BE49-F238E27FC236}">
                <a16:creationId xmlns:a16="http://schemas.microsoft.com/office/drawing/2014/main" id="{69296F4E-6D58-4577-926C-8852DF11300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7F611D68-C5B8-498E-A2BF-ACF7D5FD132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158F4BF-B2C9-43CD-BFC8-2A7B0368107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30"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39" r:id="rId10"/>
    <p:sldLayoutId id="214748434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2.xml"/><Relationship Id="rId1" Type="http://schemas.openxmlformats.org/officeDocument/2006/relationships/slideLayout" Target="../slideLayouts/slideLayout1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A548C70-6D26-406E-8CC9-D2A90D40D285}"/>
              </a:ext>
            </a:extLst>
          </p:cNvPr>
          <p:cNvSpPr>
            <a:spLocks noGrp="1"/>
          </p:cNvSpPr>
          <p:nvPr>
            <p:ph type="subTitle" idx="1"/>
          </p:nvPr>
        </p:nvSpPr>
        <p:spPr>
          <a:xfrm>
            <a:off x="3779838" y="5537200"/>
            <a:ext cx="4895850" cy="765175"/>
          </a:xfrm>
        </p:spPr>
        <p:txBody>
          <a:bodyPr/>
          <a:lstStyle/>
          <a:p>
            <a:pPr algn="r">
              <a:defRPr/>
            </a:pPr>
            <a:r>
              <a:rPr lang="en-US" dirty="0"/>
              <a:t>Security Planning</a:t>
            </a:r>
          </a:p>
          <a:p>
            <a:pPr algn="r">
              <a:defRPr/>
            </a:pPr>
            <a:r>
              <a:rPr lang="en-US" dirty="0"/>
              <a:t>Susan Lincke</a:t>
            </a:r>
          </a:p>
        </p:txBody>
      </p:sp>
      <p:sp>
        <p:nvSpPr>
          <p:cNvPr id="5122" name="Rectangle 2">
            <a:extLst>
              <a:ext uri="{FF2B5EF4-FFF2-40B4-BE49-F238E27FC236}">
                <a16:creationId xmlns:a16="http://schemas.microsoft.com/office/drawing/2014/main" id="{2DA87E64-63D8-4DD5-8F4F-89682ED3D336}"/>
              </a:ext>
            </a:extLst>
          </p:cNvPr>
          <p:cNvSpPr>
            <a:spLocks noGrp="1" noChangeArrowheads="1"/>
          </p:cNvSpPr>
          <p:nvPr>
            <p:ph type="ctrTitle"/>
          </p:nvPr>
        </p:nvSpPr>
        <p:spPr>
          <a:xfrm>
            <a:off x="3771900" y="4165600"/>
            <a:ext cx="4903788" cy="1209675"/>
          </a:xfrm>
        </p:spPr>
        <p:txBody>
          <a:bodyPr/>
          <a:lstStyle/>
          <a:p>
            <a:pPr eaLnBrk="1" hangingPunct="1">
              <a:defRPr/>
            </a:pPr>
            <a:r>
              <a:rPr lang="en-US" altLang="en-US" sz="4600" dirty="0"/>
              <a:t>Defining Security Metrics</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Rectangle 4">
            <a:extLst>
              <a:ext uri="{FF2B5EF4-FFF2-40B4-BE49-F238E27FC236}">
                <a16:creationId xmlns:a16="http://schemas.microsoft.com/office/drawing/2014/main" id="{0DF9B523-57F4-4901-8ACA-CCC2D37E9D3C}"/>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Monitoring Function: </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Business-Driven Metrics</a:t>
            </a:r>
          </a:p>
        </p:txBody>
      </p:sp>
      <p:graphicFrame>
        <p:nvGraphicFramePr>
          <p:cNvPr id="2" name="Diagram 1">
            <a:extLst>
              <a:ext uri="{FF2B5EF4-FFF2-40B4-BE49-F238E27FC236}">
                <a16:creationId xmlns:a16="http://schemas.microsoft.com/office/drawing/2014/main" id="{980AAC61-F02E-43D5-82A2-4E28A45552F4}"/>
              </a:ext>
            </a:extLst>
          </p:cNvPr>
          <p:cNvGraphicFramePr/>
          <p:nvPr>
            <p:extLst>
              <p:ext uri="{D42A27DB-BD31-4B8C-83A1-F6EECF244321}">
                <p14:modId xmlns:p14="http://schemas.microsoft.com/office/powerpoint/2010/main" val="2938872791"/>
              </p:ext>
            </p:extLst>
          </p:nvPr>
        </p:nvGraphicFramePr>
        <p:xfrm>
          <a:off x="446088" y="1981200"/>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7" name="Text Box 15">
            <a:extLst>
              <a:ext uri="{FF2B5EF4-FFF2-40B4-BE49-F238E27FC236}">
                <a16:creationId xmlns:a16="http://schemas.microsoft.com/office/drawing/2014/main" id="{290DB57A-A077-49B9-AA64-B286018E8AD2}"/>
              </a:ext>
            </a:extLst>
          </p:cNvPr>
          <p:cNvSpPr txBox="1">
            <a:spLocks noChangeArrowheads="1"/>
          </p:cNvSpPr>
          <p:nvPr/>
        </p:nvSpPr>
        <p:spPr bwMode="auto">
          <a:xfrm>
            <a:off x="5291310" y="1941513"/>
            <a:ext cx="3378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Executive </a:t>
            </a:r>
            <a:r>
              <a:rPr lang="en-US" altLang="en-US" dirty="0" err="1"/>
              <a:t>mgmt</a:t>
            </a:r>
            <a:r>
              <a:rPr lang="en-US" altLang="en-US" dirty="0"/>
              <a:t> is interested in</a:t>
            </a:r>
          </a:p>
          <a:p>
            <a:r>
              <a:rPr lang="en-US" altLang="en-US" dirty="0"/>
              <a:t>   risk, budget, policy.</a:t>
            </a:r>
          </a:p>
          <a:p>
            <a:r>
              <a:rPr lang="en-US" altLang="en-US" dirty="0"/>
              <a:t>Review every 6 months-1 year</a:t>
            </a:r>
          </a:p>
        </p:txBody>
      </p:sp>
      <p:sp>
        <p:nvSpPr>
          <p:cNvPr id="1038" name="Text Box 16">
            <a:extLst>
              <a:ext uri="{FF2B5EF4-FFF2-40B4-BE49-F238E27FC236}">
                <a16:creationId xmlns:a16="http://schemas.microsoft.com/office/drawing/2014/main" id="{99F1F54C-CF04-4750-9147-2601B5F27EBF}"/>
              </a:ext>
            </a:extLst>
          </p:cNvPr>
          <p:cNvSpPr txBox="1">
            <a:spLocks noChangeArrowheads="1"/>
          </p:cNvSpPr>
          <p:nvPr/>
        </p:nvSpPr>
        <p:spPr bwMode="auto">
          <a:xfrm>
            <a:off x="0" y="5622839"/>
            <a:ext cx="4159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Determine effectiveness of </a:t>
            </a:r>
          </a:p>
          <a:p>
            <a:r>
              <a:rPr lang="en-US" altLang="en-US" dirty="0"/>
              <a:t>   security program: risk changes,</a:t>
            </a:r>
          </a:p>
          <a:p>
            <a:r>
              <a:rPr lang="en-US" altLang="en-US" dirty="0"/>
              <a:t>   compliance, incident response tests. </a:t>
            </a:r>
          </a:p>
          <a:p>
            <a:r>
              <a:rPr lang="en-US" altLang="en-US" dirty="0"/>
              <a:t>Review quarterly to half-year</a:t>
            </a:r>
          </a:p>
        </p:txBody>
      </p:sp>
      <p:sp>
        <p:nvSpPr>
          <p:cNvPr id="1039" name="Text Box 17">
            <a:extLst>
              <a:ext uri="{FF2B5EF4-FFF2-40B4-BE49-F238E27FC236}">
                <a16:creationId xmlns:a16="http://schemas.microsoft.com/office/drawing/2014/main" id="{EF1E94B0-60BE-46E1-AF0E-0FC0921B1FEA}"/>
              </a:ext>
            </a:extLst>
          </p:cNvPr>
          <p:cNvSpPr txBox="1">
            <a:spLocks noChangeArrowheads="1"/>
          </p:cNvSpPr>
          <p:nvPr/>
        </p:nvSpPr>
        <p:spPr bwMode="auto">
          <a:xfrm>
            <a:off x="6669474" y="4698999"/>
            <a:ext cx="2557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Technical details:</a:t>
            </a:r>
          </a:p>
          <a:p>
            <a:r>
              <a:rPr lang="en-US" altLang="en-US" dirty="0"/>
              <a:t>E.g., firewall, logs, IPS,</a:t>
            </a:r>
          </a:p>
          <a:p>
            <a:r>
              <a:rPr lang="en-US" altLang="en-US" dirty="0"/>
              <a:t>   vulnerability tests.</a:t>
            </a:r>
          </a:p>
          <a:p>
            <a:r>
              <a:rPr lang="en-US" altLang="en-US" dirty="0"/>
              <a:t>Review weekly.</a:t>
            </a:r>
          </a:p>
          <a:p>
            <a:r>
              <a:rPr lang="en-US" altLang="en-US" dirty="0"/>
              <a:t>Automate statistics.</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4">
            <a:extLst>
              <a:ext uri="{FF2B5EF4-FFF2-40B4-BE49-F238E27FC236}">
                <a16:creationId xmlns:a16="http://schemas.microsoft.com/office/drawing/2014/main" id="{A05A190F-2522-479F-BD95-A6BCEAB2202F}"/>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Monitoring Function: </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Business-Driven Metrics</a:t>
            </a:r>
          </a:p>
        </p:txBody>
      </p:sp>
      <p:graphicFrame>
        <p:nvGraphicFramePr>
          <p:cNvPr id="2" name="Diagram 1">
            <a:extLst>
              <a:ext uri="{FF2B5EF4-FFF2-40B4-BE49-F238E27FC236}">
                <a16:creationId xmlns:a16="http://schemas.microsoft.com/office/drawing/2014/main" id="{E921CEEC-BB21-4E07-B0E8-F1D552199078}"/>
              </a:ext>
            </a:extLst>
          </p:cNvPr>
          <p:cNvGraphicFramePr/>
          <p:nvPr>
            <p:extLst>
              <p:ext uri="{D42A27DB-BD31-4B8C-83A1-F6EECF244321}">
                <p14:modId xmlns:p14="http://schemas.microsoft.com/office/powerpoint/2010/main" val="2959418542"/>
              </p:ext>
            </p:extLst>
          </p:nvPr>
        </p:nvGraphicFramePr>
        <p:xfrm>
          <a:off x="914400" y="1808163"/>
          <a:ext cx="7391400" cy="3906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61" name="Text Box 15">
            <a:extLst>
              <a:ext uri="{FF2B5EF4-FFF2-40B4-BE49-F238E27FC236}">
                <a16:creationId xmlns:a16="http://schemas.microsoft.com/office/drawing/2014/main" id="{02AA0E39-3CC2-4EE5-B926-41C64A8496C4}"/>
              </a:ext>
            </a:extLst>
          </p:cNvPr>
          <p:cNvSpPr txBox="1">
            <a:spLocks noChangeArrowheads="1"/>
          </p:cNvSpPr>
          <p:nvPr/>
        </p:nvSpPr>
        <p:spPr bwMode="auto">
          <a:xfrm>
            <a:off x="5412989" y="2047104"/>
            <a:ext cx="329565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Project Plan or Budget Metrics</a:t>
            </a:r>
          </a:p>
          <a:p>
            <a:r>
              <a:rPr lang="en-US" altLang="en-US" dirty="0"/>
              <a:t>Risk performance</a:t>
            </a:r>
          </a:p>
          <a:p>
            <a:r>
              <a:rPr lang="en-US" altLang="en-US" dirty="0"/>
              <a:t>Disaster Recovery Test results</a:t>
            </a:r>
          </a:p>
          <a:p>
            <a:r>
              <a:rPr lang="en-US" altLang="en-US" dirty="0"/>
              <a:t>Audit results</a:t>
            </a:r>
          </a:p>
          <a:p>
            <a:r>
              <a:rPr lang="en-US" altLang="en-US" dirty="0"/>
              <a:t>Regulatory compliance results</a:t>
            </a:r>
          </a:p>
        </p:txBody>
      </p:sp>
      <p:sp>
        <p:nvSpPr>
          <p:cNvPr id="2062" name="Text Box 16">
            <a:extLst>
              <a:ext uri="{FF2B5EF4-FFF2-40B4-BE49-F238E27FC236}">
                <a16:creationId xmlns:a16="http://schemas.microsoft.com/office/drawing/2014/main" id="{DD930139-8889-4B5E-9B13-990228B81B21}"/>
              </a:ext>
            </a:extLst>
          </p:cNvPr>
          <p:cNvSpPr txBox="1">
            <a:spLocks noChangeArrowheads="1"/>
          </p:cNvSpPr>
          <p:nvPr/>
        </p:nvSpPr>
        <p:spPr bwMode="auto">
          <a:xfrm>
            <a:off x="0" y="5392737"/>
            <a:ext cx="37782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Policy compliance metrics</a:t>
            </a:r>
          </a:p>
          <a:p>
            <a:r>
              <a:rPr lang="en-US" altLang="en-US" dirty="0"/>
              <a:t>Exceptions to policy/standards</a:t>
            </a:r>
          </a:p>
          <a:p>
            <a:r>
              <a:rPr lang="en-US" altLang="en-US" dirty="0"/>
              <a:t>Changes in process or system </a:t>
            </a:r>
          </a:p>
          <a:p>
            <a:r>
              <a:rPr lang="en-US" altLang="en-US" dirty="0"/>
              <a:t>   affecting risk</a:t>
            </a:r>
          </a:p>
          <a:p>
            <a:r>
              <a:rPr lang="en-US" altLang="en-US" dirty="0"/>
              <a:t>Incident management effectiveness</a:t>
            </a:r>
          </a:p>
        </p:txBody>
      </p:sp>
      <p:sp>
        <p:nvSpPr>
          <p:cNvPr id="2063" name="Text Box 17">
            <a:extLst>
              <a:ext uri="{FF2B5EF4-FFF2-40B4-BE49-F238E27FC236}">
                <a16:creationId xmlns:a16="http://schemas.microsoft.com/office/drawing/2014/main" id="{1BED2323-C7C6-4353-B0EB-833D41114714}"/>
              </a:ext>
            </a:extLst>
          </p:cNvPr>
          <p:cNvSpPr txBox="1">
            <a:spLocks noChangeArrowheads="1"/>
          </p:cNvSpPr>
          <p:nvPr/>
        </p:nvSpPr>
        <p:spPr bwMode="auto">
          <a:xfrm>
            <a:off x="6553200" y="5118100"/>
            <a:ext cx="27495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Vulnerability Scan results</a:t>
            </a:r>
          </a:p>
          <a:p>
            <a:r>
              <a:rPr lang="en-US" altLang="en-US" dirty="0"/>
              <a:t>Server config. standards </a:t>
            </a:r>
          </a:p>
          <a:p>
            <a:r>
              <a:rPr lang="en-US" altLang="en-US" dirty="0"/>
              <a:t>    compliance</a:t>
            </a:r>
          </a:p>
          <a:p>
            <a:r>
              <a:rPr lang="en-US" altLang="en-US" dirty="0"/>
              <a:t>IDS monitoring results</a:t>
            </a:r>
          </a:p>
          <a:p>
            <a:r>
              <a:rPr lang="en-US" altLang="en-US" dirty="0"/>
              <a:t>Firewall log analysis</a:t>
            </a:r>
          </a:p>
          <a:p>
            <a:r>
              <a:rPr lang="en-US" altLang="en-US" dirty="0"/>
              <a:t>Patch </a:t>
            </a:r>
            <a:r>
              <a:rPr lang="en-US" altLang="en-US" dirty="0" err="1"/>
              <a:t>mgmt</a:t>
            </a:r>
            <a:r>
              <a:rPr lang="en-US" altLang="en-US" dirty="0"/>
              <a:t> status</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id="{6FE59EDD-1BA8-4DBD-998F-FB3CD03E9DA7}"/>
              </a:ext>
            </a:extLst>
          </p:cNvPr>
          <p:cNvSpPr>
            <a:spLocks noGrp="1" noChangeArrowheads="1"/>
          </p:cNvSpPr>
          <p:nvPr>
            <p:ph type="title"/>
          </p:nvPr>
        </p:nvSpPr>
        <p:spPr>
          <a:xfrm>
            <a:off x="457200" y="609600"/>
            <a:ext cx="8229600" cy="762000"/>
          </a:xfrm>
        </p:spPr>
        <p:txBody>
          <a:bodyPr/>
          <a:lstStyle/>
          <a:p>
            <a:pPr eaLnBrk="1" hangingPunct="1"/>
            <a:r>
              <a:rPr lang="en-US" altLang="en-US">
                <a:ea typeface="Calibri" panose="020F0502020204030204" pitchFamily="34" charset="0"/>
                <a:cs typeface="Lucida Sans" panose="020B0602030504020204" pitchFamily="34" charset="0"/>
              </a:rPr>
              <a:t>Monitoring Function: Metrics</a:t>
            </a:r>
          </a:p>
        </p:txBody>
      </p:sp>
      <p:graphicFrame>
        <p:nvGraphicFramePr>
          <p:cNvPr id="19474" name="Group 18">
            <a:extLst>
              <a:ext uri="{FF2B5EF4-FFF2-40B4-BE49-F238E27FC236}">
                <a16:creationId xmlns:a16="http://schemas.microsoft.com/office/drawing/2014/main" id="{1BBDF5FA-9960-4A44-98EE-FC499296A2E5}"/>
              </a:ext>
            </a:extLst>
          </p:cNvPr>
          <p:cNvGraphicFramePr>
            <a:graphicFrameLocks noGrp="1"/>
          </p:cNvGraphicFramePr>
          <p:nvPr>
            <p:ph idx="1"/>
            <p:extLst>
              <p:ext uri="{D42A27DB-BD31-4B8C-83A1-F6EECF244321}">
                <p14:modId xmlns:p14="http://schemas.microsoft.com/office/powerpoint/2010/main" val="1805364772"/>
              </p:ext>
            </p:extLst>
          </p:nvPr>
        </p:nvGraphicFramePr>
        <p:xfrm>
          <a:off x="304800" y="1143000"/>
          <a:ext cx="8229600" cy="54864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2954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dirty="0">
                          <a:ln>
                            <a:noFill/>
                          </a:ln>
                          <a:solidFill>
                            <a:schemeClr val="tx1"/>
                          </a:solidFill>
                          <a:effectLst/>
                          <a:latin typeface="+mj-lt"/>
                        </a:rPr>
                        <a:t>Risk:</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The aggregate ALE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of risk eliminated, mitigated, transferred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of open risks due to inaction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dirty="0">
                          <a:ln>
                            <a:noFill/>
                          </a:ln>
                          <a:solidFill>
                            <a:schemeClr val="tx1"/>
                          </a:solidFill>
                          <a:effectLst/>
                          <a:latin typeface="+mj-lt"/>
                        </a:rPr>
                        <a:t>Cost Effectiveness:</a:t>
                      </a:r>
                      <a:endParaRPr kumimoji="0" lang="en-US" sz="1800" b="0" i="0" u="none" strike="noStrike" cap="none" normalizeH="0" baseline="0" dirty="0">
                        <a:ln>
                          <a:noFill/>
                        </a:ln>
                        <a:solidFill>
                          <a:schemeClr val="tx1"/>
                        </a:solidFill>
                        <a:effectLst/>
                        <a:latin typeface="+mj-lt"/>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Cost of workstation security per user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Cost of email spam and virus protection per mailbox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0"/>
                  </a:ext>
                </a:extLst>
              </a:tr>
              <a:tr h="12954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dirty="0">
                          <a:ln>
                            <a:noFill/>
                          </a:ln>
                          <a:solidFill>
                            <a:schemeClr val="tx1"/>
                          </a:solidFill>
                          <a:effectLst/>
                          <a:latin typeface="+mj-lt"/>
                        </a:rPr>
                        <a:t>Operational Performance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Time to detect and contain incidents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packages installed without problem</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of systems audited in last quarter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dirty="0">
                          <a:ln>
                            <a:noFill/>
                          </a:ln>
                          <a:solidFill>
                            <a:schemeClr val="tx1"/>
                          </a:solidFill>
                          <a:effectLst/>
                          <a:latin typeface="+mj-lt"/>
                        </a:rPr>
                        <a:t>Organizational Awareness: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of employees passing quiz, after training vs. 3 months later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of employees taking training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1"/>
                  </a:ext>
                </a:extLst>
              </a:tr>
              <a:tr h="12954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dirty="0">
                          <a:ln>
                            <a:noFill/>
                          </a:ln>
                          <a:solidFill>
                            <a:schemeClr val="tx1"/>
                          </a:solidFill>
                          <a:effectLst/>
                          <a:latin typeface="+mj-lt"/>
                        </a:rPr>
                        <a:t>Technical Security Architecture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 of malware identified and neutralized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Types of compromises, by severity &amp; attack type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Attack attempts repelled by control devices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Volume of messages, KB processed by communications control devices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dirty="0">
                          <a:ln>
                            <a:noFill/>
                          </a:ln>
                          <a:solidFill>
                            <a:schemeClr val="tx1"/>
                          </a:solidFill>
                          <a:effectLst/>
                          <a:latin typeface="+mj-lt"/>
                        </a:rPr>
                        <a:t>Security Process Monitoring: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Last date and type of BCP, DRP, IRP testing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Last date asset inventories were reviewed &amp; updated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mj-lt"/>
                        </a:rPr>
                        <a:t>Frequency of executive mgmt review activities compared to planned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dirty="0">
                        <a:ln>
                          <a:noFill/>
                        </a:ln>
                        <a:solidFill>
                          <a:schemeClr val="tx1"/>
                        </a:solidFill>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2"/>
                  </a:ext>
                </a:extLst>
              </a:tr>
            </a:tbl>
          </a:graphicData>
        </a:graphic>
      </p:graphicFrame>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2F11FB9-E72D-48EC-BB27-CDFE9850AD11}"/>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Monitoring Function: Metrics cont’d</a:t>
            </a:r>
          </a:p>
        </p:txBody>
      </p:sp>
      <p:graphicFrame>
        <p:nvGraphicFramePr>
          <p:cNvPr id="4" name="Content Placeholder 3">
            <a:extLst>
              <a:ext uri="{FF2B5EF4-FFF2-40B4-BE49-F238E27FC236}">
                <a16:creationId xmlns:a16="http://schemas.microsoft.com/office/drawing/2014/main" id="{E1393C0C-EACB-4B20-89BE-51B1FFD7E031}"/>
              </a:ext>
            </a:extLst>
          </p:cNvPr>
          <p:cNvGraphicFramePr>
            <a:graphicFrameLocks noGrp="1"/>
          </p:cNvGraphicFramePr>
          <p:nvPr>
            <p:ph idx="1"/>
          </p:nvPr>
        </p:nvGraphicFramePr>
        <p:xfrm>
          <a:off x="533400" y="1676400"/>
          <a:ext cx="8229600" cy="4646613"/>
        </p:xfrm>
        <a:graphic>
          <a:graphicData uri="http://schemas.openxmlformats.org/drawingml/2006/table">
            <a:tbl>
              <a:tblPr firstRow="1" firstCol="1" bandRow="1" bandCol="1"/>
              <a:tblGrid>
                <a:gridCol w="4180878">
                  <a:extLst>
                    <a:ext uri="{9D8B030D-6E8A-4147-A177-3AD203B41FA5}">
                      <a16:colId xmlns:a16="http://schemas.microsoft.com/office/drawing/2014/main" val="20000"/>
                    </a:ext>
                  </a:extLst>
                </a:gridCol>
                <a:gridCol w="4048722">
                  <a:extLst>
                    <a:ext uri="{9D8B030D-6E8A-4147-A177-3AD203B41FA5}">
                      <a16:colId xmlns:a16="http://schemas.microsoft.com/office/drawing/2014/main" val="20001"/>
                    </a:ext>
                  </a:extLst>
                </a:gridCol>
              </a:tblGrid>
              <a:tr h="1752349">
                <a:tc>
                  <a:txBody>
                    <a:bodyPr/>
                    <a:lstStyle/>
                    <a:p>
                      <a:pPr marL="0" marR="0" hangingPunct="0">
                        <a:lnSpc>
                          <a:spcPct val="100000"/>
                        </a:lnSpc>
                        <a:spcBef>
                          <a:spcPts val="300"/>
                        </a:spcBef>
                        <a:spcAft>
                          <a:spcPts val="0"/>
                        </a:spcAft>
                      </a:pPr>
                      <a:r>
                        <a:rPr lang="en-US" sz="1800" b="1" dirty="0">
                          <a:effectLst/>
                          <a:latin typeface="+mj-lt"/>
                          <a:ea typeface="Times New Roman"/>
                          <a:cs typeface="Arial" panose="020B0604020202020204" pitchFamily="34" charset="0"/>
                        </a:rPr>
                        <a:t>Security Management Framework:</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Completeness and clarity of security documentation</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Inclusion of security in each project plan</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Rate of issue recurrence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hangingPunct="0">
                        <a:lnSpc>
                          <a:spcPct val="100000"/>
                        </a:lnSpc>
                        <a:spcBef>
                          <a:spcPts val="300"/>
                        </a:spcBef>
                        <a:spcAft>
                          <a:spcPts val="0"/>
                        </a:spcAft>
                      </a:pPr>
                      <a:r>
                        <a:rPr lang="en-US" sz="1800" b="1" dirty="0">
                          <a:effectLst/>
                          <a:latin typeface="+mj-lt"/>
                          <a:ea typeface="Times New Roman"/>
                          <a:cs typeface="Arial" panose="020B0604020202020204" pitchFamily="34" charset="0"/>
                        </a:rPr>
                        <a:t>Compliance:</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Rate of compliance with regulation or policy</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Rate of automation of compliance tests</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Frequency of compliance testing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894264">
                <a:tc>
                  <a:txBody>
                    <a:bodyPr/>
                    <a:lstStyle/>
                    <a:p>
                      <a:pPr marL="0" marR="0" hangingPunct="0">
                        <a:lnSpc>
                          <a:spcPct val="100000"/>
                        </a:lnSpc>
                        <a:spcBef>
                          <a:spcPts val="300"/>
                        </a:spcBef>
                        <a:spcAft>
                          <a:spcPts val="0"/>
                        </a:spcAft>
                      </a:pPr>
                      <a:r>
                        <a:rPr lang="en-US" sz="1800" b="1" dirty="0">
                          <a:effectLst/>
                          <a:latin typeface="+mj-lt"/>
                          <a:ea typeface="Times New Roman"/>
                          <a:cs typeface="Arial" panose="020B0604020202020204" pitchFamily="34" charset="0"/>
                        </a:rPr>
                        <a:t>Secure Software Development:</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Rate of projects passing compliance audits</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Percent of development staff certified in security</a:t>
                      </a:r>
                    </a:p>
                    <a:p>
                      <a:pPr marL="0" marR="0" hangingPunct="0">
                        <a:lnSpc>
                          <a:spcPct val="100000"/>
                        </a:lnSpc>
                        <a:spcBef>
                          <a:spcPts val="300"/>
                        </a:spcBef>
                        <a:spcAft>
                          <a:spcPts val="0"/>
                        </a:spcAft>
                      </a:pPr>
                      <a:r>
                        <a:rPr lang="en-US" sz="1800" dirty="0">
                          <a:effectLst/>
                          <a:latin typeface="+mj-lt"/>
                          <a:ea typeface="Times New Roman"/>
                          <a:cs typeface="Arial" panose="020B0604020202020204" pitchFamily="34" charset="0"/>
                        </a:rPr>
                        <a:t>Rate of teams reporting code reviews on high-risk code in past 6 months</a:t>
                      </a:r>
                    </a:p>
                    <a:p>
                      <a:pPr marL="0" marR="0" hangingPunct="0">
                        <a:lnSpc>
                          <a:spcPct val="100000"/>
                        </a:lnSpc>
                        <a:spcBef>
                          <a:spcPts val="300"/>
                        </a:spcBef>
                        <a:spcAft>
                          <a:spcPts val="0"/>
                        </a:spcAft>
                      </a:pPr>
                      <a:endParaRPr lang="en-US" sz="1800" dirty="0">
                        <a:effectLst/>
                        <a:latin typeface="+mj-lt"/>
                        <a:ea typeface="Times New Roman"/>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eaLnBrk="1" hangingPunct="1">
                        <a:lnSpc>
                          <a:spcPct val="90000"/>
                        </a:lnSpc>
                      </a:pPr>
                      <a:r>
                        <a:rPr lang="en-US" altLang="en-US" sz="1800" b="1" dirty="0">
                          <a:latin typeface="+mj-lt"/>
                        </a:rPr>
                        <a:t>Incident</a:t>
                      </a:r>
                      <a:r>
                        <a:rPr lang="en-US" altLang="en-US" sz="1800" b="1" baseline="0" dirty="0">
                          <a:latin typeface="+mj-lt"/>
                        </a:rPr>
                        <a:t> Response Metrics</a:t>
                      </a:r>
                      <a:endParaRPr lang="en-US" altLang="en-US" sz="1800" b="1" dirty="0">
                        <a:latin typeface="+mj-lt"/>
                      </a:endParaRPr>
                    </a:p>
                    <a:p>
                      <a:pPr eaLnBrk="1" hangingPunct="1">
                        <a:lnSpc>
                          <a:spcPct val="90000"/>
                        </a:lnSpc>
                      </a:pPr>
                      <a:r>
                        <a:rPr lang="en-US" altLang="en-US" sz="1800" dirty="0">
                          <a:latin typeface="+mj-lt"/>
                        </a:rPr>
                        <a:t># of Reported Incidents</a:t>
                      </a:r>
                    </a:p>
                    <a:p>
                      <a:pPr eaLnBrk="1" hangingPunct="1">
                        <a:lnSpc>
                          <a:spcPct val="90000"/>
                        </a:lnSpc>
                      </a:pPr>
                      <a:r>
                        <a:rPr lang="en-US" altLang="en-US" sz="1800" dirty="0">
                          <a:latin typeface="+mj-lt"/>
                        </a:rPr>
                        <a:t># of Detected Incidents</a:t>
                      </a:r>
                    </a:p>
                    <a:p>
                      <a:pPr eaLnBrk="1" hangingPunct="1">
                        <a:lnSpc>
                          <a:spcPct val="90000"/>
                        </a:lnSpc>
                      </a:pPr>
                      <a:r>
                        <a:rPr lang="en-US" altLang="en-US" sz="1800" dirty="0">
                          <a:latin typeface="+mj-lt"/>
                        </a:rPr>
                        <a:t>Average time to respond to incident</a:t>
                      </a:r>
                    </a:p>
                    <a:p>
                      <a:pPr eaLnBrk="1" hangingPunct="1">
                        <a:lnSpc>
                          <a:spcPct val="90000"/>
                        </a:lnSpc>
                      </a:pPr>
                      <a:r>
                        <a:rPr lang="en-US" altLang="en-US" sz="1800" dirty="0">
                          <a:latin typeface="+mj-lt"/>
                        </a:rPr>
                        <a:t>Average time to resolve an incident</a:t>
                      </a:r>
                    </a:p>
                    <a:p>
                      <a:pPr eaLnBrk="1" hangingPunct="1">
                        <a:lnSpc>
                          <a:spcPct val="90000"/>
                        </a:lnSpc>
                      </a:pPr>
                      <a:r>
                        <a:rPr lang="en-US" altLang="en-US" sz="1800" dirty="0">
                          <a:latin typeface="+mj-lt"/>
                        </a:rPr>
                        <a:t>Total number of incidents successfully resolved</a:t>
                      </a:r>
                    </a:p>
                    <a:p>
                      <a:pPr eaLnBrk="1" hangingPunct="1">
                        <a:lnSpc>
                          <a:spcPct val="90000"/>
                        </a:lnSpc>
                      </a:pPr>
                      <a:r>
                        <a:rPr lang="en-US" altLang="en-US" sz="1800" dirty="0">
                          <a:latin typeface="+mj-lt"/>
                        </a:rPr>
                        <a:t>Total damage from reported or detected incidents</a:t>
                      </a:r>
                    </a:p>
                    <a:p>
                      <a:pPr eaLnBrk="1" hangingPunct="1">
                        <a:lnSpc>
                          <a:spcPct val="90000"/>
                        </a:lnSpc>
                      </a:pPr>
                      <a:r>
                        <a:rPr lang="en-US" altLang="en-US" sz="1800" dirty="0">
                          <a:latin typeface="+mj-lt"/>
                        </a:rPr>
                        <a:t>Total damage if incidents had not been contained in a timely manner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1"/>
                  </a:ext>
                </a:extLst>
              </a:tr>
            </a:tbl>
          </a:graphicData>
        </a:graphic>
      </p:graphicFrame>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BB316-DD79-400B-9AA0-CD09953BE4FE}"/>
              </a:ext>
            </a:extLst>
          </p:cNvPr>
          <p:cNvSpPr>
            <a:spLocks noGrp="1"/>
          </p:cNvSpPr>
          <p:nvPr>
            <p:ph type="title"/>
          </p:nvPr>
        </p:nvSpPr>
        <p:spPr>
          <a:xfrm>
            <a:off x="457200" y="472203"/>
            <a:ext cx="8229600" cy="498598"/>
          </a:xfrm>
        </p:spPr>
        <p:txBody>
          <a:bodyPr/>
          <a:lstStyle/>
          <a:p>
            <a:pPr algn="ctr"/>
            <a:r>
              <a:rPr lang="en-US" dirty="0"/>
              <a:t>Metrics Selected                 </a:t>
            </a:r>
            <a:r>
              <a:rPr lang="en-US" sz="2800" dirty="0"/>
              <a:t>Workbook: Metrics</a:t>
            </a:r>
            <a:endParaRPr lang="en-US" dirty="0"/>
          </a:p>
        </p:txBody>
      </p:sp>
      <p:graphicFrame>
        <p:nvGraphicFramePr>
          <p:cNvPr id="8" name="Table Placeholder 7">
            <a:extLst>
              <a:ext uri="{FF2B5EF4-FFF2-40B4-BE49-F238E27FC236}">
                <a16:creationId xmlns:a16="http://schemas.microsoft.com/office/drawing/2014/main" id="{CC5F4593-0DEA-4E7B-9CC1-2B23D5516D6F}"/>
              </a:ext>
            </a:extLst>
          </p:cNvPr>
          <p:cNvGraphicFramePr>
            <a:graphicFrameLocks noGrp="1"/>
          </p:cNvGraphicFramePr>
          <p:nvPr>
            <p:ph type="tbl" idx="1"/>
            <p:extLst>
              <p:ext uri="{D42A27DB-BD31-4B8C-83A1-F6EECF244321}">
                <p14:modId xmlns:p14="http://schemas.microsoft.com/office/powerpoint/2010/main" val="1924508796"/>
              </p:ext>
            </p:extLst>
          </p:nvPr>
        </p:nvGraphicFramePr>
        <p:xfrm>
          <a:off x="304038" y="2199213"/>
          <a:ext cx="8154988" cy="4457671"/>
        </p:xfrm>
        <a:graphic>
          <a:graphicData uri="http://schemas.openxmlformats.org/drawingml/2006/table">
            <a:tbl>
              <a:tblPr>
                <a:tableStyleId>{3C2FFA5D-87B4-456A-9821-1D502468CF0F}</a:tableStyleId>
              </a:tblPr>
              <a:tblGrid>
                <a:gridCol w="1600200">
                  <a:extLst>
                    <a:ext uri="{9D8B030D-6E8A-4147-A177-3AD203B41FA5}">
                      <a16:colId xmlns:a16="http://schemas.microsoft.com/office/drawing/2014/main" val="667921520"/>
                    </a:ext>
                  </a:extLst>
                </a:gridCol>
                <a:gridCol w="2133600">
                  <a:extLst>
                    <a:ext uri="{9D8B030D-6E8A-4147-A177-3AD203B41FA5}">
                      <a16:colId xmlns:a16="http://schemas.microsoft.com/office/drawing/2014/main" val="1192797903"/>
                    </a:ext>
                  </a:extLst>
                </a:gridCol>
                <a:gridCol w="3048000">
                  <a:extLst>
                    <a:ext uri="{9D8B030D-6E8A-4147-A177-3AD203B41FA5}">
                      <a16:colId xmlns:a16="http://schemas.microsoft.com/office/drawing/2014/main" val="7774335"/>
                    </a:ext>
                  </a:extLst>
                </a:gridCol>
                <a:gridCol w="1373188">
                  <a:extLst>
                    <a:ext uri="{9D8B030D-6E8A-4147-A177-3AD203B41FA5}">
                      <a16:colId xmlns:a16="http://schemas.microsoft.com/office/drawing/2014/main" val="3295657146"/>
                    </a:ext>
                  </a:extLst>
                </a:gridCol>
              </a:tblGrid>
              <a:tr h="305000">
                <a:tc>
                  <a:txBody>
                    <a:bodyPr/>
                    <a:lstStyle/>
                    <a:p>
                      <a:pPr marL="347345" marR="0" indent="-347345" algn="ctr" eaLnBrk="0" fontAlgn="base" hangingPunct="0">
                        <a:lnSpc>
                          <a:spcPct val="107000"/>
                        </a:lnSpc>
                        <a:spcBef>
                          <a:spcPts val="0"/>
                        </a:spcBef>
                        <a:spcAft>
                          <a:spcPts val="0"/>
                        </a:spcAft>
                      </a:pPr>
                      <a:r>
                        <a:rPr lang="en-US" sz="2000" b="1" kern="1200">
                          <a:solidFill>
                            <a:schemeClr val="bg1"/>
                          </a:solidFill>
                          <a:effectLst/>
                        </a:rPr>
                        <a:t>Category</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indent="0" algn="ctr" eaLnBrk="0" fontAlgn="base" hangingPunct="0">
                        <a:lnSpc>
                          <a:spcPct val="100000"/>
                        </a:lnSpc>
                        <a:spcBef>
                          <a:spcPts val="0"/>
                        </a:spcBef>
                        <a:spcAft>
                          <a:spcPts val="0"/>
                        </a:spcAft>
                      </a:pPr>
                      <a:r>
                        <a:rPr lang="en-US" sz="2000" b="1" kern="1200">
                          <a:solidFill>
                            <a:schemeClr val="bg1"/>
                          </a:solidFill>
                          <a:effectLst/>
                        </a:rPr>
                        <a:t>Metric</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indent="0" algn="ctr" eaLnBrk="0" fontAlgn="base" hangingPunct="0">
                        <a:lnSpc>
                          <a:spcPct val="100000"/>
                        </a:lnSpc>
                        <a:spcBef>
                          <a:spcPts val="0"/>
                        </a:spcBef>
                        <a:spcAft>
                          <a:spcPts val="0"/>
                        </a:spcAft>
                      </a:pPr>
                      <a:r>
                        <a:rPr lang="en-US" sz="2000" b="1" kern="1200">
                          <a:solidFill>
                            <a:schemeClr val="bg1"/>
                          </a:solidFill>
                          <a:effectLst/>
                        </a:rPr>
                        <a:t>Calculation &amp; Collection Method</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indent="0" algn="ctr" eaLnBrk="0" fontAlgn="base" hangingPunct="0">
                        <a:lnSpc>
                          <a:spcPct val="100000"/>
                        </a:lnSpc>
                        <a:spcBef>
                          <a:spcPts val="0"/>
                        </a:spcBef>
                        <a:spcAft>
                          <a:spcPts val="0"/>
                        </a:spcAft>
                      </a:pPr>
                      <a:r>
                        <a:rPr lang="en-US" sz="2000" b="1" kern="1200" dirty="0">
                          <a:solidFill>
                            <a:schemeClr val="bg1"/>
                          </a:solidFill>
                          <a:effectLst/>
                        </a:rPr>
                        <a:t>Period of </a:t>
                      </a:r>
                      <a:endParaRPr lang="en-US" sz="2000" b="1" dirty="0">
                        <a:solidFill>
                          <a:schemeClr val="bg1"/>
                        </a:solidFill>
                        <a:effectLst/>
                      </a:endParaRPr>
                    </a:p>
                    <a:p>
                      <a:pPr marL="0" marR="0" indent="0" algn="ctr" eaLnBrk="0" fontAlgn="base" hangingPunct="0">
                        <a:lnSpc>
                          <a:spcPct val="100000"/>
                        </a:lnSpc>
                        <a:spcBef>
                          <a:spcPts val="0"/>
                        </a:spcBef>
                        <a:spcAft>
                          <a:spcPts val="0"/>
                        </a:spcAft>
                      </a:pPr>
                      <a:r>
                        <a:rPr lang="en-US" sz="2000" b="1" kern="1200" dirty="0">
                          <a:solidFill>
                            <a:schemeClr val="bg1"/>
                          </a:solidFill>
                          <a:effectLst/>
                        </a:rPr>
                        <a:t>Reporting</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2182336137"/>
                  </a:ext>
                </a:extLst>
              </a:tr>
              <a:tr h="365760">
                <a:tc rowSpan="2">
                  <a:txBody>
                    <a:bodyPr/>
                    <a:lstStyle/>
                    <a:p>
                      <a:pPr marL="347345" marR="0" indent="-347345" algn="ctr" eaLnBrk="0" fontAlgn="base" hangingPunct="0">
                        <a:lnSpc>
                          <a:spcPct val="107000"/>
                        </a:lnSpc>
                        <a:spcBef>
                          <a:spcPts val="0"/>
                        </a:spcBef>
                        <a:spcAft>
                          <a:spcPts val="0"/>
                        </a:spcAft>
                      </a:pPr>
                      <a:r>
                        <a:rPr lang="en-US" sz="2000" b="1" kern="1200">
                          <a:solidFill>
                            <a:schemeClr val="bg1"/>
                          </a:solidFill>
                          <a:effectLst/>
                        </a:rPr>
                        <a:t>Strategic</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Cost of security/terminal</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Information Tech. Group</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1 year</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5049195"/>
                  </a:ext>
                </a:extLst>
              </a:tr>
              <a:tr h="365760">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Cost of incidents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Incident Response totals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6 months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5569448"/>
                  </a:ext>
                </a:extLst>
              </a:tr>
              <a:tr h="336550">
                <a:tc rowSpan="3">
                  <a:txBody>
                    <a:bodyPr/>
                    <a:lstStyle/>
                    <a:p>
                      <a:pPr marL="347345" marR="0" indent="-347345" algn="ctr" eaLnBrk="0" fontAlgn="base" hangingPunct="0">
                        <a:lnSpc>
                          <a:spcPct val="107000"/>
                        </a:lnSpc>
                        <a:spcBef>
                          <a:spcPts val="0"/>
                        </a:spcBef>
                        <a:spcAft>
                          <a:spcPts val="0"/>
                        </a:spcAft>
                      </a:pPr>
                      <a:r>
                        <a:rPr lang="en-US" sz="2000" b="1" kern="1200">
                          <a:solidFill>
                            <a:schemeClr val="bg1"/>
                          </a:solidFill>
                          <a:effectLst/>
                        </a:rPr>
                        <a:t>Tactical</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employees passing info security quiz</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Annual email requesting testing</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ea typeface="Calibri" panose="020F0502020204030204" pitchFamily="34" charset="0"/>
                          <a:cs typeface="Times New Roman" panose="02020603050405020304" pitchFamily="18" charset="0"/>
                        </a:rPr>
                        <a:t>6 months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1989437"/>
                  </a:ext>
                </a:extLst>
              </a:tr>
              <a:tr h="502285">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employees completing info security (&amp; FERPA) training</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One annual training with sign-in.  Performance review for key personnel</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ea typeface="Calibri" panose="020F0502020204030204" pitchFamily="34" charset="0"/>
                          <a:cs typeface="Times New Roman" panose="02020603050405020304" pitchFamily="18" charset="0"/>
                        </a:rPr>
                        <a:t>6 months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116934"/>
                  </a:ext>
                </a:extLst>
              </a:tr>
              <a:tr h="365760">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Hours Web unavailable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Incident Response database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3 months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3654138"/>
                  </a:ext>
                </a:extLst>
              </a:tr>
              <a:tr h="365760">
                <a:tc rowSpan="2">
                  <a:txBody>
                    <a:bodyPr/>
                    <a:lstStyle/>
                    <a:p>
                      <a:pPr marL="347345" marR="0" indent="-347345" algn="ctr" eaLnBrk="0" fontAlgn="base" hangingPunct="0">
                        <a:lnSpc>
                          <a:spcPct val="107000"/>
                        </a:lnSpc>
                        <a:spcBef>
                          <a:spcPts val="0"/>
                        </a:spcBef>
                        <a:spcAft>
                          <a:spcPts val="0"/>
                        </a:spcAft>
                      </a:pPr>
                      <a:r>
                        <a:rPr lang="en-US" sz="2000" b="1" kern="1200" dirty="0">
                          <a:solidFill>
                            <a:schemeClr val="bg1"/>
                          </a:solidFill>
                          <a:effectLst/>
                        </a:rPr>
                        <a:t>Operational</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illegal packets in confidential zone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Log management database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1 week</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1913328"/>
                  </a:ext>
                </a:extLst>
              </a:tr>
              <a:tr h="372523">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malware infections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Incident Response database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1 month</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647010"/>
                  </a:ext>
                </a:extLst>
              </a:tr>
            </a:tbl>
          </a:graphicData>
        </a:graphic>
      </p:graphicFrame>
      <p:sp>
        <p:nvSpPr>
          <p:cNvPr id="9" name="Text Box 214">
            <a:extLst>
              <a:ext uri="{FF2B5EF4-FFF2-40B4-BE49-F238E27FC236}">
                <a16:creationId xmlns:a16="http://schemas.microsoft.com/office/drawing/2014/main" id="{24D23786-1636-4552-A195-CCF407E6363D}"/>
              </a:ext>
            </a:extLst>
          </p:cNvPr>
          <p:cNvSpPr txBox="1">
            <a:spLocks noChangeArrowheads="1"/>
          </p:cNvSpPr>
          <p:nvPr/>
        </p:nvSpPr>
        <p:spPr bwMode="auto">
          <a:xfrm>
            <a:off x="3521075" y="1486185"/>
            <a:ext cx="201529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t>Major Risks:</a:t>
            </a:r>
          </a:p>
          <a:p>
            <a:r>
              <a:rPr lang="en-US" altLang="en-US" sz="2000" dirty="0"/>
              <a:t>Ransomware</a:t>
            </a:r>
          </a:p>
        </p:txBody>
      </p:sp>
      <p:sp>
        <p:nvSpPr>
          <p:cNvPr id="10" name="Text Box 215">
            <a:extLst>
              <a:ext uri="{FF2B5EF4-FFF2-40B4-BE49-F238E27FC236}">
                <a16:creationId xmlns:a16="http://schemas.microsoft.com/office/drawing/2014/main" id="{02BA5EEC-7BA6-4BF4-994E-58E0BE3FF9DB}"/>
              </a:ext>
            </a:extLst>
          </p:cNvPr>
          <p:cNvSpPr txBox="1">
            <a:spLocks noChangeArrowheads="1"/>
          </p:cNvSpPr>
          <p:nvPr/>
        </p:nvSpPr>
        <p:spPr bwMode="auto">
          <a:xfrm>
            <a:off x="244475" y="1714785"/>
            <a:ext cx="1885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FERPA Violation</a:t>
            </a:r>
          </a:p>
        </p:txBody>
      </p:sp>
      <p:sp>
        <p:nvSpPr>
          <p:cNvPr id="11" name="Text Box 216">
            <a:extLst>
              <a:ext uri="{FF2B5EF4-FFF2-40B4-BE49-F238E27FC236}">
                <a16:creationId xmlns:a16="http://schemas.microsoft.com/office/drawing/2014/main" id="{FC42F53C-5E4A-4F41-9B19-6F82380C1EE3}"/>
              </a:ext>
            </a:extLst>
          </p:cNvPr>
          <p:cNvSpPr txBox="1">
            <a:spLocks noChangeArrowheads="1"/>
          </p:cNvSpPr>
          <p:nvPr/>
        </p:nvSpPr>
        <p:spPr bwMode="auto">
          <a:xfrm>
            <a:off x="5654675" y="1333785"/>
            <a:ext cx="1936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Cracking Attempt</a:t>
            </a:r>
          </a:p>
        </p:txBody>
      </p:sp>
      <p:sp>
        <p:nvSpPr>
          <p:cNvPr id="12" name="Text Box 217">
            <a:extLst>
              <a:ext uri="{FF2B5EF4-FFF2-40B4-BE49-F238E27FC236}">
                <a16:creationId xmlns:a16="http://schemas.microsoft.com/office/drawing/2014/main" id="{5AE008E2-07F6-4FCE-AA2B-B4D9D86303EE}"/>
              </a:ext>
            </a:extLst>
          </p:cNvPr>
          <p:cNvSpPr txBox="1">
            <a:spLocks noChangeArrowheads="1"/>
          </p:cNvSpPr>
          <p:nvPr/>
        </p:nvSpPr>
        <p:spPr bwMode="auto">
          <a:xfrm>
            <a:off x="6645275" y="1714785"/>
            <a:ext cx="1797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Web Availability</a:t>
            </a:r>
          </a:p>
        </p:txBody>
      </p:sp>
      <p:sp>
        <p:nvSpPr>
          <p:cNvPr id="13" name="Text Box 232">
            <a:extLst>
              <a:ext uri="{FF2B5EF4-FFF2-40B4-BE49-F238E27FC236}">
                <a16:creationId xmlns:a16="http://schemas.microsoft.com/office/drawing/2014/main" id="{9AEC4E97-8BC5-4EB6-89F8-6075F7E3E162}"/>
              </a:ext>
            </a:extLst>
          </p:cNvPr>
          <p:cNvSpPr txBox="1">
            <a:spLocks noChangeArrowheads="1"/>
          </p:cNvSpPr>
          <p:nvPr/>
        </p:nvSpPr>
        <p:spPr bwMode="auto">
          <a:xfrm>
            <a:off x="1539875" y="1409985"/>
            <a:ext cx="1809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Lunatic gunman</a:t>
            </a:r>
          </a:p>
        </p:txBody>
      </p:sp>
      <p:sp>
        <p:nvSpPr>
          <p:cNvPr id="14" name="Text Box 236">
            <a:extLst>
              <a:ext uri="{FF2B5EF4-FFF2-40B4-BE49-F238E27FC236}">
                <a16:creationId xmlns:a16="http://schemas.microsoft.com/office/drawing/2014/main" id="{9B14C80C-B7E4-4960-8E52-BB9B46D0129B}"/>
              </a:ext>
            </a:extLst>
          </p:cNvPr>
          <p:cNvSpPr txBox="1">
            <a:spLocks noChangeArrowheads="1"/>
          </p:cNvSpPr>
          <p:nvPr/>
        </p:nvSpPr>
        <p:spPr bwMode="auto">
          <a:xfrm>
            <a:off x="870776" y="1092244"/>
            <a:ext cx="7588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dirty="0"/>
              <a:t>What are the most important areas to monitor in your organization?</a:t>
            </a:r>
            <a:r>
              <a:rPr lang="en-US" altLang="en-US" dirty="0"/>
              <a:t> </a:t>
            </a:r>
          </a:p>
        </p:txBody>
      </p:sp>
    </p:spTree>
    <p:extLst>
      <p:ext uri="{BB962C8B-B14F-4D97-AF65-F5344CB8AC3E}">
        <p14:creationId xmlns:p14="http://schemas.microsoft.com/office/powerpoint/2010/main" val="4190813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14816-B412-4CAB-AF2B-9ECAA4D17454}"/>
              </a:ext>
            </a:extLst>
          </p:cNvPr>
          <p:cNvSpPr>
            <a:spLocks noGrp="1"/>
          </p:cNvSpPr>
          <p:nvPr>
            <p:ph type="title"/>
          </p:nvPr>
        </p:nvSpPr>
        <p:spPr/>
        <p:txBody>
          <a:bodyPr/>
          <a:lstStyle/>
          <a:p>
            <a:pPr eaLnBrk="1" hangingPunct="1">
              <a:defRPr/>
            </a:pPr>
            <a:r>
              <a:rPr lang="en-US" dirty="0"/>
              <a:t>Technology-Driven Metrics</a:t>
            </a:r>
          </a:p>
        </p:txBody>
      </p:sp>
      <p:sp>
        <p:nvSpPr>
          <p:cNvPr id="22531" name="Text Placeholder 2">
            <a:extLst>
              <a:ext uri="{FF2B5EF4-FFF2-40B4-BE49-F238E27FC236}">
                <a16:creationId xmlns:a16="http://schemas.microsoft.com/office/drawing/2014/main" id="{289A2DE9-41BE-4B17-BB37-5B8A30459FA6}"/>
              </a:ext>
            </a:extLst>
          </p:cNvPr>
          <p:cNvSpPr>
            <a:spLocks noGrp="1"/>
          </p:cNvSpPr>
          <p:nvPr>
            <p:ph type="body" idx="1"/>
          </p:nvPr>
        </p:nvSpPr>
        <p:spPr/>
        <p:txBody>
          <a:bodyPr/>
          <a:lstStyle/>
          <a:p>
            <a:pPr eaLnBrk="1" hangingPunct="1">
              <a:lnSpc>
                <a:spcPct val="100000"/>
              </a:lnSpc>
            </a:pPr>
            <a:r>
              <a:rPr lang="en-US" altLang="en-US">
                <a:latin typeface="Calibri" panose="020F0502020204030204" pitchFamily="34" charset="0"/>
                <a:ea typeface="ヒラギノ角ゴ Pro W3"/>
                <a:cs typeface="ヒラギノ角ゴ Pro W3"/>
              </a:rPr>
              <a:t>SANS-Recommended</a:t>
            </a:r>
          </a:p>
          <a:p>
            <a:pPr eaLnBrk="1" hangingPunct="1">
              <a:lnSpc>
                <a:spcPct val="100000"/>
              </a:lnSpc>
            </a:pPr>
            <a:r>
              <a:rPr lang="en-US" altLang="en-US">
                <a:latin typeface="Calibri" panose="020F0502020204030204" pitchFamily="34" charset="0"/>
                <a:ea typeface="ヒラギノ角ゴ Pro W3"/>
                <a:cs typeface="ヒラギノ角ゴ Pro W3"/>
              </a:rPr>
              <a:t>Critical Controls for Effective Cyber Defense</a:t>
            </a:r>
          </a:p>
        </p:txBody>
      </p:sp>
      <p:graphicFrame>
        <p:nvGraphicFramePr>
          <p:cNvPr id="5" name="Diagram 4">
            <a:extLst>
              <a:ext uri="{FF2B5EF4-FFF2-40B4-BE49-F238E27FC236}">
                <a16:creationId xmlns:a16="http://schemas.microsoft.com/office/drawing/2014/main" id="{86F01D22-62FE-4DCD-BBD0-0FD8EED0E3BB}"/>
              </a:ext>
            </a:extLst>
          </p:cNvPr>
          <p:cNvGraphicFramePr/>
          <p:nvPr>
            <p:extLst>
              <p:ext uri="{D42A27DB-BD31-4B8C-83A1-F6EECF244321}">
                <p14:modId xmlns:p14="http://schemas.microsoft.com/office/powerpoint/2010/main" val="3998580668"/>
              </p:ext>
            </p:extLst>
          </p:nvPr>
        </p:nvGraphicFramePr>
        <p:xfrm>
          <a:off x="1522413" y="457200"/>
          <a:ext cx="6172200" cy="36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77CB9EF-0484-4EE9-989F-28D0F8D459D5}"/>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Creating a baseline configuration of network</a:t>
            </a:r>
          </a:p>
        </p:txBody>
      </p:sp>
      <p:sp>
        <p:nvSpPr>
          <p:cNvPr id="23555" name="server">
            <a:extLst>
              <a:ext uri="{FF2B5EF4-FFF2-40B4-BE49-F238E27FC236}">
                <a16:creationId xmlns:a16="http://schemas.microsoft.com/office/drawing/2014/main" id="{3257CF58-5FDC-4CB1-877D-8756992B4779}"/>
              </a:ext>
            </a:extLst>
          </p:cNvPr>
          <p:cNvSpPr>
            <a:spLocks noEditPoints="1" noChangeArrowheads="1"/>
          </p:cNvSpPr>
          <p:nvPr/>
        </p:nvSpPr>
        <p:spPr bwMode="auto">
          <a:xfrm>
            <a:off x="5410200" y="5205413"/>
            <a:ext cx="904875" cy="1057275"/>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en-US"/>
          </a:p>
        </p:txBody>
      </p:sp>
      <p:sp>
        <p:nvSpPr>
          <p:cNvPr id="23556" name="tower">
            <a:extLst>
              <a:ext uri="{FF2B5EF4-FFF2-40B4-BE49-F238E27FC236}">
                <a16:creationId xmlns:a16="http://schemas.microsoft.com/office/drawing/2014/main" id="{3A00FF4B-D6CC-4969-9A4F-0D89D934866B}"/>
              </a:ext>
            </a:extLst>
          </p:cNvPr>
          <p:cNvSpPr>
            <a:spLocks noEditPoints="1" noChangeArrowheads="1"/>
          </p:cNvSpPr>
          <p:nvPr/>
        </p:nvSpPr>
        <p:spPr bwMode="auto">
          <a:xfrm>
            <a:off x="6315075" y="5205413"/>
            <a:ext cx="452438" cy="1057275"/>
          </a:xfrm>
          <a:custGeom>
            <a:avLst/>
            <a:gdLst>
              <a:gd name="T0" fmla="*/ 0 w 21600"/>
              <a:gd name="T1" fmla="*/ 2147483647 h 21600"/>
              <a:gd name="T2" fmla="*/ 2147483647 w 21600"/>
              <a:gd name="T3" fmla="*/ 0 h 21600"/>
              <a:gd name="T4" fmla="*/ 2147483647 w 21600"/>
              <a:gd name="T5" fmla="*/ 0 h 21600"/>
              <a:gd name="T6" fmla="*/ 2147483647 w 21600"/>
              <a:gd name="T7" fmla="*/ 0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w 21600"/>
              <a:gd name="T17" fmla="*/ 2147483647 h 21600"/>
              <a:gd name="T18" fmla="*/ 0 w 21600"/>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23557" name="computr3">
            <a:extLst>
              <a:ext uri="{FF2B5EF4-FFF2-40B4-BE49-F238E27FC236}">
                <a16:creationId xmlns:a16="http://schemas.microsoft.com/office/drawing/2014/main" id="{F668118F-FE07-4F1F-86ED-7188714C5FD0}"/>
              </a:ext>
            </a:extLst>
          </p:cNvPr>
          <p:cNvSpPr>
            <a:spLocks noEditPoints="1" noChangeArrowheads="1"/>
          </p:cNvSpPr>
          <p:nvPr/>
        </p:nvSpPr>
        <p:spPr bwMode="auto">
          <a:xfrm>
            <a:off x="2133600" y="343693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3558" name="computr3">
            <a:extLst>
              <a:ext uri="{FF2B5EF4-FFF2-40B4-BE49-F238E27FC236}">
                <a16:creationId xmlns:a16="http://schemas.microsoft.com/office/drawing/2014/main" id="{2F4DC879-9045-4EA5-A1CA-13E4FFFCCE4A}"/>
              </a:ext>
            </a:extLst>
          </p:cNvPr>
          <p:cNvSpPr>
            <a:spLocks noEditPoints="1" noChangeArrowheads="1"/>
          </p:cNvSpPr>
          <p:nvPr/>
        </p:nvSpPr>
        <p:spPr bwMode="auto">
          <a:xfrm>
            <a:off x="2971800" y="343693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3559" name="computr3">
            <a:extLst>
              <a:ext uri="{FF2B5EF4-FFF2-40B4-BE49-F238E27FC236}">
                <a16:creationId xmlns:a16="http://schemas.microsoft.com/office/drawing/2014/main" id="{F17D9B1A-CE5D-4EE3-826D-89869C325B21}"/>
              </a:ext>
            </a:extLst>
          </p:cNvPr>
          <p:cNvSpPr>
            <a:spLocks noEditPoints="1" noChangeArrowheads="1"/>
          </p:cNvSpPr>
          <p:nvPr/>
        </p:nvSpPr>
        <p:spPr bwMode="auto">
          <a:xfrm>
            <a:off x="3721100" y="3438525"/>
            <a:ext cx="685800" cy="423863"/>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3560" name="laptop">
            <a:extLst>
              <a:ext uri="{FF2B5EF4-FFF2-40B4-BE49-F238E27FC236}">
                <a16:creationId xmlns:a16="http://schemas.microsoft.com/office/drawing/2014/main" id="{BAAE6C74-2D77-40E0-B9ED-58CF48A2EC51}"/>
              </a:ext>
            </a:extLst>
          </p:cNvPr>
          <p:cNvSpPr>
            <a:spLocks noEditPoints="1" noChangeArrowheads="1"/>
          </p:cNvSpPr>
          <p:nvPr/>
        </p:nvSpPr>
        <p:spPr bwMode="auto">
          <a:xfrm>
            <a:off x="5148263" y="3417888"/>
            <a:ext cx="523875" cy="461962"/>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3561" name="laptop">
            <a:extLst>
              <a:ext uri="{FF2B5EF4-FFF2-40B4-BE49-F238E27FC236}">
                <a16:creationId xmlns:a16="http://schemas.microsoft.com/office/drawing/2014/main" id="{EF1DB29D-F072-42C0-A8FD-1CD5567F91D2}"/>
              </a:ext>
            </a:extLst>
          </p:cNvPr>
          <p:cNvSpPr>
            <a:spLocks noEditPoints="1" noChangeArrowheads="1"/>
          </p:cNvSpPr>
          <p:nvPr/>
        </p:nvSpPr>
        <p:spPr bwMode="auto">
          <a:xfrm>
            <a:off x="5426075" y="2209800"/>
            <a:ext cx="523875" cy="46196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3562" name="laptop">
            <a:extLst>
              <a:ext uri="{FF2B5EF4-FFF2-40B4-BE49-F238E27FC236}">
                <a16:creationId xmlns:a16="http://schemas.microsoft.com/office/drawing/2014/main" id="{CF41A7DF-DC18-46BB-817F-4F11CE0EC5ED}"/>
              </a:ext>
            </a:extLst>
          </p:cNvPr>
          <p:cNvSpPr>
            <a:spLocks noEditPoints="1" noChangeArrowheads="1"/>
          </p:cNvSpPr>
          <p:nvPr/>
        </p:nvSpPr>
        <p:spPr bwMode="auto">
          <a:xfrm>
            <a:off x="6319838" y="2209800"/>
            <a:ext cx="523875" cy="46196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cxnSp>
        <p:nvCxnSpPr>
          <p:cNvPr id="23563" name="Straight Connector 16">
            <a:extLst>
              <a:ext uri="{FF2B5EF4-FFF2-40B4-BE49-F238E27FC236}">
                <a16:creationId xmlns:a16="http://schemas.microsoft.com/office/drawing/2014/main" id="{8BF6D5CF-A72F-4BE9-9C86-D3F2783A7621}"/>
              </a:ext>
            </a:extLst>
          </p:cNvPr>
          <p:cNvCxnSpPr>
            <a:cxnSpLocks noChangeShapeType="1"/>
          </p:cNvCxnSpPr>
          <p:nvPr/>
        </p:nvCxnSpPr>
        <p:spPr bwMode="auto">
          <a:xfrm>
            <a:off x="2476500" y="4267200"/>
            <a:ext cx="35814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3564" name="Straight Connector 17">
            <a:extLst>
              <a:ext uri="{FF2B5EF4-FFF2-40B4-BE49-F238E27FC236}">
                <a16:creationId xmlns:a16="http://schemas.microsoft.com/office/drawing/2014/main" id="{6485D8F8-09E5-4ECB-ACB0-206E8458CFBD}"/>
              </a:ext>
            </a:extLst>
          </p:cNvPr>
          <p:cNvCxnSpPr>
            <a:cxnSpLocks noChangeShapeType="1"/>
          </p:cNvCxnSpPr>
          <p:nvPr/>
        </p:nvCxnSpPr>
        <p:spPr bwMode="auto">
          <a:xfrm>
            <a:off x="3962400" y="4953000"/>
            <a:ext cx="255905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3565" name="Straight Connector 20">
            <a:extLst>
              <a:ext uri="{FF2B5EF4-FFF2-40B4-BE49-F238E27FC236}">
                <a16:creationId xmlns:a16="http://schemas.microsoft.com/office/drawing/2014/main" id="{A9F4E060-D23D-47DD-8F87-ECBF188BDB2C}"/>
              </a:ext>
            </a:extLst>
          </p:cNvPr>
          <p:cNvCxnSpPr>
            <a:cxnSpLocks noChangeShapeType="1"/>
            <a:stCxn id="23557" idx="2"/>
          </p:cNvCxnSpPr>
          <p:nvPr/>
        </p:nvCxnSpPr>
        <p:spPr bwMode="auto">
          <a:xfrm>
            <a:off x="2476500" y="3860800"/>
            <a:ext cx="0"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66" name="Straight Connector 23">
            <a:extLst>
              <a:ext uri="{FF2B5EF4-FFF2-40B4-BE49-F238E27FC236}">
                <a16:creationId xmlns:a16="http://schemas.microsoft.com/office/drawing/2014/main" id="{452C0488-3727-4A4F-8E71-A148F6755FAB}"/>
              </a:ext>
            </a:extLst>
          </p:cNvPr>
          <p:cNvCxnSpPr>
            <a:cxnSpLocks noChangeShapeType="1"/>
            <a:stCxn id="23558" idx="2"/>
          </p:cNvCxnSpPr>
          <p:nvPr/>
        </p:nvCxnSpPr>
        <p:spPr bwMode="auto">
          <a:xfrm>
            <a:off x="3314700" y="3860800"/>
            <a:ext cx="0"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67" name="Straight Connector 25">
            <a:extLst>
              <a:ext uri="{FF2B5EF4-FFF2-40B4-BE49-F238E27FC236}">
                <a16:creationId xmlns:a16="http://schemas.microsoft.com/office/drawing/2014/main" id="{306A4BEC-BEEC-46C1-A5BA-82F452008904}"/>
              </a:ext>
            </a:extLst>
          </p:cNvPr>
          <p:cNvCxnSpPr>
            <a:cxnSpLocks noChangeShapeType="1"/>
            <a:stCxn id="23559" idx="2"/>
          </p:cNvCxnSpPr>
          <p:nvPr/>
        </p:nvCxnSpPr>
        <p:spPr bwMode="auto">
          <a:xfrm>
            <a:off x="4064000" y="3862388"/>
            <a:ext cx="0" cy="40481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68" name="Straight Connector 27">
            <a:extLst>
              <a:ext uri="{FF2B5EF4-FFF2-40B4-BE49-F238E27FC236}">
                <a16:creationId xmlns:a16="http://schemas.microsoft.com/office/drawing/2014/main" id="{65BC1CC1-A3E9-4620-982D-FE7493DA8745}"/>
              </a:ext>
            </a:extLst>
          </p:cNvPr>
          <p:cNvCxnSpPr>
            <a:cxnSpLocks noChangeShapeType="1"/>
            <a:stCxn id="23560" idx="5"/>
          </p:cNvCxnSpPr>
          <p:nvPr/>
        </p:nvCxnSpPr>
        <p:spPr bwMode="auto">
          <a:xfrm flipH="1">
            <a:off x="5410200" y="3879850"/>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69" name="Straight Connector 29">
            <a:extLst>
              <a:ext uri="{FF2B5EF4-FFF2-40B4-BE49-F238E27FC236}">
                <a16:creationId xmlns:a16="http://schemas.microsoft.com/office/drawing/2014/main" id="{76626FF4-0C7E-4E27-A51C-9CEE3F7CCA99}"/>
              </a:ext>
            </a:extLst>
          </p:cNvPr>
          <p:cNvCxnSpPr>
            <a:cxnSpLocks noChangeShapeType="1"/>
            <a:stCxn id="23555" idx="1"/>
          </p:cNvCxnSpPr>
          <p:nvPr/>
        </p:nvCxnSpPr>
        <p:spPr bwMode="auto">
          <a:xfrm flipH="1" flipV="1">
            <a:off x="5862638" y="4953000"/>
            <a:ext cx="0"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70" name="Straight Connector 31">
            <a:extLst>
              <a:ext uri="{FF2B5EF4-FFF2-40B4-BE49-F238E27FC236}">
                <a16:creationId xmlns:a16="http://schemas.microsoft.com/office/drawing/2014/main" id="{14334B28-B93F-4FA8-B4D0-4F6067D1CCF6}"/>
              </a:ext>
            </a:extLst>
          </p:cNvPr>
          <p:cNvCxnSpPr>
            <a:cxnSpLocks noChangeShapeType="1"/>
            <a:endCxn id="23556" idx="2"/>
          </p:cNvCxnSpPr>
          <p:nvPr/>
        </p:nvCxnSpPr>
        <p:spPr bwMode="auto">
          <a:xfrm>
            <a:off x="6521450" y="4953000"/>
            <a:ext cx="20638"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pic>
        <p:nvPicPr>
          <p:cNvPr id="23571" name="Picture 32" descr="C:\Users\lincke\AppData\Local\Microsoft\Windows\Temporary Internet Files\Content.IE5\DIVI30EH\MC900432567[1].png">
            <a:extLst>
              <a:ext uri="{FF2B5EF4-FFF2-40B4-BE49-F238E27FC236}">
                <a16:creationId xmlns:a16="http://schemas.microsoft.com/office/drawing/2014/main" id="{05621F76-BE81-4DF0-A934-9439233916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3168650"/>
            <a:ext cx="95885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3572" name="Straight Connector 34">
            <a:extLst>
              <a:ext uri="{FF2B5EF4-FFF2-40B4-BE49-F238E27FC236}">
                <a16:creationId xmlns:a16="http://schemas.microsoft.com/office/drawing/2014/main" id="{33D2FE4A-01AD-4980-8E87-96A9BB77B81D}"/>
              </a:ext>
            </a:extLst>
          </p:cNvPr>
          <p:cNvCxnSpPr>
            <a:cxnSpLocks noChangeShapeType="1"/>
          </p:cNvCxnSpPr>
          <p:nvPr/>
        </p:nvCxnSpPr>
        <p:spPr bwMode="auto">
          <a:xfrm flipH="1">
            <a:off x="5949950" y="3860800"/>
            <a:ext cx="325438"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73" name="Straight Connector 36">
            <a:extLst>
              <a:ext uri="{FF2B5EF4-FFF2-40B4-BE49-F238E27FC236}">
                <a16:creationId xmlns:a16="http://schemas.microsoft.com/office/drawing/2014/main" id="{67F0B7D3-D859-4DA7-95E1-B96B2201EDA4}"/>
              </a:ext>
            </a:extLst>
          </p:cNvPr>
          <p:cNvCxnSpPr>
            <a:cxnSpLocks noChangeShapeType="1"/>
          </p:cNvCxnSpPr>
          <p:nvPr/>
        </p:nvCxnSpPr>
        <p:spPr bwMode="auto">
          <a:xfrm>
            <a:off x="4406900" y="4267200"/>
            <a:ext cx="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E93936E-B348-44C0-8D11-8EAC7D3A536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Noticing inappropriate ‘additions’ to the network</a:t>
            </a:r>
          </a:p>
        </p:txBody>
      </p:sp>
      <p:sp>
        <p:nvSpPr>
          <p:cNvPr id="24579" name="server">
            <a:extLst>
              <a:ext uri="{FF2B5EF4-FFF2-40B4-BE49-F238E27FC236}">
                <a16:creationId xmlns:a16="http://schemas.microsoft.com/office/drawing/2014/main" id="{C02ED824-E1C6-4774-97FF-E2505A6C1E03}"/>
              </a:ext>
            </a:extLst>
          </p:cNvPr>
          <p:cNvSpPr>
            <a:spLocks noEditPoints="1" noChangeArrowheads="1"/>
          </p:cNvSpPr>
          <p:nvPr/>
        </p:nvSpPr>
        <p:spPr bwMode="auto">
          <a:xfrm>
            <a:off x="5410200" y="5205413"/>
            <a:ext cx="904875" cy="1057275"/>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en-US"/>
          </a:p>
        </p:txBody>
      </p:sp>
      <p:sp>
        <p:nvSpPr>
          <p:cNvPr id="24580" name="tower">
            <a:extLst>
              <a:ext uri="{FF2B5EF4-FFF2-40B4-BE49-F238E27FC236}">
                <a16:creationId xmlns:a16="http://schemas.microsoft.com/office/drawing/2014/main" id="{E1F1CB81-BAFF-4C28-A8B4-B8507B816A94}"/>
              </a:ext>
            </a:extLst>
          </p:cNvPr>
          <p:cNvSpPr>
            <a:spLocks noEditPoints="1" noChangeArrowheads="1"/>
          </p:cNvSpPr>
          <p:nvPr/>
        </p:nvSpPr>
        <p:spPr bwMode="auto">
          <a:xfrm>
            <a:off x="6315075" y="5205413"/>
            <a:ext cx="452438" cy="1057275"/>
          </a:xfrm>
          <a:custGeom>
            <a:avLst/>
            <a:gdLst>
              <a:gd name="T0" fmla="*/ 0 w 21600"/>
              <a:gd name="T1" fmla="*/ 2147483647 h 21600"/>
              <a:gd name="T2" fmla="*/ 2147483647 w 21600"/>
              <a:gd name="T3" fmla="*/ 0 h 21600"/>
              <a:gd name="T4" fmla="*/ 2147483647 w 21600"/>
              <a:gd name="T5" fmla="*/ 0 h 21600"/>
              <a:gd name="T6" fmla="*/ 2147483647 w 21600"/>
              <a:gd name="T7" fmla="*/ 0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w 21600"/>
              <a:gd name="T17" fmla="*/ 2147483647 h 21600"/>
              <a:gd name="T18" fmla="*/ 0 w 21600"/>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24581" name="computr3">
            <a:extLst>
              <a:ext uri="{FF2B5EF4-FFF2-40B4-BE49-F238E27FC236}">
                <a16:creationId xmlns:a16="http://schemas.microsoft.com/office/drawing/2014/main" id="{D655AC02-1C9C-42A9-87F1-3200387B4CF4}"/>
              </a:ext>
            </a:extLst>
          </p:cNvPr>
          <p:cNvSpPr>
            <a:spLocks noEditPoints="1" noChangeArrowheads="1"/>
          </p:cNvSpPr>
          <p:nvPr/>
        </p:nvSpPr>
        <p:spPr bwMode="auto">
          <a:xfrm>
            <a:off x="2133600" y="343693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4582" name="computr3">
            <a:extLst>
              <a:ext uri="{FF2B5EF4-FFF2-40B4-BE49-F238E27FC236}">
                <a16:creationId xmlns:a16="http://schemas.microsoft.com/office/drawing/2014/main" id="{A85F3769-5D04-4396-B31A-71F21A1DF49F}"/>
              </a:ext>
            </a:extLst>
          </p:cNvPr>
          <p:cNvSpPr>
            <a:spLocks noEditPoints="1" noChangeArrowheads="1"/>
          </p:cNvSpPr>
          <p:nvPr/>
        </p:nvSpPr>
        <p:spPr bwMode="auto">
          <a:xfrm>
            <a:off x="2971800" y="343693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4583" name="computr3">
            <a:extLst>
              <a:ext uri="{FF2B5EF4-FFF2-40B4-BE49-F238E27FC236}">
                <a16:creationId xmlns:a16="http://schemas.microsoft.com/office/drawing/2014/main" id="{F2CBCEDA-7653-4A4C-A4B1-B1D149FA9A83}"/>
              </a:ext>
            </a:extLst>
          </p:cNvPr>
          <p:cNvSpPr>
            <a:spLocks noEditPoints="1" noChangeArrowheads="1"/>
          </p:cNvSpPr>
          <p:nvPr/>
        </p:nvSpPr>
        <p:spPr bwMode="auto">
          <a:xfrm>
            <a:off x="3721100" y="3438525"/>
            <a:ext cx="685800" cy="423863"/>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4584" name="laptop">
            <a:extLst>
              <a:ext uri="{FF2B5EF4-FFF2-40B4-BE49-F238E27FC236}">
                <a16:creationId xmlns:a16="http://schemas.microsoft.com/office/drawing/2014/main" id="{9ABA34CA-1083-453A-8BD0-94810E21FE6D}"/>
              </a:ext>
            </a:extLst>
          </p:cNvPr>
          <p:cNvSpPr>
            <a:spLocks noEditPoints="1" noChangeArrowheads="1"/>
          </p:cNvSpPr>
          <p:nvPr/>
        </p:nvSpPr>
        <p:spPr bwMode="auto">
          <a:xfrm>
            <a:off x="5148263" y="3417888"/>
            <a:ext cx="523875" cy="461962"/>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4585" name="laptop">
            <a:extLst>
              <a:ext uri="{FF2B5EF4-FFF2-40B4-BE49-F238E27FC236}">
                <a16:creationId xmlns:a16="http://schemas.microsoft.com/office/drawing/2014/main" id="{3BD3C636-AB3F-430D-BEEE-4365EE3A24C2}"/>
              </a:ext>
            </a:extLst>
          </p:cNvPr>
          <p:cNvSpPr>
            <a:spLocks noEditPoints="1" noChangeArrowheads="1"/>
          </p:cNvSpPr>
          <p:nvPr/>
        </p:nvSpPr>
        <p:spPr bwMode="auto">
          <a:xfrm>
            <a:off x="5426075" y="2209800"/>
            <a:ext cx="523875" cy="46196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4586" name="laptop">
            <a:extLst>
              <a:ext uri="{FF2B5EF4-FFF2-40B4-BE49-F238E27FC236}">
                <a16:creationId xmlns:a16="http://schemas.microsoft.com/office/drawing/2014/main" id="{BCEF7B9E-89CB-49F6-A3F3-C53B487C0FCF}"/>
              </a:ext>
            </a:extLst>
          </p:cNvPr>
          <p:cNvSpPr>
            <a:spLocks noEditPoints="1" noChangeArrowheads="1"/>
          </p:cNvSpPr>
          <p:nvPr/>
        </p:nvSpPr>
        <p:spPr bwMode="auto">
          <a:xfrm>
            <a:off x="6319838" y="2209800"/>
            <a:ext cx="523875" cy="46196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cxnSp>
        <p:nvCxnSpPr>
          <p:cNvPr id="24587" name="Straight Connector 16">
            <a:extLst>
              <a:ext uri="{FF2B5EF4-FFF2-40B4-BE49-F238E27FC236}">
                <a16:creationId xmlns:a16="http://schemas.microsoft.com/office/drawing/2014/main" id="{C3701216-0FCF-4720-8B78-81D9DBADEB8C}"/>
              </a:ext>
            </a:extLst>
          </p:cNvPr>
          <p:cNvCxnSpPr>
            <a:cxnSpLocks noChangeShapeType="1"/>
          </p:cNvCxnSpPr>
          <p:nvPr/>
        </p:nvCxnSpPr>
        <p:spPr bwMode="auto">
          <a:xfrm>
            <a:off x="2476500" y="4267200"/>
            <a:ext cx="44577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4588" name="Straight Connector 17">
            <a:extLst>
              <a:ext uri="{FF2B5EF4-FFF2-40B4-BE49-F238E27FC236}">
                <a16:creationId xmlns:a16="http://schemas.microsoft.com/office/drawing/2014/main" id="{77133FD4-AD3A-4781-B9F3-1D95ABE2ED3B}"/>
              </a:ext>
            </a:extLst>
          </p:cNvPr>
          <p:cNvCxnSpPr>
            <a:cxnSpLocks noChangeShapeType="1"/>
          </p:cNvCxnSpPr>
          <p:nvPr/>
        </p:nvCxnSpPr>
        <p:spPr bwMode="auto">
          <a:xfrm>
            <a:off x="3962400" y="4953000"/>
            <a:ext cx="255905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4589" name="Straight Connector 20">
            <a:extLst>
              <a:ext uri="{FF2B5EF4-FFF2-40B4-BE49-F238E27FC236}">
                <a16:creationId xmlns:a16="http://schemas.microsoft.com/office/drawing/2014/main" id="{EEA3E631-11C9-431B-BF48-2F7043F6C2E1}"/>
              </a:ext>
            </a:extLst>
          </p:cNvPr>
          <p:cNvCxnSpPr>
            <a:cxnSpLocks noChangeShapeType="1"/>
            <a:stCxn id="24581" idx="2"/>
          </p:cNvCxnSpPr>
          <p:nvPr/>
        </p:nvCxnSpPr>
        <p:spPr bwMode="auto">
          <a:xfrm>
            <a:off x="2476500" y="3860800"/>
            <a:ext cx="0"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0" name="Straight Connector 23">
            <a:extLst>
              <a:ext uri="{FF2B5EF4-FFF2-40B4-BE49-F238E27FC236}">
                <a16:creationId xmlns:a16="http://schemas.microsoft.com/office/drawing/2014/main" id="{0BF0C62A-B0EA-48F4-A231-4513240F42F8}"/>
              </a:ext>
            </a:extLst>
          </p:cNvPr>
          <p:cNvCxnSpPr>
            <a:cxnSpLocks noChangeShapeType="1"/>
            <a:stCxn id="24582" idx="2"/>
          </p:cNvCxnSpPr>
          <p:nvPr/>
        </p:nvCxnSpPr>
        <p:spPr bwMode="auto">
          <a:xfrm>
            <a:off x="3314700" y="3860800"/>
            <a:ext cx="0"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1" name="Straight Connector 25">
            <a:extLst>
              <a:ext uri="{FF2B5EF4-FFF2-40B4-BE49-F238E27FC236}">
                <a16:creationId xmlns:a16="http://schemas.microsoft.com/office/drawing/2014/main" id="{FAFDCCF1-6A7B-4224-B16E-204CFADF0A65}"/>
              </a:ext>
            </a:extLst>
          </p:cNvPr>
          <p:cNvCxnSpPr>
            <a:cxnSpLocks noChangeShapeType="1"/>
            <a:stCxn id="24583" idx="2"/>
          </p:cNvCxnSpPr>
          <p:nvPr/>
        </p:nvCxnSpPr>
        <p:spPr bwMode="auto">
          <a:xfrm>
            <a:off x="4064000" y="3862388"/>
            <a:ext cx="0" cy="40481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2" name="Straight Connector 27">
            <a:extLst>
              <a:ext uri="{FF2B5EF4-FFF2-40B4-BE49-F238E27FC236}">
                <a16:creationId xmlns:a16="http://schemas.microsoft.com/office/drawing/2014/main" id="{35B03E2A-BD6B-4331-AA0D-4E99DA3E78A3}"/>
              </a:ext>
            </a:extLst>
          </p:cNvPr>
          <p:cNvCxnSpPr>
            <a:cxnSpLocks noChangeShapeType="1"/>
            <a:stCxn id="24584" idx="5"/>
          </p:cNvCxnSpPr>
          <p:nvPr/>
        </p:nvCxnSpPr>
        <p:spPr bwMode="auto">
          <a:xfrm flipH="1">
            <a:off x="5410200" y="3879850"/>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3" name="Straight Connector 29">
            <a:extLst>
              <a:ext uri="{FF2B5EF4-FFF2-40B4-BE49-F238E27FC236}">
                <a16:creationId xmlns:a16="http://schemas.microsoft.com/office/drawing/2014/main" id="{48FA376D-4614-4A65-9866-9B8F837B7BB8}"/>
              </a:ext>
            </a:extLst>
          </p:cNvPr>
          <p:cNvCxnSpPr>
            <a:cxnSpLocks noChangeShapeType="1"/>
            <a:stCxn id="24579" idx="1"/>
          </p:cNvCxnSpPr>
          <p:nvPr/>
        </p:nvCxnSpPr>
        <p:spPr bwMode="auto">
          <a:xfrm flipH="1" flipV="1">
            <a:off x="5862638" y="4953000"/>
            <a:ext cx="0"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4" name="Straight Connector 31">
            <a:extLst>
              <a:ext uri="{FF2B5EF4-FFF2-40B4-BE49-F238E27FC236}">
                <a16:creationId xmlns:a16="http://schemas.microsoft.com/office/drawing/2014/main" id="{58E60CA4-DEBD-4890-990F-7F197503ACAE}"/>
              </a:ext>
            </a:extLst>
          </p:cNvPr>
          <p:cNvCxnSpPr>
            <a:cxnSpLocks noChangeShapeType="1"/>
            <a:endCxn id="24580" idx="2"/>
          </p:cNvCxnSpPr>
          <p:nvPr/>
        </p:nvCxnSpPr>
        <p:spPr bwMode="auto">
          <a:xfrm>
            <a:off x="6521450" y="4953000"/>
            <a:ext cx="20638"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pic>
        <p:nvPicPr>
          <p:cNvPr id="24595" name="Picture 32" descr="C:\Users\lincke\AppData\Local\Microsoft\Windows\Temporary Internet Files\Content.IE5\DIVI30EH\MC900432567[1].png">
            <a:extLst>
              <a:ext uri="{FF2B5EF4-FFF2-40B4-BE49-F238E27FC236}">
                <a16:creationId xmlns:a16="http://schemas.microsoft.com/office/drawing/2014/main" id="{128B0844-EE78-40AB-84D8-632902117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3168650"/>
            <a:ext cx="95885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596" name="Straight Connector 34">
            <a:extLst>
              <a:ext uri="{FF2B5EF4-FFF2-40B4-BE49-F238E27FC236}">
                <a16:creationId xmlns:a16="http://schemas.microsoft.com/office/drawing/2014/main" id="{C2D7B3C8-E4D0-4E4B-B6A4-6A448ABA9144}"/>
              </a:ext>
            </a:extLst>
          </p:cNvPr>
          <p:cNvCxnSpPr>
            <a:cxnSpLocks noChangeShapeType="1"/>
          </p:cNvCxnSpPr>
          <p:nvPr/>
        </p:nvCxnSpPr>
        <p:spPr bwMode="auto">
          <a:xfrm flipH="1">
            <a:off x="5949950" y="3860800"/>
            <a:ext cx="325438"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7" name="Straight Connector 36">
            <a:extLst>
              <a:ext uri="{FF2B5EF4-FFF2-40B4-BE49-F238E27FC236}">
                <a16:creationId xmlns:a16="http://schemas.microsoft.com/office/drawing/2014/main" id="{FFD86FFD-1D40-4755-9073-3E8CC6F466DF}"/>
              </a:ext>
            </a:extLst>
          </p:cNvPr>
          <p:cNvCxnSpPr>
            <a:cxnSpLocks noChangeShapeType="1"/>
          </p:cNvCxnSpPr>
          <p:nvPr/>
        </p:nvCxnSpPr>
        <p:spPr bwMode="auto">
          <a:xfrm>
            <a:off x="4406900" y="4267200"/>
            <a:ext cx="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598" name="laptop">
            <a:extLst>
              <a:ext uri="{FF2B5EF4-FFF2-40B4-BE49-F238E27FC236}">
                <a16:creationId xmlns:a16="http://schemas.microsoft.com/office/drawing/2014/main" id="{164C0FE7-F67C-4383-97D6-9842E240EDD6}"/>
              </a:ext>
            </a:extLst>
          </p:cNvPr>
          <p:cNvSpPr>
            <a:spLocks noEditPoints="1" noChangeArrowheads="1"/>
          </p:cNvSpPr>
          <p:nvPr/>
        </p:nvSpPr>
        <p:spPr bwMode="auto">
          <a:xfrm>
            <a:off x="8101013" y="3817938"/>
            <a:ext cx="523875" cy="460375"/>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0000"/>
          </a:solidFill>
          <a:ln w="9525">
            <a:solidFill>
              <a:srgbClr val="000000"/>
            </a:solidFill>
            <a:miter lim="800000"/>
            <a:headEnd/>
            <a:tailEnd/>
          </a:ln>
        </p:spPr>
        <p:txBody>
          <a:bodyPr/>
          <a:lstStyle/>
          <a:p>
            <a:endParaRPr lang="en-US"/>
          </a:p>
        </p:txBody>
      </p:sp>
      <p:sp>
        <p:nvSpPr>
          <p:cNvPr id="24599" name="computr3">
            <a:extLst>
              <a:ext uri="{FF2B5EF4-FFF2-40B4-BE49-F238E27FC236}">
                <a16:creationId xmlns:a16="http://schemas.microsoft.com/office/drawing/2014/main" id="{1316953A-FDD0-42D7-8BFE-4DB24A165F03}"/>
              </a:ext>
            </a:extLst>
          </p:cNvPr>
          <p:cNvSpPr>
            <a:spLocks noEditPoints="1" noChangeArrowheads="1"/>
          </p:cNvSpPr>
          <p:nvPr/>
        </p:nvSpPr>
        <p:spPr bwMode="auto">
          <a:xfrm>
            <a:off x="4406900" y="345598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C00000"/>
          </a:solidFill>
          <a:ln w="9525">
            <a:solidFill>
              <a:srgbClr val="000000"/>
            </a:solidFill>
            <a:miter lim="800000"/>
            <a:headEnd/>
            <a:tailEnd/>
          </a:ln>
        </p:spPr>
        <p:txBody>
          <a:bodyPr/>
          <a:lstStyle/>
          <a:p>
            <a:endParaRPr lang="en-US"/>
          </a:p>
        </p:txBody>
      </p:sp>
      <p:cxnSp>
        <p:nvCxnSpPr>
          <p:cNvPr id="24600" name="Straight Connector 3">
            <a:extLst>
              <a:ext uri="{FF2B5EF4-FFF2-40B4-BE49-F238E27FC236}">
                <a16:creationId xmlns:a16="http://schemas.microsoft.com/office/drawing/2014/main" id="{2C206341-1D19-4855-B0CA-ACB46F98CF4A}"/>
              </a:ext>
            </a:extLst>
          </p:cNvPr>
          <p:cNvCxnSpPr>
            <a:cxnSpLocks noChangeShapeType="1"/>
            <a:stCxn id="24599" idx="2"/>
          </p:cNvCxnSpPr>
          <p:nvPr/>
        </p:nvCxnSpPr>
        <p:spPr bwMode="auto">
          <a:xfrm>
            <a:off x="4749800" y="3879850"/>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pic>
        <p:nvPicPr>
          <p:cNvPr id="24601" name="Picture 28" descr="C:\Users\lincke\AppData\Local\Microsoft\Windows\Temporary Internet Files\Content.IE5\DIVI30EH\MC900432567[1].png">
            <a:extLst>
              <a:ext uri="{FF2B5EF4-FFF2-40B4-BE49-F238E27FC236}">
                <a16:creationId xmlns:a16="http://schemas.microsoft.com/office/drawing/2014/main" id="{4A6D6F6B-01D7-4C4A-BDEC-2CE4CFA43C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1450" y="3067050"/>
            <a:ext cx="95885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602" name="Straight Connector 15">
            <a:extLst>
              <a:ext uri="{FF2B5EF4-FFF2-40B4-BE49-F238E27FC236}">
                <a16:creationId xmlns:a16="http://schemas.microsoft.com/office/drawing/2014/main" id="{F75D39CF-7242-4709-9364-CFE2DC1E3126}"/>
              </a:ext>
            </a:extLst>
          </p:cNvPr>
          <p:cNvCxnSpPr>
            <a:cxnSpLocks noChangeShapeType="1"/>
          </p:cNvCxnSpPr>
          <p:nvPr/>
        </p:nvCxnSpPr>
        <p:spPr bwMode="auto">
          <a:xfrm flipH="1">
            <a:off x="6754813" y="3667125"/>
            <a:ext cx="246062" cy="590550"/>
          </a:xfrm>
          <a:prstGeom prst="line">
            <a:avLst/>
          </a:prstGeom>
          <a:noFill/>
          <a:ln w="25400" algn="ctr">
            <a:solidFill>
              <a:srgbClr val="C00000"/>
            </a:solidFill>
            <a:round/>
            <a:headEnd/>
            <a:tailEnd/>
          </a:ln>
          <a:extLst>
            <a:ext uri="{909E8E84-426E-40DD-AFC4-6F175D3DCCD1}">
              <a14:hiddenFill xmlns:a14="http://schemas.microsoft.com/office/drawing/2010/main">
                <a:noFill/>
              </a14:hiddenFill>
            </a:ext>
          </a:extLst>
        </p:spPr>
      </p:cxnSp>
      <p:sp>
        <p:nvSpPr>
          <p:cNvPr id="16411" name="Down Arrow Callout 1">
            <a:extLst>
              <a:ext uri="{FF2B5EF4-FFF2-40B4-BE49-F238E27FC236}">
                <a16:creationId xmlns:a16="http://schemas.microsoft.com/office/drawing/2014/main" id="{3F35760E-1EBD-47CA-BE85-168B78ABD9E0}"/>
              </a:ext>
            </a:extLst>
          </p:cNvPr>
          <p:cNvSpPr>
            <a:spLocks noChangeArrowheads="1"/>
          </p:cNvSpPr>
          <p:nvPr/>
        </p:nvSpPr>
        <p:spPr bwMode="auto">
          <a:xfrm>
            <a:off x="4064000" y="2671763"/>
            <a:ext cx="1028700" cy="746125"/>
          </a:xfrm>
          <a:prstGeom prst="downArrowCallout">
            <a:avLst>
              <a:gd name="adj1" fmla="val 24996"/>
              <a:gd name="adj2" fmla="val 25002"/>
              <a:gd name="adj3" fmla="val 25000"/>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New PC</a:t>
            </a:r>
          </a:p>
        </p:txBody>
      </p:sp>
      <p:sp>
        <p:nvSpPr>
          <p:cNvPr id="16412" name="Down Arrow Callout 28">
            <a:extLst>
              <a:ext uri="{FF2B5EF4-FFF2-40B4-BE49-F238E27FC236}">
                <a16:creationId xmlns:a16="http://schemas.microsoft.com/office/drawing/2014/main" id="{29CDD0DF-F1E7-4F5E-8B96-3CED53FEBE4B}"/>
              </a:ext>
            </a:extLst>
          </p:cNvPr>
          <p:cNvSpPr>
            <a:spLocks noChangeArrowheads="1"/>
          </p:cNvSpPr>
          <p:nvPr/>
        </p:nvSpPr>
        <p:spPr bwMode="auto">
          <a:xfrm>
            <a:off x="7848600" y="2819400"/>
            <a:ext cx="1028700" cy="944563"/>
          </a:xfrm>
          <a:prstGeom prst="downArrowCallout">
            <a:avLst>
              <a:gd name="adj1" fmla="val 25018"/>
              <a:gd name="adj2" fmla="val 25013"/>
              <a:gd name="adj3" fmla="val 25000"/>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New wireless</a:t>
            </a:r>
          </a:p>
        </p:txBody>
      </p:sp>
      <p:sp>
        <p:nvSpPr>
          <p:cNvPr id="16413" name="Down Arrow Callout 2">
            <a:extLst>
              <a:ext uri="{FF2B5EF4-FFF2-40B4-BE49-F238E27FC236}">
                <a16:creationId xmlns:a16="http://schemas.microsoft.com/office/drawing/2014/main" id="{F2479144-5017-4592-AC7F-32AB477B6EFE}"/>
              </a:ext>
            </a:extLst>
          </p:cNvPr>
          <p:cNvSpPr>
            <a:spLocks noChangeArrowheads="1"/>
          </p:cNvSpPr>
          <p:nvPr/>
        </p:nvSpPr>
        <p:spPr bwMode="auto">
          <a:xfrm>
            <a:off x="6542088" y="2819400"/>
            <a:ext cx="1077912" cy="598488"/>
          </a:xfrm>
          <a:prstGeom prst="downArrowCallout">
            <a:avLst>
              <a:gd name="adj1" fmla="val 24981"/>
              <a:gd name="adj2" fmla="val 24981"/>
              <a:gd name="adj3" fmla="val 25000"/>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New AP</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2B3F02D-0104-45B1-B8FB-B0EC1825272E}"/>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Checking the security configuration of network</a:t>
            </a:r>
          </a:p>
        </p:txBody>
      </p:sp>
      <p:sp>
        <p:nvSpPr>
          <p:cNvPr id="25603" name="server">
            <a:extLst>
              <a:ext uri="{FF2B5EF4-FFF2-40B4-BE49-F238E27FC236}">
                <a16:creationId xmlns:a16="http://schemas.microsoft.com/office/drawing/2014/main" id="{0DC85261-4468-48AA-B692-FDB7390984A2}"/>
              </a:ext>
            </a:extLst>
          </p:cNvPr>
          <p:cNvSpPr>
            <a:spLocks noEditPoints="1" noChangeArrowheads="1"/>
          </p:cNvSpPr>
          <p:nvPr/>
        </p:nvSpPr>
        <p:spPr bwMode="auto">
          <a:xfrm>
            <a:off x="5954713" y="5867400"/>
            <a:ext cx="889000" cy="923925"/>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en-US"/>
          </a:p>
        </p:txBody>
      </p:sp>
      <p:sp>
        <p:nvSpPr>
          <p:cNvPr id="25604" name="tower">
            <a:extLst>
              <a:ext uri="{FF2B5EF4-FFF2-40B4-BE49-F238E27FC236}">
                <a16:creationId xmlns:a16="http://schemas.microsoft.com/office/drawing/2014/main" id="{7466FB55-6AA4-4DAA-96D2-8863430877AE}"/>
              </a:ext>
            </a:extLst>
          </p:cNvPr>
          <p:cNvSpPr>
            <a:spLocks noEditPoints="1" noChangeArrowheads="1"/>
          </p:cNvSpPr>
          <p:nvPr/>
        </p:nvSpPr>
        <p:spPr bwMode="auto">
          <a:xfrm>
            <a:off x="6843713" y="5867400"/>
            <a:ext cx="439737" cy="923925"/>
          </a:xfrm>
          <a:custGeom>
            <a:avLst/>
            <a:gdLst>
              <a:gd name="T0" fmla="*/ 0 w 21600"/>
              <a:gd name="T1" fmla="*/ 2147483647 h 21600"/>
              <a:gd name="T2" fmla="*/ 2147483647 w 21600"/>
              <a:gd name="T3" fmla="*/ 0 h 21600"/>
              <a:gd name="T4" fmla="*/ 2147483647 w 21600"/>
              <a:gd name="T5" fmla="*/ 0 h 21600"/>
              <a:gd name="T6" fmla="*/ 2147483647 w 21600"/>
              <a:gd name="T7" fmla="*/ 0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w 21600"/>
              <a:gd name="T17" fmla="*/ 2147483647 h 21600"/>
              <a:gd name="T18" fmla="*/ 0 w 21600"/>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25605" name="computr3">
            <a:extLst>
              <a:ext uri="{FF2B5EF4-FFF2-40B4-BE49-F238E27FC236}">
                <a16:creationId xmlns:a16="http://schemas.microsoft.com/office/drawing/2014/main" id="{FEFCD1BF-A7C4-4140-8777-58ECF6FC433E}"/>
              </a:ext>
            </a:extLst>
          </p:cNvPr>
          <p:cNvSpPr>
            <a:spLocks noEditPoints="1" noChangeArrowheads="1"/>
          </p:cNvSpPr>
          <p:nvPr/>
        </p:nvSpPr>
        <p:spPr bwMode="auto">
          <a:xfrm>
            <a:off x="2662238" y="3787775"/>
            <a:ext cx="685800" cy="601663"/>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0000"/>
          </a:solidFill>
          <a:ln w="9525">
            <a:solidFill>
              <a:srgbClr val="000000"/>
            </a:solidFill>
            <a:miter lim="800000"/>
            <a:headEnd/>
            <a:tailEnd/>
          </a:ln>
        </p:spPr>
        <p:txBody>
          <a:bodyPr/>
          <a:lstStyle/>
          <a:p>
            <a:endParaRPr lang="en-US"/>
          </a:p>
        </p:txBody>
      </p:sp>
      <p:sp>
        <p:nvSpPr>
          <p:cNvPr id="25606" name="computr3">
            <a:extLst>
              <a:ext uri="{FF2B5EF4-FFF2-40B4-BE49-F238E27FC236}">
                <a16:creationId xmlns:a16="http://schemas.microsoft.com/office/drawing/2014/main" id="{109C7EF6-6F4B-4E16-925E-9263B1ECE90A}"/>
              </a:ext>
            </a:extLst>
          </p:cNvPr>
          <p:cNvSpPr>
            <a:spLocks noEditPoints="1" noChangeArrowheads="1"/>
          </p:cNvSpPr>
          <p:nvPr/>
        </p:nvSpPr>
        <p:spPr bwMode="auto">
          <a:xfrm>
            <a:off x="3500438" y="3787775"/>
            <a:ext cx="685800" cy="601663"/>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5607" name="computr3">
            <a:extLst>
              <a:ext uri="{FF2B5EF4-FFF2-40B4-BE49-F238E27FC236}">
                <a16:creationId xmlns:a16="http://schemas.microsoft.com/office/drawing/2014/main" id="{2FD27908-E40C-4C87-BE93-25AD9C65A0C8}"/>
              </a:ext>
            </a:extLst>
          </p:cNvPr>
          <p:cNvSpPr>
            <a:spLocks noEditPoints="1" noChangeArrowheads="1"/>
          </p:cNvSpPr>
          <p:nvPr/>
        </p:nvSpPr>
        <p:spPr bwMode="auto">
          <a:xfrm>
            <a:off x="4249738" y="3789363"/>
            <a:ext cx="685800" cy="6016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5608" name="laptop">
            <a:extLst>
              <a:ext uri="{FF2B5EF4-FFF2-40B4-BE49-F238E27FC236}">
                <a16:creationId xmlns:a16="http://schemas.microsoft.com/office/drawing/2014/main" id="{F062A24C-4444-47EE-82FB-50761D4649BB}"/>
              </a:ext>
            </a:extLst>
          </p:cNvPr>
          <p:cNvSpPr>
            <a:spLocks noEditPoints="1" noChangeArrowheads="1"/>
          </p:cNvSpPr>
          <p:nvPr/>
        </p:nvSpPr>
        <p:spPr bwMode="auto">
          <a:xfrm>
            <a:off x="5676900" y="3751263"/>
            <a:ext cx="523875" cy="657225"/>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5609" name="laptop">
            <a:extLst>
              <a:ext uri="{FF2B5EF4-FFF2-40B4-BE49-F238E27FC236}">
                <a16:creationId xmlns:a16="http://schemas.microsoft.com/office/drawing/2014/main" id="{D39E6F7A-F64B-41CF-911C-BE85A8B743B9}"/>
              </a:ext>
            </a:extLst>
          </p:cNvPr>
          <p:cNvSpPr>
            <a:spLocks noEditPoints="1" noChangeArrowheads="1"/>
          </p:cNvSpPr>
          <p:nvPr/>
        </p:nvSpPr>
        <p:spPr bwMode="auto">
          <a:xfrm>
            <a:off x="5954713" y="2543175"/>
            <a:ext cx="523875" cy="657225"/>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5610" name="laptop">
            <a:extLst>
              <a:ext uri="{FF2B5EF4-FFF2-40B4-BE49-F238E27FC236}">
                <a16:creationId xmlns:a16="http://schemas.microsoft.com/office/drawing/2014/main" id="{E9E83089-178E-4062-964D-B0AA23EE037B}"/>
              </a:ext>
            </a:extLst>
          </p:cNvPr>
          <p:cNvSpPr>
            <a:spLocks noEditPoints="1" noChangeArrowheads="1"/>
          </p:cNvSpPr>
          <p:nvPr/>
        </p:nvSpPr>
        <p:spPr bwMode="auto">
          <a:xfrm>
            <a:off x="6848475" y="2543175"/>
            <a:ext cx="523875" cy="657225"/>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cxnSp>
        <p:nvCxnSpPr>
          <p:cNvPr id="25611" name="Straight Connector 16">
            <a:extLst>
              <a:ext uri="{FF2B5EF4-FFF2-40B4-BE49-F238E27FC236}">
                <a16:creationId xmlns:a16="http://schemas.microsoft.com/office/drawing/2014/main" id="{4B5CC588-BCB5-4893-AC80-E9E0F4B6A605}"/>
              </a:ext>
            </a:extLst>
          </p:cNvPr>
          <p:cNvCxnSpPr>
            <a:cxnSpLocks noChangeShapeType="1"/>
          </p:cNvCxnSpPr>
          <p:nvPr/>
        </p:nvCxnSpPr>
        <p:spPr bwMode="auto">
          <a:xfrm>
            <a:off x="3005138" y="4795838"/>
            <a:ext cx="35814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5612" name="Straight Connector 17">
            <a:extLst>
              <a:ext uri="{FF2B5EF4-FFF2-40B4-BE49-F238E27FC236}">
                <a16:creationId xmlns:a16="http://schemas.microsoft.com/office/drawing/2014/main" id="{F2C84566-0056-41C3-BAF0-74313A4975FA}"/>
              </a:ext>
            </a:extLst>
          </p:cNvPr>
          <p:cNvCxnSpPr>
            <a:cxnSpLocks noChangeShapeType="1"/>
          </p:cNvCxnSpPr>
          <p:nvPr/>
        </p:nvCxnSpPr>
        <p:spPr bwMode="auto">
          <a:xfrm>
            <a:off x="4491038" y="5481638"/>
            <a:ext cx="255905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pic>
        <p:nvPicPr>
          <p:cNvPr id="25613" name="Picture 32" descr="C:\Users\lincke\AppData\Local\Microsoft\Windows\Temporary Internet Files\Content.IE5\DIVI30EH\MC900432567[1].png">
            <a:extLst>
              <a:ext uri="{FF2B5EF4-FFF2-40B4-BE49-F238E27FC236}">
                <a16:creationId xmlns:a16="http://schemas.microsoft.com/office/drawing/2014/main" id="{23D70442-7E7C-4DF6-BC13-C60FFC6421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5413" y="3433763"/>
            <a:ext cx="95885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614" name="Straight Connector 34">
            <a:extLst>
              <a:ext uri="{FF2B5EF4-FFF2-40B4-BE49-F238E27FC236}">
                <a16:creationId xmlns:a16="http://schemas.microsoft.com/office/drawing/2014/main" id="{3360F4A3-DB57-449E-8B9D-76012C64ABB3}"/>
              </a:ext>
            </a:extLst>
          </p:cNvPr>
          <p:cNvCxnSpPr>
            <a:cxnSpLocks noChangeShapeType="1"/>
          </p:cNvCxnSpPr>
          <p:nvPr/>
        </p:nvCxnSpPr>
        <p:spPr bwMode="auto">
          <a:xfrm flipH="1">
            <a:off x="6478588" y="4389438"/>
            <a:ext cx="325437"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15" name="Straight Connector 36">
            <a:extLst>
              <a:ext uri="{FF2B5EF4-FFF2-40B4-BE49-F238E27FC236}">
                <a16:creationId xmlns:a16="http://schemas.microsoft.com/office/drawing/2014/main" id="{659A746F-4C0C-40CC-88FC-286C6320052F}"/>
              </a:ext>
            </a:extLst>
          </p:cNvPr>
          <p:cNvCxnSpPr>
            <a:cxnSpLocks noChangeShapeType="1"/>
          </p:cNvCxnSpPr>
          <p:nvPr/>
        </p:nvCxnSpPr>
        <p:spPr bwMode="auto">
          <a:xfrm>
            <a:off x="4935538" y="4795838"/>
            <a:ext cx="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7424" name="Down Arrow Callout 2">
            <a:extLst>
              <a:ext uri="{FF2B5EF4-FFF2-40B4-BE49-F238E27FC236}">
                <a16:creationId xmlns:a16="http://schemas.microsoft.com/office/drawing/2014/main" id="{333A7E16-968C-4A79-918F-10ABFD232C45}"/>
              </a:ext>
            </a:extLst>
          </p:cNvPr>
          <p:cNvSpPr>
            <a:spLocks noChangeArrowheads="1"/>
          </p:cNvSpPr>
          <p:nvPr/>
        </p:nvSpPr>
        <p:spPr bwMode="auto">
          <a:xfrm>
            <a:off x="1138238" y="2057400"/>
            <a:ext cx="3967162" cy="1731963"/>
          </a:xfrm>
          <a:prstGeom prst="downArrowCallout">
            <a:avLst>
              <a:gd name="adj1" fmla="val 24984"/>
              <a:gd name="adj2" fmla="val 24995"/>
              <a:gd name="adj3" fmla="val 25000"/>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Patched? Legal software? </a:t>
            </a:r>
          </a:p>
          <a:p>
            <a:pPr>
              <a:spcBef>
                <a:spcPct val="0"/>
              </a:spcBef>
              <a:buClrTx/>
              <a:buSzTx/>
              <a:buFontTx/>
              <a:buNone/>
              <a:defRPr/>
            </a:pPr>
            <a:r>
              <a:rPr lang="en-US" altLang="en-US" sz="1800" dirty="0"/>
              <a:t>Firewall on &amp; security configured? Antivirus on and patched?</a:t>
            </a:r>
          </a:p>
          <a:p>
            <a:pPr>
              <a:spcBef>
                <a:spcPct val="0"/>
              </a:spcBef>
              <a:buClrTx/>
              <a:buSzTx/>
              <a:buFontTx/>
              <a:buNone/>
              <a:defRPr/>
            </a:pPr>
            <a:r>
              <a:rPr lang="en-US" altLang="en-US" sz="1800" dirty="0"/>
              <a:t>Limit USB access?</a:t>
            </a:r>
          </a:p>
        </p:txBody>
      </p:sp>
      <p:cxnSp>
        <p:nvCxnSpPr>
          <p:cNvPr id="25617" name="Straight Connector 9">
            <a:extLst>
              <a:ext uri="{FF2B5EF4-FFF2-40B4-BE49-F238E27FC236}">
                <a16:creationId xmlns:a16="http://schemas.microsoft.com/office/drawing/2014/main" id="{FBF1282C-061C-42CD-B049-F9F00EB2D7F4}"/>
              </a:ext>
            </a:extLst>
          </p:cNvPr>
          <p:cNvCxnSpPr>
            <a:cxnSpLocks noChangeShapeType="1"/>
          </p:cNvCxnSpPr>
          <p:nvPr/>
        </p:nvCxnSpPr>
        <p:spPr bwMode="auto">
          <a:xfrm>
            <a:off x="3122613" y="4408488"/>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18" name="Straight Connector 11">
            <a:extLst>
              <a:ext uri="{FF2B5EF4-FFF2-40B4-BE49-F238E27FC236}">
                <a16:creationId xmlns:a16="http://schemas.microsoft.com/office/drawing/2014/main" id="{325FC9B2-42B2-4CB3-A06F-A4D5B5B25815}"/>
              </a:ext>
            </a:extLst>
          </p:cNvPr>
          <p:cNvCxnSpPr>
            <a:cxnSpLocks noChangeShapeType="1"/>
          </p:cNvCxnSpPr>
          <p:nvPr/>
        </p:nvCxnSpPr>
        <p:spPr bwMode="auto">
          <a:xfrm>
            <a:off x="3843338" y="4408488"/>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19" name="Straight Connector 13">
            <a:extLst>
              <a:ext uri="{FF2B5EF4-FFF2-40B4-BE49-F238E27FC236}">
                <a16:creationId xmlns:a16="http://schemas.microsoft.com/office/drawing/2014/main" id="{3409D620-C0AD-44CE-B31A-C79804B060F9}"/>
              </a:ext>
            </a:extLst>
          </p:cNvPr>
          <p:cNvCxnSpPr>
            <a:cxnSpLocks noChangeShapeType="1"/>
          </p:cNvCxnSpPr>
          <p:nvPr/>
        </p:nvCxnSpPr>
        <p:spPr bwMode="auto">
          <a:xfrm>
            <a:off x="4592638" y="4408488"/>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20" name="Straight Connector 16">
            <a:extLst>
              <a:ext uri="{FF2B5EF4-FFF2-40B4-BE49-F238E27FC236}">
                <a16:creationId xmlns:a16="http://schemas.microsoft.com/office/drawing/2014/main" id="{4496EE08-B8B1-4D23-B54D-B255C5DD8BF3}"/>
              </a:ext>
            </a:extLst>
          </p:cNvPr>
          <p:cNvCxnSpPr>
            <a:cxnSpLocks noChangeShapeType="1"/>
          </p:cNvCxnSpPr>
          <p:nvPr/>
        </p:nvCxnSpPr>
        <p:spPr bwMode="auto">
          <a:xfrm flipH="1">
            <a:off x="5938838" y="4408488"/>
            <a:ext cx="15875"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21" name="Straight Connector 18">
            <a:extLst>
              <a:ext uri="{FF2B5EF4-FFF2-40B4-BE49-F238E27FC236}">
                <a16:creationId xmlns:a16="http://schemas.microsoft.com/office/drawing/2014/main" id="{0ABF0885-FD7B-4FE3-A8CC-7FA6458D5B9D}"/>
              </a:ext>
            </a:extLst>
          </p:cNvPr>
          <p:cNvCxnSpPr>
            <a:cxnSpLocks noChangeShapeType="1"/>
          </p:cNvCxnSpPr>
          <p:nvPr/>
        </p:nvCxnSpPr>
        <p:spPr bwMode="auto">
          <a:xfrm>
            <a:off x="6200775" y="5481638"/>
            <a:ext cx="0" cy="3857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22" name="Straight Connector 20">
            <a:extLst>
              <a:ext uri="{FF2B5EF4-FFF2-40B4-BE49-F238E27FC236}">
                <a16:creationId xmlns:a16="http://schemas.microsoft.com/office/drawing/2014/main" id="{03734483-A78B-4A90-8791-52381305A495}"/>
              </a:ext>
            </a:extLst>
          </p:cNvPr>
          <p:cNvCxnSpPr>
            <a:cxnSpLocks noChangeShapeType="1"/>
          </p:cNvCxnSpPr>
          <p:nvPr/>
        </p:nvCxnSpPr>
        <p:spPr bwMode="auto">
          <a:xfrm>
            <a:off x="7050088" y="5481638"/>
            <a:ext cx="60325" cy="3857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7431" name="Left Arrow Callout 21">
            <a:extLst>
              <a:ext uri="{FF2B5EF4-FFF2-40B4-BE49-F238E27FC236}">
                <a16:creationId xmlns:a16="http://schemas.microsoft.com/office/drawing/2014/main" id="{4C1ED1E4-5757-4CDE-BC2C-07C1452B970E}"/>
              </a:ext>
            </a:extLst>
          </p:cNvPr>
          <p:cNvSpPr>
            <a:spLocks noChangeArrowheads="1"/>
          </p:cNvSpPr>
          <p:nvPr/>
        </p:nvSpPr>
        <p:spPr bwMode="auto">
          <a:xfrm>
            <a:off x="7434263" y="3787775"/>
            <a:ext cx="1481137" cy="708026"/>
          </a:xfrm>
          <a:prstGeom prst="leftArrowCallout">
            <a:avLst>
              <a:gd name="adj1" fmla="val 25000"/>
              <a:gd name="adj2" fmla="val 25000"/>
              <a:gd name="adj3" fmla="val 24994"/>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WPA2 WPA3?</a:t>
            </a:r>
          </a:p>
        </p:txBody>
      </p:sp>
      <p:sp>
        <p:nvSpPr>
          <p:cNvPr id="17432" name="Right Arrow Callout 22">
            <a:extLst>
              <a:ext uri="{FF2B5EF4-FFF2-40B4-BE49-F238E27FC236}">
                <a16:creationId xmlns:a16="http://schemas.microsoft.com/office/drawing/2014/main" id="{CA6A7B4E-0322-41E6-BFCC-6593A21E718B}"/>
              </a:ext>
            </a:extLst>
          </p:cNvPr>
          <p:cNvSpPr>
            <a:spLocks noChangeArrowheads="1"/>
          </p:cNvSpPr>
          <p:nvPr/>
        </p:nvSpPr>
        <p:spPr bwMode="auto">
          <a:xfrm>
            <a:off x="1828800" y="5673725"/>
            <a:ext cx="4110038" cy="1117600"/>
          </a:xfrm>
          <a:prstGeom prst="rightArrowCallout">
            <a:avLst>
              <a:gd name="adj1" fmla="val 25000"/>
              <a:gd name="adj2" fmla="val 25000"/>
              <a:gd name="adj3" fmla="val 24977"/>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Withstands attacks?</a:t>
            </a:r>
          </a:p>
          <a:p>
            <a:pPr>
              <a:spcBef>
                <a:spcPct val="0"/>
              </a:spcBef>
              <a:buClrTx/>
              <a:buSzTx/>
              <a:buFontTx/>
              <a:buNone/>
              <a:defRPr/>
            </a:pPr>
            <a:r>
              <a:rPr lang="en-US" altLang="en-US" sz="1800" dirty="0"/>
              <a:t>SQL, buffer overflow,</a:t>
            </a:r>
          </a:p>
          <a:p>
            <a:pPr>
              <a:spcBef>
                <a:spcPct val="0"/>
              </a:spcBef>
              <a:buClrTx/>
              <a:buSzTx/>
              <a:buFontTx/>
              <a:buNone/>
              <a:defRPr/>
            </a:pPr>
            <a:r>
              <a:rPr lang="en-US" altLang="en-US" sz="1800" dirty="0"/>
              <a:t>cross-site scripting,</a:t>
            </a:r>
          </a:p>
          <a:p>
            <a:pPr>
              <a:spcBef>
                <a:spcPct val="0"/>
              </a:spcBef>
              <a:buClrTx/>
              <a:buSzTx/>
              <a:buFontTx/>
              <a:buNone/>
              <a:defRPr/>
            </a:pPr>
            <a:r>
              <a:rPr lang="en-US" altLang="en-US" sz="1800" dirty="0"/>
              <a:t>clickjacking, …</a:t>
            </a:r>
          </a:p>
          <a:p>
            <a:pPr>
              <a:spcBef>
                <a:spcPct val="0"/>
              </a:spcBef>
              <a:buClrTx/>
              <a:buSzTx/>
              <a:buFontTx/>
              <a:buNone/>
              <a:defRPr/>
            </a:pPr>
            <a:endParaRPr lang="en-US" altLang="en-US" sz="1800" dirty="0"/>
          </a:p>
        </p:txBody>
      </p:sp>
      <p:sp>
        <p:nvSpPr>
          <p:cNvPr id="17433" name="Right Arrow Callout 24">
            <a:extLst>
              <a:ext uri="{FF2B5EF4-FFF2-40B4-BE49-F238E27FC236}">
                <a16:creationId xmlns:a16="http://schemas.microsoft.com/office/drawing/2014/main" id="{66E2562F-276E-4C90-97EA-D7F82853DADB}"/>
              </a:ext>
            </a:extLst>
          </p:cNvPr>
          <p:cNvSpPr>
            <a:spLocks noChangeArrowheads="1"/>
          </p:cNvSpPr>
          <p:nvPr/>
        </p:nvSpPr>
        <p:spPr bwMode="auto">
          <a:xfrm>
            <a:off x="3130550" y="4837113"/>
            <a:ext cx="1814513" cy="644525"/>
          </a:xfrm>
          <a:prstGeom prst="rightArrowCallout">
            <a:avLst>
              <a:gd name="adj1" fmla="val 25000"/>
              <a:gd name="adj2" fmla="val 25000"/>
              <a:gd name="adj3" fmla="val 25038"/>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Monitor</a:t>
            </a:r>
          </a:p>
          <a:p>
            <a:pPr>
              <a:spcBef>
                <a:spcPct val="0"/>
              </a:spcBef>
              <a:buClrTx/>
              <a:buSzTx/>
              <a:buFontTx/>
              <a:buNone/>
              <a:defRPr/>
            </a:pPr>
            <a:r>
              <a:rPr lang="en-US" altLang="en-US" sz="1800" dirty="0"/>
              <a:t>Network?</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84EA381-6B43-4DD3-A472-C1CFE3407078}"/>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Noticing inappropriate actions</a:t>
            </a:r>
          </a:p>
        </p:txBody>
      </p:sp>
      <p:sp>
        <p:nvSpPr>
          <p:cNvPr id="26627" name="server">
            <a:extLst>
              <a:ext uri="{FF2B5EF4-FFF2-40B4-BE49-F238E27FC236}">
                <a16:creationId xmlns:a16="http://schemas.microsoft.com/office/drawing/2014/main" id="{F485525D-F617-46D4-B358-CDE5C9B2C8AF}"/>
              </a:ext>
            </a:extLst>
          </p:cNvPr>
          <p:cNvSpPr>
            <a:spLocks noEditPoints="1" noChangeArrowheads="1"/>
          </p:cNvSpPr>
          <p:nvPr/>
        </p:nvSpPr>
        <p:spPr bwMode="auto">
          <a:xfrm>
            <a:off x="5410200" y="5205413"/>
            <a:ext cx="904875" cy="1057275"/>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en-US"/>
          </a:p>
        </p:txBody>
      </p:sp>
      <p:sp>
        <p:nvSpPr>
          <p:cNvPr id="26628" name="tower">
            <a:extLst>
              <a:ext uri="{FF2B5EF4-FFF2-40B4-BE49-F238E27FC236}">
                <a16:creationId xmlns:a16="http://schemas.microsoft.com/office/drawing/2014/main" id="{69634F2C-49D2-4774-B79E-F1AB56886D10}"/>
              </a:ext>
            </a:extLst>
          </p:cNvPr>
          <p:cNvSpPr>
            <a:spLocks noEditPoints="1" noChangeArrowheads="1"/>
          </p:cNvSpPr>
          <p:nvPr/>
        </p:nvSpPr>
        <p:spPr bwMode="auto">
          <a:xfrm>
            <a:off x="6315075" y="5205413"/>
            <a:ext cx="452438" cy="1057275"/>
          </a:xfrm>
          <a:custGeom>
            <a:avLst/>
            <a:gdLst>
              <a:gd name="T0" fmla="*/ 0 w 21600"/>
              <a:gd name="T1" fmla="*/ 2147483647 h 21600"/>
              <a:gd name="T2" fmla="*/ 2147483647 w 21600"/>
              <a:gd name="T3" fmla="*/ 0 h 21600"/>
              <a:gd name="T4" fmla="*/ 2147483647 w 21600"/>
              <a:gd name="T5" fmla="*/ 0 h 21600"/>
              <a:gd name="T6" fmla="*/ 2147483647 w 21600"/>
              <a:gd name="T7" fmla="*/ 0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w 21600"/>
              <a:gd name="T17" fmla="*/ 2147483647 h 21600"/>
              <a:gd name="T18" fmla="*/ 0 w 21600"/>
              <a:gd name="T19" fmla="*/ 2147483647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0000"/>
          </a:solidFill>
          <a:ln w="9525">
            <a:solidFill>
              <a:srgbClr val="000000"/>
            </a:solidFill>
            <a:miter lim="800000"/>
            <a:headEnd/>
            <a:tailEnd/>
          </a:ln>
        </p:spPr>
        <p:txBody>
          <a:bodyPr/>
          <a:lstStyle/>
          <a:p>
            <a:endParaRPr lang="en-US"/>
          </a:p>
        </p:txBody>
      </p:sp>
      <p:sp>
        <p:nvSpPr>
          <p:cNvPr id="26629" name="computr3">
            <a:extLst>
              <a:ext uri="{FF2B5EF4-FFF2-40B4-BE49-F238E27FC236}">
                <a16:creationId xmlns:a16="http://schemas.microsoft.com/office/drawing/2014/main" id="{842FA0D0-1343-458D-8653-217EF1089B78}"/>
              </a:ext>
            </a:extLst>
          </p:cNvPr>
          <p:cNvSpPr>
            <a:spLocks noEditPoints="1" noChangeArrowheads="1"/>
          </p:cNvSpPr>
          <p:nvPr/>
        </p:nvSpPr>
        <p:spPr bwMode="auto">
          <a:xfrm>
            <a:off x="2133600" y="343693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6630" name="computr3">
            <a:extLst>
              <a:ext uri="{FF2B5EF4-FFF2-40B4-BE49-F238E27FC236}">
                <a16:creationId xmlns:a16="http://schemas.microsoft.com/office/drawing/2014/main" id="{88F24BE7-20C1-44CD-87CE-DE90F6632E37}"/>
              </a:ext>
            </a:extLst>
          </p:cNvPr>
          <p:cNvSpPr>
            <a:spLocks noEditPoints="1" noChangeArrowheads="1"/>
          </p:cNvSpPr>
          <p:nvPr/>
        </p:nvSpPr>
        <p:spPr bwMode="auto">
          <a:xfrm>
            <a:off x="2971800" y="343693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6631" name="computr3">
            <a:extLst>
              <a:ext uri="{FF2B5EF4-FFF2-40B4-BE49-F238E27FC236}">
                <a16:creationId xmlns:a16="http://schemas.microsoft.com/office/drawing/2014/main" id="{013248BA-0C2D-49CB-8C5C-BC2FE874C765}"/>
              </a:ext>
            </a:extLst>
          </p:cNvPr>
          <p:cNvSpPr>
            <a:spLocks noEditPoints="1" noChangeArrowheads="1"/>
          </p:cNvSpPr>
          <p:nvPr/>
        </p:nvSpPr>
        <p:spPr bwMode="auto">
          <a:xfrm>
            <a:off x="3721100" y="3438525"/>
            <a:ext cx="685800" cy="423863"/>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en-US"/>
          </a:p>
        </p:txBody>
      </p:sp>
      <p:sp>
        <p:nvSpPr>
          <p:cNvPr id="26632" name="laptop">
            <a:extLst>
              <a:ext uri="{FF2B5EF4-FFF2-40B4-BE49-F238E27FC236}">
                <a16:creationId xmlns:a16="http://schemas.microsoft.com/office/drawing/2014/main" id="{BF481341-3435-4771-BB5A-DE478FE1521F}"/>
              </a:ext>
            </a:extLst>
          </p:cNvPr>
          <p:cNvSpPr>
            <a:spLocks noEditPoints="1" noChangeArrowheads="1"/>
          </p:cNvSpPr>
          <p:nvPr/>
        </p:nvSpPr>
        <p:spPr bwMode="auto">
          <a:xfrm>
            <a:off x="5148263" y="3417888"/>
            <a:ext cx="523875" cy="461962"/>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6633" name="laptop">
            <a:extLst>
              <a:ext uri="{FF2B5EF4-FFF2-40B4-BE49-F238E27FC236}">
                <a16:creationId xmlns:a16="http://schemas.microsoft.com/office/drawing/2014/main" id="{65EC5630-6E3A-430B-831F-2FD2541A3A1E}"/>
              </a:ext>
            </a:extLst>
          </p:cNvPr>
          <p:cNvSpPr>
            <a:spLocks noEditPoints="1" noChangeArrowheads="1"/>
          </p:cNvSpPr>
          <p:nvPr/>
        </p:nvSpPr>
        <p:spPr bwMode="auto">
          <a:xfrm>
            <a:off x="5426075" y="2209800"/>
            <a:ext cx="523875" cy="46196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26634" name="laptop">
            <a:extLst>
              <a:ext uri="{FF2B5EF4-FFF2-40B4-BE49-F238E27FC236}">
                <a16:creationId xmlns:a16="http://schemas.microsoft.com/office/drawing/2014/main" id="{83B87470-C8C0-4F76-8EFF-1392240C6BC3}"/>
              </a:ext>
            </a:extLst>
          </p:cNvPr>
          <p:cNvSpPr>
            <a:spLocks noEditPoints="1" noChangeArrowheads="1"/>
          </p:cNvSpPr>
          <p:nvPr/>
        </p:nvSpPr>
        <p:spPr bwMode="auto">
          <a:xfrm>
            <a:off x="6319838" y="2209800"/>
            <a:ext cx="523875" cy="461963"/>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cxnSp>
        <p:nvCxnSpPr>
          <p:cNvPr id="26635" name="Straight Connector 16">
            <a:extLst>
              <a:ext uri="{FF2B5EF4-FFF2-40B4-BE49-F238E27FC236}">
                <a16:creationId xmlns:a16="http://schemas.microsoft.com/office/drawing/2014/main" id="{B66D208E-9365-4130-9876-E9C6335BDC0E}"/>
              </a:ext>
            </a:extLst>
          </p:cNvPr>
          <p:cNvCxnSpPr>
            <a:cxnSpLocks noChangeShapeType="1"/>
          </p:cNvCxnSpPr>
          <p:nvPr/>
        </p:nvCxnSpPr>
        <p:spPr bwMode="auto">
          <a:xfrm>
            <a:off x="2476500" y="4267200"/>
            <a:ext cx="44577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6636" name="Straight Connector 17">
            <a:extLst>
              <a:ext uri="{FF2B5EF4-FFF2-40B4-BE49-F238E27FC236}">
                <a16:creationId xmlns:a16="http://schemas.microsoft.com/office/drawing/2014/main" id="{CE108F06-1F13-4BF4-8D7E-4C47FE9B9E81}"/>
              </a:ext>
            </a:extLst>
          </p:cNvPr>
          <p:cNvCxnSpPr>
            <a:cxnSpLocks noChangeShapeType="1"/>
          </p:cNvCxnSpPr>
          <p:nvPr/>
        </p:nvCxnSpPr>
        <p:spPr bwMode="auto">
          <a:xfrm>
            <a:off x="3962400" y="4953000"/>
            <a:ext cx="255905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6637" name="Straight Connector 20">
            <a:extLst>
              <a:ext uri="{FF2B5EF4-FFF2-40B4-BE49-F238E27FC236}">
                <a16:creationId xmlns:a16="http://schemas.microsoft.com/office/drawing/2014/main" id="{E5A650F6-31D7-475E-9916-61F63D6B7D08}"/>
              </a:ext>
            </a:extLst>
          </p:cNvPr>
          <p:cNvCxnSpPr>
            <a:cxnSpLocks noChangeShapeType="1"/>
            <a:stCxn id="26629" idx="2"/>
          </p:cNvCxnSpPr>
          <p:nvPr/>
        </p:nvCxnSpPr>
        <p:spPr bwMode="auto">
          <a:xfrm>
            <a:off x="2476500" y="3860800"/>
            <a:ext cx="0"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38" name="Straight Connector 23">
            <a:extLst>
              <a:ext uri="{FF2B5EF4-FFF2-40B4-BE49-F238E27FC236}">
                <a16:creationId xmlns:a16="http://schemas.microsoft.com/office/drawing/2014/main" id="{E02610E1-CB6D-4A92-8E77-B2B5994D98AF}"/>
              </a:ext>
            </a:extLst>
          </p:cNvPr>
          <p:cNvCxnSpPr>
            <a:cxnSpLocks noChangeShapeType="1"/>
            <a:stCxn id="26630" idx="2"/>
          </p:cNvCxnSpPr>
          <p:nvPr/>
        </p:nvCxnSpPr>
        <p:spPr bwMode="auto">
          <a:xfrm>
            <a:off x="3314700" y="3860800"/>
            <a:ext cx="0"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39" name="Straight Connector 25">
            <a:extLst>
              <a:ext uri="{FF2B5EF4-FFF2-40B4-BE49-F238E27FC236}">
                <a16:creationId xmlns:a16="http://schemas.microsoft.com/office/drawing/2014/main" id="{92E76A92-4EC3-4DEC-B042-450F201B5703}"/>
              </a:ext>
            </a:extLst>
          </p:cNvPr>
          <p:cNvCxnSpPr>
            <a:cxnSpLocks noChangeShapeType="1"/>
            <a:stCxn id="26631" idx="2"/>
          </p:cNvCxnSpPr>
          <p:nvPr/>
        </p:nvCxnSpPr>
        <p:spPr bwMode="auto">
          <a:xfrm>
            <a:off x="4064000" y="3862388"/>
            <a:ext cx="0" cy="40481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0" name="Straight Connector 27">
            <a:extLst>
              <a:ext uri="{FF2B5EF4-FFF2-40B4-BE49-F238E27FC236}">
                <a16:creationId xmlns:a16="http://schemas.microsoft.com/office/drawing/2014/main" id="{DC8B99BB-4E51-4AD2-9A38-7129C10AA807}"/>
              </a:ext>
            </a:extLst>
          </p:cNvPr>
          <p:cNvCxnSpPr>
            <a:cxnSpLocks noChangeShapeType="1"/>
            <a:stCxn id="26632" idx="5"/>
          </p:cNvCxnSpPr>
          <p:nvPr/>
        </p:nvCxnSpPr>
        <p:spPr bwMode="auto">
          <a:xfrm flipH="1">
            <a:off x="5410200" y="3879850"/>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1" name="Straight Connector 29">
            <a:extLst>
              <a:ext uri="{FF2B5EF4-FFF2-40B4-BE49-F238E27FC236}">
                <a16:creationId xmlns:a16="http://schemas.microsoft.com/office/drawing/2014/main" id="{CF26BC37-6137-406F-9496-F6289A07AA66}"/>
              </a:ext>
            </a:extLst>
          </p:cNvPr>
          <p:cNvCxnSpPr>
            <a:cxnSpLocks noChangeShapeType="1"/>
            <a:stCxn id="26627" idx="1"/>
          </p:cNvCxnSpPr>
          <p:nvPr/>
        </p:nvCxnSpPr>
        <p:spPr bwMode="auto">
          <a:xfrm flipH="1" flipV="1">
            <a:off x="5862638" y="4953000"/>
            <a:ext cx="0"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2" name="Straight Connector 31">
            <a:extLst>
              <a:ext uri="{FF2B5EF4-FFF2-40B4-BE49-F238E27FC236}">
                <a16:creationId xmlns:a16="http://schemas.microsoft.com/office/drawing/2014/main" id="{0946F7F6-E18A-4DE6-B539-E1881BB061D9}"/>
              </a:ext>
            </a:extLst>
          </p:cNvPr>
          <p:cNvCxnSpPr>
            <a:cxnSpLocks noChangeShapeType="1"/>
            <a:endCxn id="26628" idx="2"/>
          </p:cNvCxnSpPr>
          <p:nvPr/>
        </p:nvCxnSpPr>
        <p:spPr bwMode="auto">
          <a:xfrm>
            <a:off x="6521450" y="4953000"/>
            <a:ext cx="20638"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pic>
        <p:nvPicPr>
          <p:cNvPr id="26643" name="Picture 32" descr="C:\Users\lincke\AppData\Local\Microsoft\Windows\Temporary Internet Files\Content.IE5\DIVI30EH\MC900432567[1].png">
            <a:extLst>
              <a:ext uri="{FF2B5EF4-FFF2-40B4-BE49-F238E27FC236}">
                <a16:creationId xmlns:a16="http://schemas.microsoft.com/office/drawing/2014/main" id="{05074BEA-197D-44F2-BA83-54584BC1F0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3168650"/>
            <a:ext cx="95885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6644" name="Straight Connector 34">
            <a:extLst>
              <a:ext uri="{FF2B5EF4-FFF2-40B4-BE49-F238E27FC236}">
                <a16:creationId xmlns:a16="http://schemas.microsoft.com/office/drawing/2014/main" id="{D1DA67B0-81C4-4A2B-9A53-E814D3FBE9A9}"/>
              </a:ext>
            </a:extLst>
          </p:cNvPr>
          <p:cNvCxnSpPr>
            <a:cxnSpLocks noChangeShapeType="1"/>
          </p:cNvCxnSpPr>
          <p:nvPr/>
        </p:nvCxnSpPr>
        <p:spPr bwMode="auto">
          <a:xfrm flipH="1">
            <a:off x="5949950" y="3860800"/>
            <a:ext cx="325438" cy="406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45" name="Straight Connector 36">
            <a:extLst>
              <a:ext uri="{FF2B5EF4-FFF2-40B4-BE49-F238E27FC236}">
                <a16:creationId xmlns:a16="http://schemas.microsoft.com/office/drawing/2014/main" id="{A81A1C89-7F4A-4F0F-881B-260767AD23F9}"/>
              </a:ext>
            </a:extLst>
          </p:cNvPr>
          <p:cNvCxnSpPr>
            <a:cxnSpLocks noChangeShapeType="1"/>
          </p:cNvCxnSpPr>
          <p:nvPr/>
        </p:nvCxnSpPr>
        <p:spPr bwMode="auto">
          <a:xfrm>
            <a:off x="4406900" y="4267200"/>
            <a:ext cx="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646" name="computr3">
            <a:extLst>
              <a:ext uri="{FF2B5EF4-FFF2-40B4-BE49-F238E27FC236}">
                <a16:creationId xmlns:a16="http://schemas.microsoft.com/office/drawing/2014/main" id="{9A0FE111-9841-4414-965D-7308095B241E}"/>
              </a:ext>
            </a:extLst>
          </p:cNvPr>
          <p:cNvSpPr>
            <a:spLocks noEditPoints="1" noChangeArrowheads="1"/>
          </p:cNvSpPr>
          <p:nvPr/>
        </p:nvSpPr>
        <p:spPr bwMode="auto">
          <a:xfrm>
            <a:off x="4406900" y="3455988"/>
            <a:ext cx="685800" cy="423862"/>
          </a:xfrm>
          <a:custGeom>
            <a:avLst/>
            <a:gdLst>
              <a:gd name="T0" fmla="*/ 0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7811 w 21600"/>
              <a:gd name="T13" fmla="*/ 2584 h 21600"/>
              <a:gd name="T14" fmla="*/ 16359 w 21600"/>
              <a:gd name="T15" fmla="*/ 11764 h 21600"/>
            </a:gdLst>
            <a:ahLst/>
            <a:cxnLst>
              <a:cxn ang="T8">
                <a:pos x="T0" y="T1"/>
              </a:cxn>
              <a:cxn ang="T9">
                <a:pos x="T2" y="T3"/>
              </a:cxn>
              <a:cxn ang="T10">
                <a:pos x="T4" y="T5"/>
              </a:cxn>
              <a:cxn ang="T11">
                <a:pos x="T6" y="T7"/>
              </a:cxn>
            </a:cxnLst>
            <a:rect l="T12" t="T13" r="T14" b="T15"/>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lnTo>
                  <a:pt x="16402" y="2314"/>
                </a:lnTo>
                <a:close/>
              </a:path>
              <a:path w="21600" h="21600" extrusionOk="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C00000"/>
          </a:solidFill>
          <a:ln w="9525">
            <a:solidFill>
              <a:srgbClr val="000000"/>
            </a:solidFill>
            <a:miter lim="800000"/>
            <a:headEnd/>
            <a:tailEnd/>
          </a:ln>
        </p:spPr>
        <p:txBody>
          <a:bodyPr/>
          <a:lstStyle/>
          <a:p>
            <a:endParaRPr lang="en-US"/>
          </a:p>
        </p:txBody>
      </p:sp>
      <p:cxnSp>
        <p:nvCxnSpPr>
          <p:cNvPr id="26647" name="Straight Connector 3">
            <a:extLst>
              <a:ext uri="{FF2B5EF4-FFF2-40B4-BE49-F238E27FC236}">
                <a16:creationId xmlns:a16="http://schemas.microsoft.com/office/drawing/2014/main" id="{4F520064-63FD-4935-A09F-54039E28C5DB}"/>
              </a:ext>
            </a:extLst>
          </p:cNvPr>
          <p:cNvCxnSpPr>
            <a:cxnSpLocks noChangeShapeType="1"/>
            <a:stCxn id="26646" idx="2"/>
          </p:cNvCxnSpPr>
          <p:nvPr/>
        </p:nvCxnSpPr>
        <p:spPr bwMode="auto">
          <a:xfrm>
            <a:off x="4749800" y="3879850"/>
            <a:ext cx="0" cy="387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8456" name="Down Arrow Callout 1">
            <a:extLst>
              <a:ext uri="{FF2B5EF4-FFF2-40B4-BE49-F238E27FC236}">
                <a16:creationId xmlns:a16="http://schemas.microsoft.com/office/drawing/2014/main" id="{C1D516A7-110F-4C2F-91BC-242BE1E7E82C}"/>
              </a:ext>
            </a:extLst>
          </p:cNvPr>
          <p:cNvSpPr>
            <a:spLocks noChangeArrowheads="1"/>
          </p:cNvSpPr>
          <p:nvPr/>
        </p:nvSpPr>
        <p:spPr bwMode="auto">
          <a:xfrm>
            <a:off x="3962400" y="1828800"/>
            <a:ext cx="1371600" cy="1589088"/>
          </a:xfrm>
          <a:prstGeom prst="downArrowCallout">
            <a:avLst>
              <a:gd name="adj1" fmla="val 25000"/>
              <a:gd name="adj2" fmla="val 25000"/>
              <a:gd name="adj3" fmla="val 25000"/>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New sys admin or user acct</a:t>
            </a:r>
          </a:p>
        </p:txBody>
      </p:sp>
      <p:sp>
        <p:nvSpPr>
          <p:cNvPr id="18457" name="Right Arrow Callout 1">
            <a:extLst>
              <a:ext uri="{FF2B5EF4-FFF2-40B4-BE49-F238E27FC236}">
                <a16:creationId xmlns:a16="http://schemas.microsoft.com/office/drawing/2014/main" id="{EF1F95DD-570D-4067-A427-B7A62BD083F2}"/>
              </a:ext>
            </a:extLst>
          </p:cNvPr>
          <p:cNvSpPr>
            <a:spLocks noChangeArrowheads="1"/>
          </p:cNvSpPr>
          <p:nvPr/>
        </p:nvSpPr>
        <p:spPr bwMode="auto">
          <a:xfrm>
            <a:off x="1371600" y="4414838"/>
            <a:ext cx="2590800" cy="1257300"/>
          </a:xfrm>
          <a:prstGeom prst="rightArrowCallout">
            <a:avLst>
              <a:gd name="adj1" fmla="val 25000"/>
              <a:gd name="adj2" fmla="val 25000"/>
              <a:gd name="adj3" fmla="val 25004"/>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Transfer of confidential data or illegal</a:t>
            </a:r>
          </a:p>
          <a:p>
            <a:pPr>
              <a:spcBef>
                <a:spcPct val="0"/>
              </a:spcBef>
              <a:buClrTx/>
              <a:buSzTx/>
              <a:buFontTx/>
              <a:buNone/>
              <a:defRPr/>
            </a:pPr>
            <a:r>
              <a:rPr lang="en-US" altLang="en-US" sz="1800" dirty="0"/>
              <a:t>packets</a:t>
            </a:r>
          </a:p>
        </p:txBody>
      </p:sp>
      <p:sp>
        <p:nvSpPr>
          <p:cNvPr id="18458" name="Left Arrow Callout 2">
            <a:extLst>
              <a:ext uri="{FF2B5EF4-FFF2-40B4-BE49-F238E27FC236}">
                <a16:creationId xmlns:a16="http://schemas.microsoft.com/office/drawing/2014/main" id="{0C4060AC-F03C-4FE0-96E2-C2D7514B2635}"/>
              </a:ext>
            </a:extLst>
          </p:cNvPr>
          <p:cNvSpPr>
            <a:spLocks noChangeArrowheads="1"/>
          </p:cNvSpPr>
          <p:nvPr/>
        </p:nvSpPr>
        <p:spPr bwMode="auto">
          <a:xfrm>
            <a:off x="6843713" y="5078413"/>
            <a:ext cx="1524000" cy="1322387"/>
          </a:xfrm>
          <a:prstGeom prst="leftArrowCallout">
            <a:avLst>
              <a:gd name="adj1" fmla="val 25000"/>
              <a:gd name="adj2" fmla="val 25000"/>
              <a:gd name="adj3" fmla="val 24986"/>
              <a:gd name="adj4" fmla="val 64977"/>
            </a:avLst>
          </a:prstGeom>
          <a:solidFill>
            <a:schemeClr val="accent6">
              <a:lumMod val="40000"/>
              <a:lumOff val="60000"/>
            </a:schemeClr>
          </a:solidFill>
          <a:ln w="9525" algn="ctr">
            <a:solidFill>
              <a:schemeClr val="tx1"/>
            </a:solidFill>
            <a:round/>
            <a:headEnd/>
            <a:tailEnd/>
          </a:ln>
        </p:spPr>
        <p:txBody>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1800" dirty="0"/>
              <a:t>Detect new network service</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356E331C-8AD2-4616-9580-9AC9F9E2A4BB}"/>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SABSA High-Level Framework</a:t>
            </a:r>
          </a:p>
        </p:txBody>
      </p:sp>
      <p:pic>
        <p:nvPicPr>
          <p:cNvPr id="14339" name="Picture 2">
            <a:extLst>
              <a:ext uri="{FF2B5EF4-FFF2-40B4-BE49-F238E27FC236}">
                <a16:creationId xmlns:a16="http://schemas.microsoft.com/office/drawing/2014/main" id="{DE589EA4-FD3C-4F4D-817A-581E4ABB550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2133600"/>
            <a:ext cx="8547100" cy="38862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317CAF5-310A-4B3D-AECB-42727980C4E8}"/>
              </a:ext>
            </a:extLst>
          </p:cNvPr>
          <p:cNvSpPr>
            <a:spLocks noGrp="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SANS: Critical Controls for Effective Cyber Defense</a:t>
            </a:r>
          </a:p>
        </p:txBody>
      </p:sp>
      <p:sp>
        <p:nvSpPr>
          <p:cNvPr id="3" name="Content Placeholder 2">
            <a:extLst>
              <a:ext uri="{FF2B5EF4-FFF2-40B4-BE49-F238E27FC236}">
                <a16:creationId xmlns:a16="http://schemas.microsoft.com/office/drawing/2014/main" id="{F8F75A69-3DD9-4DDE-8A6F-EC2FA722B43F}"/>
              </a:ext>
            </a:extLst>
          </p:cNvPr>
          <p:cNvSpPr>
            <a:spLocks noGrp="1"/>
          </p:cNvSpPr>
          <p:nvPr>
            <p:ph idx="1"/>
          </p:nvPr>
        </p:nvSpPr>
        <p:spPr>
          <a:xfrm>
            <a:off x="520700" y="2133600"/>
            <a:ext cx="8154988" cy="4238625"/>
          </a:xfrm>
        </p:spPr>
        <p:txBody>
          <a:bodyPr>
            <a:noAutofit/>
          </a:bodyPr>
          <a:lstStyle/>
          <a:p>
            <a:pPr algn="ctr" eaLnBrk="1" hangingPunct="1">
              <a:buFont typeface="Wingdings" pitchFamily="2" charset="2"/>
              <a:buNone/>
              <a:defRPr/>
            </a:pPr>
            <a:r>
              <a:rPr lang="en-US" sz="2000" dirty="0"/>
              <a:t>Typical SANS Metric:  </a:t>
            </a:r>
          </a:p>
          <a:p>
            <a:pPr eaLnBrk="1" hangingPunct="1">
              <a:buFont typeface="Wingdings" pitchFamily="2" charset="2"/>
              <a:buNone/>
              <a:defRPr/>
            </a:pPr>
            <a:r>
              <a:rPr lang="en-US" sz="2000" dirty="0"/>
              <a:t>Temporarily install unauthorized software, hardware or configuration on a device.  It should be: </a:t>
            </a:r>
          </a:p>
          <a:p>
            <a:pPr marL="285750" indent="-285750" eaLnBrk="1" hangingPunct="1">
              <a:buFont typeface="Arial" panose="020B0604020202020204" pitchFamily="34" charset="0"/>
              <a:buChar char="•"/>
              <a:defRPr/>
            </a:pPr>
            <a:r>
              <a:rPr lang="en-US" sz="2000" dirty="0"/>
              <a:t>found within 24 hours (or best: 2 minutes)</a:t>
            </a:r>
          </a:p>
          <a:p>
            <a:pPr marL="285750" indent="-285750" eaLnBrk="1" hangingPunct="1">
              <a:buFont typeface="Arial" panose="020B0604020202020204" pitchFamily="34" charset="0"/>
              <a:buChar char="•"/>
              <a:defRPr/>
            </a:pPr>
            <a:r>
              <a:rPr lang="en-US" sz="2000" dirty="0"/>
              <a:t>isolated within one hour confirmed by alert/email</a:t>
            </a:r>
          </a:p>
          <a:p>
            <a:pPr marL="285750" indent="-285750" eaLnBrk="1" hangingPunct="1">
              <a:buFont typeface="Arial" panose="020B0604020202020204" pitchFamily="34" charset="0"/>
              <a:buChar char="•"/>
              <a:defRPr/>
            </a:pPr>
            <a:r>
              <a:rPr lang="en-US" sz="2000" dirty="0"/>
              <a:t>reported every 24 hours until issue is resolved.</a:t>
            </a:r>
          </a:p>
          <a:p>
            <a:pPr eaLnBrk="1" hangingPunct="1">
              <a:buFont typeface="Arial" charset="0"/>
              <a:buNone/>
              <a:defRPr/>
            </a:pPr>
            <a:endParaRPr lang="en-US"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EEC36B8-D60D-4578-8D4F-D0935BA21ECC}"/>
              </a:ext>
            </a:extLst>
          </p:cNvPr>
          <p:cNvSpPr>
            <a:spLocks noGrp="1"/>
          </p:cNvSpPr>
          <p:nvPr>
            <p:ph type="title"/>
          </p:nvPr>
        </p:nvSpPr>
        <p:spPr>
          <a:xfrm>
            <a:off x="520700" y="917575"/>
            <a:ext cx="8154988" cy="1107996"/>
          </a:xfrm>
        </p:spPr>
        <p:txBody>
          <a:bodyPr/>
          <a:lstStyle/>
          <a:p>
            <a:pPr algn="ctr" eaLnBrk="1" hangingPunct="1"/>
            <a:r>
              <a:rPr lang="en-US" altLang="en-US" sz="4000" dirty="0">
                <a:ea typeface="Calibri" panose="020F0502020204030204" pitchFamily="34" charset="0"/>
                <a:cs typeface="Lucida Sans" panose="020B0602030504020204" pitchFamily="34" charset="0"/>
              </a:rPr>
              <a:t>CIS Critical Control 1:</a:t>
            </a:r>
            <a:br>
              <a:rPr lang="en-US" altLang="en-US" sz="4000" dirty="0">
                <a:ea typeface="Calibri" panose="020F0502020204030204" pitchFamily="34" charset="0"/>
                <a:cs typeface="Lucida Sans" panose="020B0602030504020204" pitchFamily="34" charset="0"/>
              </a:rPr>
            </a:br>
            <a:r>
              <a:rPr lang="en-US" altLang="en-US" sz="4000" dirty="0">
                <a:ea typeface="Calibri" panose="020F0502020204030204" pitchFamily="34" charset="0"/>
                <a:cs typeface="Lucida Sans" panose="020B0602030504020204" pitchFamily="34" charset="0"/>
              </a:rPr>
              <a:t>Inventory of Authorized Devices</a:t>
            </a:r>
          </a:p>
        </p:txBody>
      </p:sp>
      <p:sp>
        <p:nvSpPr>
          <p:cNvPr id="28675" name="Content Placeholder 2">
            <a:extLst>
              <a:ext uri="{FF2B5EF4-FFF2-40B4-BE49-F238E27FC236}">
                <a16:creationId xmlns:a16="http://schemas.microsoft.com/office/drawing/2014/main" id="{3E36EAC6-09E5-491F-A2D0-33991C5562EC}"/>
              </a:ext>
            </a:extLst>
          </p:cNvPr>
          <p:cNvSpPr>
            <a:spLocks noGrp="1"/>
          </p:cNvSpPr>
          <p:nvPr>
            <p:ph idx="1"/>
          </p:nvPr>
        </p:nvSpPr>
        <p:spPr>
          <a:xfrm>
            <a:off x="381000" y="2590800"/>
            <a:ext cx="8229600" cy="3124200"/>
          </a:xfrm>
        </p:spPr>
        <p:txBody>
          <a:bodyPr/>
          <a:lstStyle/>
          <a:p>
            <a:pPr eaLnBrk="1" hangingPunct="1">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Ensure all devices (with IP address) on network are known, configured properly, and patched.  </a:t>
            </a:r>
          </a:p>
          <a:p>
            <a:pPr eaLnBrk="1" hangingPunct="1"/>
            <a:r>
              <a:rPr lang="en-US" altLang="en-US" sz="2400" dirty="0">
                <a:latin typeface="Calibri" panose="020F0502020204030204" pitchFamily="34" charset="0"/>
                <a:ea typeface="ヒラギノ角ゴ Pro W3"/>
                <a:cs typeface="ヒラギノ角ゴ Pro W3"/>
              </a:rPr>
              <a:t>Everything with an IP address is inventoried and controlled.  </a:t>
            </a:r>
          </a:p>
          <a:p>
            <a:pPr marL="342900" indent="-342900" eaLnBrk="1" hangingPunct="1">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inventory includes: IP address, hardware (e.g., MAC) address, machine name, asset owner and department.</a:t>
            </a:r>
          </a:p>
          <a:p>
            <a:pPr eaLnBrk="1" hangingPunct="1"/>
            <a:r>
              <a:rPr lang="en-US" altLang="en-US" sz="2400" b="1" dirty="0">
                <a:latin typeface="Calibri" panose="020F0502020204030204" pitchFamily="34" charset="0"/>
                <a:ea typeface="ヒラギノ角ゴ Pro W3"/>
                <a:cs typeface="ヒラギノ角ゴ Pro W3"/>
              </a:rPr>
              <a:t>Tool: </a:t>
            </a:r>
            <a:r>
              <a:rPr lang="en-US" altLang="en-US" sz="2400" dirty="0">
                <a:latin typeface="Calibri" panose="020F0502020204030204" pitchFamily="34" charset="0"/>
                <a:ea typeface="ヒラギノ角ゴ Pro W3"/>
                <a:cs typeface="ヒラギノ角ゴ Pro W3"/>
              </a:rPr>
              <a:t>Automate network scanning for daily or weekly execution and/or use DHCP reports and passive monitoring.  </a:t>
            </a:r>
          </a:p>
          <a:p>
            <a:pPr marL="342900" indent="-342900" eaLnBrk="1" hangingPunct="1">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Compare results daily or weekly with known good configurations.</a:t>
            </a:r>
          </a:p>
          <a:p>
            <a:pPr eaLnBrk="1" hangingPunct="1"/>
            <a:r>
              <a:rPr lang="en-US" altLang="en-US" sz="2400" b="1" dirty="0">
                <a:latin typeface="Calibri" panose="020F0502020204030204" pitchFamily="34" charset="0"/>
                <a:ea typeface="ヒラギノ角ゴ Pro W3"/>
                <a:cs typeface="ヒラギノ角ゴ Pro W3"/>
              </a:rPr>
              <a:t>Metric</a:t>
            </a:r>
            <a:r>
              <a:rPr lang="en-US" altLang="en-US" sz="2400" dirty="0">
                <a:latin typeface="Calibri" panose="020F0502020204030204" pitchFamily="34" charset="0"/>
                <a:ea typeface="ヒラギノ角ゴ Pro W3"/>
                <a:cs typeface="ヒラギノ角ゴ Pro W3"/>
              </a:rPr>
              <a:t>: Temporarily install unauthorized device.</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A776E2F-70E8-4C96-8800-EC8CFC440FD4}"/>
              </a:ext>
            </a:extLst>
          </p:cNvPr>
          <p:cNvSpPr>
            <a:spLocks noGrp="1"/>
          </p:cNvSpPr>
          <p:nvPr>
            <p:ph type="title"/>
          </p:nvPr>
        </p:nvSpPr>
        <p:spPr>
          <a:xfrm>
            <a:off x="520700" y="917575"/>
            <a:ext cx="8154988" cy="996950"/>
          </a:xfrm>
        </p:spPr>
        <p:txBody>
          <a:bodyPr/>
          <a:lstStyle/>
          <a:p>
            <a:pPr algn="ctr" eaLnBrk="1" hangingPunct="1">
              <a:defRPr/>
            </a:pPr>
            <a:r>
              <a:rPr lang="en-US" altLang="en-US" dirty="0">
                <a:solidFill>
                  <a:schemeClr val="tx1">
                    <a:lumMod val="90000"/>
                    <a:lumOff val="10000"/>
                  </a:schemeClr>
                </a:solidFill>
                <a:ea typeface="Calibri" pitchFamily="34" charset="0"/>
                <a:cs typeface="Lucida Sans" pitchFamily="34" charset="0"/>
              </a:rPr>
              <a:t>CIS Critical Control 2:</a:t>
            </a:r>
            <a:br>
              <a:rPr lang="en-US" altLang="en-US" dirty="0">
                <a:solidFill>
                  <a:schemeClr val="tx1">
                    <a:lumMod val="90000"/>
                    <a:lumOff val="10000"/>
                  </a:schemeClr>
                </a:solidFill>
                <a:ea typeface="Calibri" pitchFamily="34" charset="0"/>
                <a:cs typeface="Lucida Sans" pitchFamily="34" charset="0"/>
              </a:rPr>
            </a:br>
            <a:r>
              <a:rPr lang="en-US" altLang="en-US" dirty="0">
                <a:solidFill>
                  <a:schemeClr val="tx1">
                    <a:lumMod val="90000"/>
                    <a:lumOff val="10000"/>
                  </a:schemeClr>
                </a:solidFill>
                <a:ea typeface="Calibri" pitchFamily="34" charset="0"/>
                <a:cs typeface="Lucida Sans" pitchFamily="34" charset="0"/>
              </a:rPr>
              <a:t>Inventory of Authorized Software</a:t>
            </a:r>
            <a:endParaRPr lang="en-US" altLang="en-US" sz="3200" dirty="0">
              <a:solidFill>
                <a:schemeClr val="tx1">
                  <a:lumMod val="90000"/>
                  <a:lumOff val="10000"/>
                </a:schemeClr>
              </a:solidFill>
              <a:ea typeface="Calibri" pitchFamily="34" charset="0"/>
              <a:cs typeface="Lucida Sans" pitchFamily="34" charset="0"/>
            </a:endParaRPr>
          </a:p>
        </p:txBody>
      </p:sp>
      <p:sp>
        <p:nvSpPr>
          <p:cNvPr id="3" name="Content Placeholder 2">
            <a:extLst>
              <a:ext uri="{FF2B5EF4-FFF2-40B4-BE49-F238E27FC236}">
                <a16:creationId xmlns:a16="http://schemas.microsoft.com/office/drawing/2014/main" id="{196280EE-CE50-4B03-BBF4-ACC360451592}"/>
              </a:ext>
            </a:extLst>
          </p:cNvPr>
          <p:cNvSpPr>
            <a:spLocks noGrp="1"/>
          </p:cNvSpPr>
          <p:nvPr>
            <p:ph idx="1"/>
          </p:nvPr>
        </p:nvSpPr>
        <p:spPr>
          <a:xfrm>
            <a:off x="520700" y="2209800"/>
            <a:ext cx="8154988" cy="4162425"/>
          </a:xfrm>
        </p:spPr>
        <p:txBody>
          <a:bodyPr>
            <a:noAutofit/>
          </a:bodyPr>
          <a:lstStyle/>
          <a:p>
            <a:pPr eaLnBrk="1" hangingPunct="1">
              <a:lnSpc>
                <a:spcPct val="115000"/>
              </a:lnSpc>
              <a:spcBef>
                <a:spcPts val="0"/>
              </a:spcBef>
              <a:spcAft>
                <a:spcPts val="0"/>
              </a:spcAft>
              <a:buFont typeface="Wingdings" pitchFamily="2" charset="2"/>
              <a:buNone/>
              <a:defRPr/>
            </a:pPr>
            <a:r>
              <a:rPr lang="en-US" sz="2600" dirty="0">
                <a:solidFill>
                  <a:schemeClr val="accent5">
                    <a:lumMod val="10000"/>
                  </a:schemeClr>
                </a:solidFill>
                <a:ea typeface="Calibri"/>
                <a:cs typeface="Times New Roman"/>
              </a:rPr>
              <a:t>Ensure all software is inventoried, approved and recently patched  </a:t>
            </a:r>
          </a:p>
          <a:p>
            <a:pPr marL="457200" indent="-457200" eaLnBrk="1" hangingPunct="1">
              <a:lnSpc>
                <a:spcPct val="115000"/>
              </a:lnSpc>
              <a:spcBef>
                <a:spcPts val="0"/>
              </a:spcBef>
              <a:spcAft>
                <a:spcPts val="0"/>
              </a:spcAft>
              <a:buClr>
                <a:srgbClr val="9999CC"/>
              </a:buClr>
              <a:buFont typeface="Arial" panose="020B0604020202020204" pitchFamily="34" charset="0"/>
              <a:buChar char="•"/>
              <a:defRPr/>
            </a:pPr>
            <a:r>
              <a:rPr lang="en-US" sz="2600" dirty="0">
                <a:solidFill>
                  <a:schemeClr val="accent5">
                    <a:lumMod val="10000"/>
                  </a:schemeClr>
                </a:solidFill>
                <a:ea typeface="Calibri"/>
                <a:cs typeface="Times New Roman"/>
              </a:rPr>
              <a:t>Inventory includes software name, source/publisher, install date, version, deployment mechanism, and applicable license information.</a:t>
            </a:r>
          </a:p>
          <a:p>
            <a:pPr eaLnBrk="1" hangingPunct="1">
              <a:lnSpc>
                <a:spcPct val="115000"/>
              </a:lnSpc>
              <a:spcBef>
                <a:spcPts val="0"/>
              </a:spcBef>
              <a:spcAft>
                <a:spcPts val="0"/>
              </a:spcAft>
              <a:buClr>
                <a:srgbClr val="9999CC"/>
              </a:buClr>
              <a:defRPr/>
            </a:pPr>
            <a:r>
              <a:rPr lang="en-US" sz="2600" b="1" dirty="0">
                <a:solidFill>
                  <a:schemeClr val="accent5">
                    <a:lumMod val="10000"/>
                  </a:schemeClr>
                </a:solidFill>
                <a:ea typeface="Calibri"/>
                <a:cs typeface="Times New Roman"/>
              </a:rPr>
              <a:t>Tools: </a:t>
            </a:r>
            <a:r>
              <a:rPr lang="en-US" sz="2600" dirty="0">
                <a:solidFill>
                  <a:schemeClr val="accent5">
                    <a:lumMod val="10000"/>
                  </a:schemeClr>
                </a:solidFill>
                <a:ea typeface="Calibri"/>
                <a:cs typeface="Times New Roman"/>
              </a:rPr>
              <a:t>Endpoint Security Suites (ESS) contain antimalware, firewall, IDS/IPS, software allow/</a:t>
            </a:r>
            <a:r>
              <a:rPr lang="en-US" sz="2600" dirty="0" err="1">
                <a:solidFill>
                  <a:schemeClr val="accent5">
                    <a:lumMod val="10000"/>
                  </a:schemeClr>
                </a:solidFill>
                <a:ea typeface="Calibri"/>
                <a:cs typeface="Times New Roman"/>
              </a:rPr>
              <a:t>blocklisting</a:t>
            </a:r>
            <a:r>
              <a:rPr lang="en-US" sz="2600" dirty="0">
                <a:solidFill>
                  <a:schemeClr val="accent5">
                    <a:lumMod val="10000"/>
                  </a:schemeClr>
                </a:solidFill>
                <a:ea typeface="Calibri"/>
                <a:cs typeface="Times New Roman"/>
              </a:rPr>
              <a:t>.  </a:t>
            </a:r>
            <a:endParaRPr lang="en-US" sz="2600" dirty="0">
              <a:solidFill>
                <a:schemeClr val="accent5">
                  <a:lumMod val="10000"/>
                </a:schemeClr>
              </a:solidFill>
              <a:latin typeface="Calibri" panose="020F0502020204030204" pitchFamily="34" charset="0"/>
            </a:endParaRPr>
          </a:p>
          <a:p>
            <a:pPr eaLnBrk="1" hangingPunct="1">
              <a:lnSpc>
                <a:spcPct val="115000"/>
              </a:lnSpc>
              <a:spcBef>
                <a:spcPts val="0"/>
              </a:spcBef>
              <a:spcAft>
                <a:spcPts val="0"/>
              </a:spcAft>
              <a:buClr>
                <a:srgbClr val="9999CC"/>
              </a:buClr>
              <a:buFont typeface="Arial" charset="0"/>
              <a:buNone/>
              <a:defRPr/>
            </a:pPr>
            <a:r>
              <a:rPr lang="en-US" sz="2600" b="1" dirty="0">
                <a:solidFill>
                  <a:schemeClr val="accent5">
                    <a:lumMod val="10000"/>
                  </a:schemeClr>
                </a:solidFill>
                <a:latin typeface="Calibri" panose="020F0502020204030204" pitchFamily="34" charset="0"/>
              </a:rPr>
              <a:t>Metric</a:t>
            </a:r>
            <a:r>
              <a:rPr lang="en-US" sz="2600" dirty="0">
                <a:solidFill>
                  <a:schemeClr val="accent5">
                    <a:lumMod val="10000"/>
                  </a:schemeClr>
                </a:solidFill>
                <a:latin typeface="Calibri" panose="020F0502020204030204" pitchFamily="34" charset="0"/>
              </a:rPr>
              <a:t>:  Temporarily install unauthorized software on a device.</a:t>
            </a:r>
            <a:endParaRPr lang="en-US" sz="2600" dirty="0">
              <a:solidFill>
                <a:schemeClr val="accent5">
                  <a:lumMod val="10000"/>
                </a:schemeClr>
              </a:solidFill>
              <a:latin typeface="Calibri" panose="020F0502020204030204" pitchFamily="34" charset="0"/>
              <a:ea typeface="Calibri"/>
              <a:cs typeface="Times New Roman"/>
            </a:endParaRPr>
          </a:p>
          <a:p>
            <a:pPr eaLnBrk="1" hangingPunct="1">
              <a:lnSpc>
                <a:spcPct val="115000"/>
              </a:lnSpc>
              <a:spcBef>
                <a:spcPts val="0"/>
              </a:spcBef>
              <a:spcAft>
                <a:spcPts val="0"/>
              </a:spcAft>
              <a:buFont typeface="Symbol"/>
              <a:buChar char=""/>
              <a:defRPr/>
            </a:pPr>
            <a:endParaRPr lang="en-US" dirty="0"/>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A776E2F-70E8-4C96-8800-EC8CFC440FD4}"/>
              </a:ext>
            </a:extLst>
          </p:cNvPr>
          <p:cNvSpPr>
            <a:spLocks noGrp="1"/>
          </p:cNvSpPr>
          <p:nvPr>
            <p:ph type="title"/>
          </p:nvPr>
        </p:nvSpPr>
        <p:spPr>
          <a:xfrm>
            <a:off x="520700" y="917575"/>
            <a:ext cx="8154988" cy="941796"/>
          </a:xfrm>
        </p:spPr>
        <p:txBody>
          <a:bodyPr/>
          <a:lstStyle/>
          <a:p>
            <a:pPr algn="ctr" eaLnBrk="1" hangingPunct="1">
              <a:defRPr/>
            </a:pPr>
            <a:r>
              <a:rPr lang="en-US" altLang="en-US" dirty="0">
                <a:solidFill>
                  <a:schemeClr val="tx1">
                    <a:lumMod val="90000"/>
                    <a:lumOff val="10000"/>
                  </a:schemeClr>
                </a:solidFill>
                <a:ea typeface="Calibri" pitchFamily="34" charset="0"/>
                <a:cs typeface="Lucida Sans" pitchFamily="34" charset="0"/>
              </a:rPr>
              <a:t>CIS Critical Control 3:</a:t>
            </a:r>
            <a:br>
              <a:rPr lang="en-US" altLang="en-US" dirty="0">
                <a:solidFill>
                  <a:schemeClr val="tx1">
                    <a:lumMod val="90000"/>
                    <a:lumOff val="10000"/>
                  </a:schemeClr>
                </a:solidFill>
                <a:ea typeface="Calibri" pitchFamily="34" charset="0"/>
                <a:cs typeface="Lucida Sans" pitchFamily="34" charset="0"/>
              </a:rPr>
            </a:br>
            <a:r>
              <a:rPr lang="en-US" altLang="en-US" sz="3200" dirty="0">
                <a:solidFill>
                  <a:schemeClr val="tx1">
                    <a:lumMod val="90000"/>
                    <a:lumOff val="10000"/>
                  </a:schemeClr>
                </a:solidFill>
                <a:ea typeface="Calibri" pitchFamily="34" charset="0"/>
                <a:cs typeface="Lucida Sans" pitchFamily="34" charset="0"/>
              </a:rPr>
              <a:t>Management of Protected and Sensitive Data</a:t>
            </a:r>
          </a:p>
        </p:txBody>
      </p:sp>
      <p:sp>
        <p:nvSpPr>
          <p:cNvPr id="3" name="Content Placeholder 2">
            <a:extLst>
              <a:ext uri="{FF2B5EF4-FFF2-40B4-BE49-F238E27FC236}">
                <a16:creationId xmlns:a16="http://schemas.microsoft.com/office/drawing/2014/main" id="{196280EE-CE50-4B03-BBF4-ACC360451592}"/>
              </a:ext>
            </a:extLst>
          </p:cNvPr>
          <p:cNvSpPr>
            <a:spLocks noGrp="1"/>
          </p:cNvSpPr>
          <p:nvPr>
            <p:ph idx="1"/>
          </p:nvPr>
        </p:nvSpPr>
        <p:spPr>
          <a:xfrm>
            <a:off x="520700" y="2209800"/>
            <a:ext cx="8154988" cy="4162425"/>
          </a:xfrm>
        </p:spPr>
        <p:txBody>
          <a:bodyPr>
            <a:noAutofit/>
          </a:bodyPr>
          <a:lstStyle/>
          <a:p>
            <a:pPr eaLnBrk="1" hangingPunct="1">
              <a:lnSpc>
                <a:spcPct val="115000"/>
              </a:lnSpc>
              <a:spcBef>
                <a:spcPts val="0"/>
              </a:spcBef>
              <a:spcAft>
                <a:spcPts val="0"/>
              </a:spcAft>
              <a:buFont typeface="Wingdings" pitchFamily="2" charset="2"/>
              <a:buNone/>
              <a:defRPr/>
            </a:pPr>
            <a:r>
              <a:rPr lang="en-US" sz="2800" dirty="0">
                <a:solidFill>
                  <a:schemeClr val="accent5">
                    <a:lumMod val="10000"/>
                  </a:schemeClr>
                </a:solidFill>
                <a:latin typeface="Calibri" panose="020F0502020204030204" pitchFamily="34" charset="0"/>
              </a:rPr>
              <a:t>Define standards for:</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data handling</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retention</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disposal</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access permissions</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encryption</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logging of accesses</a:t>
            </a:r>
          </a:p>
          <a:p>
            <a:pPr marL="457200" indent="-457200" eaLnBrk="1" hangingPunct="1">
              <a:lnSpc>
                <a:spcPct val="100000"/>
              </a:lnSpc>
              <a:spcBef>
                <a:spcPts val="0"/>
              </a:spcBef>
              <a:spcAft>
                <a:spcPts val="0"/>
              </a:spcAft>
              <a:buFont typeface="Arial" panose="020B0604020202020204" pitchFamily="34" charset="0"/>
              <a:buChar char="•"/>
              <a:defRPr/>
            </a:pPr>
            <a:r>
              <a:rPr lang="en-US" sz="2800" dirty="0">
                <a:solidFill>
                  <a:schemeClr val="accent5">
                    <a:lumMod val="10000"/>
                  </a:schemeClr>
                </a:solidFill>
                <a:latin typeface="Calibri" panose="020F0502020204030204" pitchFamily="34" charset="0"/>
              </a:rPr>
              <a:t>monitoring of logs.</a:t>
            </a:r>
          </a:p>
          <a:p>
            <a:pPr eaLnBrk="1" hangingPunct="1">
              <a:lnSpc>
                <a:spcPct val="115000"/>
              </a:lnSpc>
              <a:spcBef>
                <a:spcPts val="0"/>
              </a:spcBef>
              <a:spcAft>
                <a:spcPts val="0"/>
              </a:spcAft>
              <a:buFont typeface="Wingdings" pitchFamily="2" charset="2"/>
              <a:buNone/>
              <a:defRPr/>
            </a:pPr>
            <a:r>
              <a:rPr lang="en-US" sz="2800" b="1" dirty="0">
                <a:solidFill>
                  <a:schemeClr val="accent5">
                    <a:lumMod val="10000"/>
                  </a:schemeClr>
                </a:solidFill>
                <a:latin typeface="Calibri" panose="020F0502020204030204" pitchFamily="34" charset="0"/>
              </a:rPr>
              <a:t>Metric</a:t>
            </a:r>
            <a:r>
              <a:rPr lang="en-US" sz="2800" dirty="0">
                <a:solidFill>
                  <a:schemeClr val="accent5">
                    <a:lumMod val="10000"/>
                  </a:schemeClr>
                </a:solidFill>
                <a:latin typeface="Calibri" panose="020F0502020204030204" pitchFamily="34" charset="0"/>
              </a:rPr>
              <a:t>: Reevaluate inventory annually or with significant changes.</a:t>
            </a:r>
          </a:p>
        </p:txBody>
      </p:sp>
    </p:spTree>
    <p:extLst>
      <p:ext uri="{BB962C8B-B14F-4D97-AF65-F5344CB8AC3E}">
        <p14:creationId xmlns:p14="http://schemas.microsoft.com/office/powerpoint/2010/main" val="4001631988"/>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F8A2D1D2-03FC-4AE0-8D7B-83A7C5E2772E}"/>
              </a:ext>
            </a:extLst>
          </p:cNvPr>
          <p:cNvSpPr>
            <a:spLocks noGrp="1"/>
          </p:cNvSpPr>
          <p:nvPr>
            <p:ph type="title"/>
          </p:nvPr>
        </p:nvSpPr>
        <p:spPr>
          <a:xfrm>
            <a:off x="520700" y="917575"/>
            <a:ext cx="8154988" cy="1495794"/>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4:</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Secure Configurations for Hardware &amp; Software</a:t>
            </a:r>
          </a:p>
        </p:txBody>
      </p:sp>
      <p:sp>
        <p:nvSpPr>
          <p:cNvPr id="22531" name="Content Placeholder 2">
            <a:extLst>
              <a:ext uri="{FF2B5EF4-FFF2-40B4-BE49-F238E27FC236}">
                <a16:creationId xmlns:a16="http://schemas.microsoft.com/office/drawing/2014/main" id="{E2D03AAE-5175-49D6-B578-DA32CBF6E487}"/>
              </a:ext>
            </a:extLst>
          </p:cNvPr>
          <p:cNvSpPr>
            <a:spLocks noGrp="1"/>
          </p:cNvSpPr>
          <p:nvPr>
            <p:ph idx="1"/>
          </p:nvPr>
        </p:nvSpPr>
        <p:spPr>
          <a:xfrm>
            <a:off x="457200" y="2362200"/>
            <a:ext cx="8534400" cy="3886200"/>
          </a:xfrm>
        </p:spPr>
        <p:txBody>
          <a:bodyPr>
            <a:noAutofit/>
          </a:bodyPr>
          <a:lstStyle/>
          <a:p>
            <a:pPr eaLnBrk="1" hangingPunct="1">
              <a:lnSpc>
                <a:spcPct val="115000"/>
              </a:lnSpc>
              <a:spcBef>
                <a:spcPct val="0"/>
              </a:spcBef>
              <a:buFont typeface="Arial" charset="0"/>
              <a:buNone/>
              <a:defRPr/>
            </a:pPr>
            <a:r>
              <a:rPr lang="en-US" altLang="en-US" sz="2400" dirty="0">
                <a:latin typeface="Calibri" pitchFamily="34" charset="0"/>
                <a:ea typeface="Calibri" pitchFamily="34" charset="0"/>
                <a:cs typeface="Times New Roman" pitchFamily="18" charset="0"/>
              </a:rPr>
              <a:t>All devices are hardened using recommended security configurations </a:t>
            </a:r>
          </a:p>
          <a:p>
            <a:pPr marL="342900" indent="-342900" eaLnBrk="1" hangingPunct="1">
              <a:lnSpc>
                <a:spcPct val="115000"/>
              </a:lnSpc>
              <a:spcBef>
                <a:spcPct val="0"/>
              </a:spcBef>
              <a:buFont typeface="Arial" panose="020B0604020202020204" pitchFamily="34" charset="0"/>
              <a:buChar char="•"/>
              <a:defRPr/>
            </a:pPr>
            <a:r>
              <a:rPr lang="en-US" altLang="en-US" sz="2400" dirty="0">
                <a:latin typeface="Calibri" pitchFamily="34" charset="0"/>
                <a:ea typeface="Calibri" pitchFamily="34" charset="0"/>
                <a:cs typeface="Times New Roman" pitchFamily="18" charset="0"/>
              </a:rPr>
              <a:t>enable firewalls</a:t>
            </a:r>
          </a:p>
          <a:p>
            <a:pPr marL="342900" indent="-342900" eaLnBrk="1" hangingPunct="1">
              <a:lnSpc>
                <a:spcPct val="115000"/>
              </a:lnSpc>
              <a:spcBef>
                <a:spcPct val="0"/>
              </a:spcBef>
              <a:buFont typeface="Arial" panose="020B0604020202020204" pitchFamily="34" charset="0"/>
              <a:buChar char="•"/>
              <a:defRPr/>
            </a:pPr>
            <a:r>
              <a:rPr lang="en-US" altLang="en-US" sz="2400" dirty="0">
                <a:latin typeface="Calibri" pitchFamily="34" charset="0"/>
                <a:ea typeface="Calibri" pitchFamily="34" charset="0"/>
                <a:cs typeface="Times New Roman" pitchFamily="18" charset="0"/>
              </a:rPr>
              <a:t>use encryption, session locking and complex passwords, </a:t>
            </a:r>
          </a:p>
          <a:p>
            <a:pPr marL="342900" indent="-342900" eaLnBrk="1" hangingPunct="1">
              <a:lnSpc>
                <a:spcPct val="115000"/>
              </a:lnSpc>
              <a:spcBef>
                <a:spcPct val="0"/>
              </a:spcBef>
              <a:buFont typeface="Arial" panose="020B0604020202020204" pitchFamily="34" charset="0"/>
              <a:buChar char="•"/>
              <a:defRPr/>
            </a:pPr>
            <a:r>
              <a:rPr lang="en-US" altLang="en-US" sz="2400" dirty="0">
                <a:latin typeface="Calibri" pitchFamily="34" charset="0"/>
                <a:ea typeface="Calibri" pitchFamily="34" charset="0"/>
                <a:cs typeface="Times New Roman" pitchFamily="18" charset="0"/>
              </a:rPr>
              <a:t>minimize default accounts, restrict services</a:t>
            </a:r>
          </a:p>
          <a:p>
            <a:pPr marL="342900" indent="-342900" eaLnBrk="1" hangingPunct="1">
              <a:lnSpc>
                <a:spcPct val="115000"/>
              </a:lnSpc>
              <a:spcBef>
                <a:spcPct val="0"/>
              </a:spcBef>
              <a:buFont typeface="Arial" panose="020B0604020202020204" pitchFamily="34" charset="0"/>
              <a:buChar char="•"/>
              <a:defRPr/>
            </a:pPr>
            <a:r>
              <a:rPr lang="en-US" altLang="en-US" sz="2400" dirty="0">
                <a:latin typeface="Calibri" pitchFamily="34" charset="0"/>
                <a:ea typeface="Calibri" pitchFamily="34" charset="0"/>
                <a:cs typeface="Times New Roman" pitchFamily="18" charset="0"/>
              </a:rPr>
              <a:t>remotely wipe missing devices </a:t>
            </a:r>
          </a:p>
          <a:p>
            <a:pPr eaLnBrk="1" hangingPunct="1">
              <a:lnSpc>
                <a:spcPct val="115000"/>
              </a:lnSpc>
              <a:spcBef>
                <a:spcPct val="0"/>
              </a:spcBef>
              <a:buFont typeface="Arial" charset="0"/>
              <a:buNone/>
              <a:defRPr/>
            </a:pPr>
            <a:r>
              <a:rPr lang="en-US" altLang="en-US" sz="2400" b="1" dirty="0">
                <a:latin typeface="Calibri" pitchFamily="34" charset="0"/>
                <a:ea typeface="Calibri" pitchFamily="34" charset="0"/>
                <a:cs typeface="Times New Roman" pitchFamily="18" charset="0"/>
              </a:rPr>
              <a:t>Tools: </a:t>
            </a:r>
            <a:r>
              <a:rPr lang="en-US" altLang="en-US" sz="2400" dirty="0">
                <a:latin typeface="Calibri" pitchFamily="34" charset="0"/>
                <a:ea typeface="Calibri" pitchFamily="34" charset="0"/>
                <a:cs typeface="Times New Roman" pitchFamily="18" charset="0"/>
              </a:rPr>
              <a:t>use secure images; configuration checking tools daily </a:t>
            </a:r>
          </a:p>
          <a:p>
            <a:pPr eaLnBrk="1" hangingPunct="1">
              <a:lnSpc>
                <a:spcPct val="115000"/>
              </a:lnSpc>
              <a:spcBef>
                <a:spcPct val="0"/>
              </a:spcBef>
              <a:buFont typeface="Arial" charset="0"/>
              <a:buNone/>
              <a:defRPr/>
            </a:pPr>
            <a:r>
              <a:rPr lang="en-US" altLang="en-US" sz="2400" b="1" dirty="0">
                <a:latin typeface="Calibri" pitchFamily="34" charset="0"/>
                <a:ea typeface="Calibri" pitchFamily="34" charset="0"/>
                <a:cs typeface="Times New Roman" pitchFamily="18" charset="0"/>
              </a:rPr>
              <a:t>Metric: </a:t>
            </a:r>
            <a:r>
              <a:rPr lang="en-US" altLang="en-US" sz="2400" dirty="0">
                <a:latin typeface="Calibri" pitchFamily="34" charset="0"/>
                <a:ea typeface="Calibri" pitchFamily="34" charset="0"/>
                <a:cs typeface="Times New Roman" pitchFamily="18" charset="0"/>
              </a:rPr>
              <a:t>Review secure configurations annually</a:t>
            </a:r>
          </a:p>
          <a:p>
            <a:pPr marL="342900" indent="-342900" eaLnBrk="1" hangingPunct="1">
              <a:lnSpc>
                <a:spcPct val="115000"/>
              </a:lnSpc>
              <a:spcBef>
                <a:spcPct val="0"/>
              </a:spcBef>
              <a:buFont typeface="Arial" panose="020B0604020202020204" pitchFamily="34" charset="0"/>
              <a:buChar char="•"/>
              <a:defRPr/>
            </a:pPr>
            <a:r>
              <a:rPr lang="en-US" altLang="en-US" sz="2400" dirty="0">
                <a:latin typeface="Calibri" pitchFamily="34" charset="0"/>
                <a:ea typeface="Calibri" pitchFamily="34" charset="0"/>
                <a:cs typeface="Times New Roman" pitchFamily="18" charset="0"/>
              </a:rPr>
              <a:t>Temporarily attempt to change a set of random configurations.  </a:t>
            </a:r>
            <a:endParaRPr lang="en-US" altLang="en-US" sz="2400" dirty="0">
              <a:ea typeface="Calibri" pitchFamily="34" charset="0"/>
              <a:cs typeface="Times New Roman" pitchFamily="18" charset="0"/>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1B6483-C57C-488D-9DE1-209E44C5829F}"/>
              </a:ext>
            </a:extLst>
          </p:cNvPr>
          <p:cNvSpPr>
            <a:spLocks noGrp="1"/>
          </p:cNvSpPr>
          <p:nvPr>
            <p:ph idx="11"/>
          </p:nvPr>
        </p:nvSpPr>
        <p:spPr>
          <a:xfrm>
            <a:off x="522000" y="1914771"/>
            <a:ext cx="8136000" cy="4484441"/>
          </a:xfrm>
        </p:spPr>
        <p:txBody>
          <a:bodyPr/>
          <a:lstStyle/>
          <a:p>
            <a:r>
              <a:rPr lang="en-US" sz="2000" dirty="0"/>
              <a:t>Maintain an inventory of valid accounts, including persons’ name, user name, start/expiration dates, and department.  </a:t>
            </a:r>
          </a:p>
          <a:p>
            <a:pPr marL="285750" indent="-285750">
              <a:buFont typeface="Arial" panose="020B0604020202020204" pitchFamily="34" charset="0"/>
              <a:buChar char="•"/>
            </a:pPr>
            <a:r>
              <a:rPr lang="en-US" sz="2000" dirty="0"/>
              <a:t>Remove terminated accounts in a timely manner, via account expiration dates, or logs of expired password accounts, disabled accounts, or locked-out accounts</a:t>
            </a:r>
          </a:p>
          <a:p>
            <a:pPr marL="285750" indent="-285750">
              <a:buFont typeface="Arial" panose="020B0604020202020204" pitchFamily="34" charset="0"/>
              <a:buChar char="•"/>
            </a:pPr>
            <a:r>
              <a:rPr lang="en-US" sz="2000" dirty="0"/>
              <a:t>Require unique passwords </a:t>
            </a:r>
          </a:p>
          <a:p>
            <a:pPr marL="285750" indent="-285750">
              <a:buFont typeface="Arial" panose="020B0604020202020204" pitchFamily="34" charset="0"/>
              <a:buChar char="•"/>
            </a:pPr>
            <a:r>
              <a:rPr lang="en-US" sz="2000" dirty="0"/>
              <a:t>Avoid using system admin accounts for non-admin work</a:t>
            </a:r>
          </a:p>
          <a:p>
            <a:r>
              <a:rPr lang="en-US" sz="2000" b="1" dirty="0"/>
              <a:t>Tools:  </a:t>
            </a:r>
            <a:r>
              <a:rPr lang="en-US" sz="2000" dirty="0"/>
              <a:t>Operating system tools to generate alerts for the above conditions should be enabled.</a:t>
            </a:r>
          </a:p>
          <a:p>
            <a:r>
              <a:rPr lang="en-US" sz="2000" b="1" dirty="0"/>
              <a:t>Metric: </a:t>
            </a:r>
            <a:r>
              <a:rPr lang="en-US" sz="2000" dirty="0"/>
              <a:t>Review of accounts quarterly for validity.  A list of valid user accounts is collected daily; an alert or email is generated for unusual changes.</a:t>
            </a:r>
          </a:p>
        </p:txBody>
      </p:sp>
      <p:sp>
        <p:nvSpPr>
          <p:cNvPr id="3" name="Title 2">
            <a:extLst>
              <a:ext uri="{FF2B5EF4-FFF2-40B4-BE49-F238E27FC236}">
                <a16:creationId xmlns:a16="http://schemas.microsoft.com/office/drawing/2014/main" id="{61BBA699-6D3F-4DF8-904E-237A9084799B}"/>
              </a:ext>
            </a:extLst>
          </p:cNvPr>
          <p:cNvSpPr>
            <a:spLocks noGrp="1"/>
          </p:cNvSpPr>
          <p:nvPr>
            <p:ph type="title"/>
          </p:nvPr>
        </p:nvSpPr>
        <p:spPr>
          <a:xfrm>
            <a:off x="520700" y="917575"/>
            <a:ext cx="8154988" cy="997196"/>
          </a:xfrm>
        </p:spPr>
        <p:txBody>
          <a:bodyPr/>
          <a:lstStyle/>
          <a:p>
            <a:pPr algn="ctr"/>
            <a:r>
              <a:rPr lang="en-US" dirty="0"/>
              <a:t>CIS Critical Control 5:</a:t>
            </a:r>
            <a:br>
              <a:rPr lang="en-US" dirty="0"/>
            </a:br>
            <a:r>
              <a:rPr lang="en-US" dirty="0"/>
              <a:t>Account Monitoring and Control </a:t>
            </a:r>
          </a:p>
        </p:txBody>
      </p:sp>
    </p:spTree>
    <p:extLst>
      <p:ext uri="{BB962C8B-B14F-4D97-AF65-F5344CB8AC3E}">
        <p14:creationId xmlns:p14="http://schemas.microsoft.com/office/powerpoint/2010/main" val="259986627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3C5CCE80-A204-4550-AFDD-A4C215EEC682}"/>
              </a:ext>
            </a:extLst>
          </p:cNvPr>
          <p:cNvSpPr>
            <a:spLocks noGrp="1"/>
          </p:cNvSpPr>
          <p:nvPr>
            <p:ph type="title"/>
          </p:nvPr>
        </p:nvSpPr>
        <p:spPr>
          <a:xfrm>
            <a:off x="520700" y="917575"/>
            <a:ext cx="8154988" cy="997196"/>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6:</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Controlled Access Based on Need to Know</a:t>
            </a:r>
          </a:p>
        </p:txBody>
      </p:sp>
      <p:sp>
        <p:nvSpPr>
          <p:cNvPr id="3" name="Content Placeholder 2">
            <a:extLst>
              <a:ext uri="{FF2B5EF4-FFF2-40B4-BE49-F238E27FC236}">
                <a16:creationId xmlns:a16="http://schemas.microsoft.com/office/drawing/2014/main" id="{E6E16C09-AE37-43A7-8F38-8CC1BE4ABB6F}"/>
              </a:ext>
            </a:extLst>
          </p:cNvPr>
          <p:cNvSpPr>
            <a:spLocks noGrp="1"/>
          </p:cNvSpPr>
          <p:nvPr>
            <p:ph idx="1"/>
          </p:nvPr>
        </p:nvSpPr>
        <p:spPr>
          <a:xfrm>
            <a:off x="520700" y="2133600"/>
            <a:ext cx="8154988" cy="4238625"/>
          </a:xfrm>
        </p:spPr>
        <p:txBody>
          <a:bodyPr>
            <a:noAutofit/>
          </a:bodyPr>
          <a:lstStyle/>
          <a:p>
            <a:pPr eaLnBrk="1" hangingPunct="1">
              <a:lnSpc>
                <a:spcPct val="115000"/>
              </a:lnSpc>
              <a:spcBef>
                <a:spcPts val="0"/>
              </a:spcBef>
              <a:spcAft>
                <a:spcPts val="1000"/>
              </a:spcAft>
              <a:buFont typeface="Arial" charset="0"/>
              <a:buNone/>
              <a:defRPr/>
            </a:pPr>
            <a:r>
              <a:rPr lang="en-US" sz="2000" dirty="0">
                <a:ea typeface="Calibri"/>
                <a:cs typeface="Times New Roman"/>
              </a:rPr>
              <a:t>Data classification and logging access to confidential data help prevent exfiltration of data to competitors.  </a:t>
            </a:r>
          </a:p>
          <a:p>
            <a:pPr marL="342900" indent="-342900" eaLnBrk="1" hangingPunct="1">
              <a:lnSpc>
                <a:spcPct val="115000"/>
              </a:lnSpc>
              <a:spcBef>
                <a:spcPts val="0"/>
              </a:spcBef>
              <a:spcAft>
                <a:spcPts val="1000"/>
              </a:spcAft>
              <a:buFont typeface="Arial" panose="020B0604020202020204" pitchFamily="34" charset="0"/>
              <a:buChar char="•"/>
              <a:defRPr/>
            </a:pPr>
            <a:r>
              <a:rPr lang="en-US" sz="2000" dirty="0">
                <a:ea typeface="Calibri"/>
                <a:cs typeface="Times New Roman"/>
              </a:rPr>
              <a:t>Separate accounts for email/web access versus privileged access (e.g., administrator). </a:t>
            </a:r>
          </a:p>
          <a:p>
            <a:pPr marL="342900" indent="-342900" eaLnBrk="1" hangingPunct="1">
              <a:lnSpc>
                <a:spcPct val="115000"/>
              </a:lnSpc>
              <a:spcBef>
                <a:spcPts val="0"/>
              </a:spcBef>
              <a:spcAft>
                <a:spcPts val="1000"/>
              </a:spcAft>
              <a:buFont typeface="Arial" panose="020B0604020202020204" pitchFamily="34" charset="0"/>
              <a:buChar char="•"/>
              <a:defRPr/>
            </a:pPr>
            <a:r>
              <a:rPr lang="en-US" sz="2000" dirty="0">
                <a:ea typeface="Calibri"/>
                <a:cs typeface="Times New Roman"/>
              </a:rPr>
              <a:t>Multifactor authentication used for privileged, e.g., admin accounts</a:t>
            </a:r>
          </a:p>
          <a:p>
            <a:pPr eaLnBrk="1" hangingPunct="1">
              <a:lnSpc>
                <a:spcPct val="115000"/>
              </a:lnSpc>
              <a:spcBef>
                <a:spcPts val="0"/>
              </a:spcBef>
              <a:spcAft>
                <a:spcPts val="1000"/>
              </a:spcAft>
              <a:buFont typeface="Arial" charset="0"/>
              <a:buNone/>
              <a:defRPr/>
            </a:pPr>
            <a:r>
              <a:rPr lang="en-US" sz="2000" b="1" dirty="0">
                <a:ea typeface="Calibri"/>
                <a:cs typeface="Times New Roman"/>
              </a:rPr>
              <a:t>Tools:  </a:t>
            </a:r>
            <a:r>
              <a:rPr lang="en-US" sz="2000" dirty="0">
                <a:ea typeface="Calibri"/>
                <a:cs typeface="Times New Roman"/>
              </a:rPr>
              <a:t>Fine-tuned authentication, role-based access control, multifactor authentication and network zoning.</a:t>
            </a:r>
          </a:p>
          <a:p>
            <a:pPr eaLnBrk="1" hangingPunct="1">
              <a:lnSpc>
                <a:spcPct val="115000"/>
              </a:lnSpc>
              <a:spcBef>
                <a:spcPts val="0"/>
              </a:spcBef>
              <a:spcAft>
                <a:spcPts val="1000"/>
              </a:spcAft>
              <a:buFont typeface="Arial" charset="0"/>
              <a:buNone/>
              <a:defRPr/>
            </a:pPr>
            <a:r>
              <a:rPr lang="en-US" sz="2000" b="1" dirty="0">
                <a:ea typeface="Calibri"/>
                <a:cs typeface="Times New Roman"/>
              </a:rPr>
              <a:t>Metric: </a:t>
            </a:r>
            <a:r>
              <a:rPr lang="en-US" sz="2000" dirty="0">
                <a:ea typeface="Calibri"/>
                <a:cs typeface="Times New Roman"/>
              </a:rPr>
              <a:t>Unauthorized accesses generate an alert with 24 hours or preferably less time. </a:t>
            </a:r>
          </a:p>
          <a:p>
            <a:pPr marL="342900" indent="-342900" eaLnBrk="1" hangingPunct="1">
              <a:lnSpc>
                <a:spcPct val="115000"/>
              </a:lnSpc>
              <a:spcBef>
                <a:spcPts val="0"/>
              </a:spcBef>
              <a:spcAft>
                <a:spcPts val="1000"/>
              </a:spcAft>
              <a:buFont typeface="Arial" panose="020B0604020202020204" pitchFamily="34" charset="0"/>
              <a:buChar char="•"/>
              <a:defRPr/>
            </a:pPr>
            <a:r>
              <a:rPr lang="en-US" sz="2000" dirty="0">
                <a:ea typeface="Calibri"/>
                <a:cs typeface="Times New Roman"/>
              </a:rPr>
              <a:t>Revoke or disable terminated accounts within limited time frame </a:t>
            </a:r>
          </a:p>
        </p:txBody>
      </p:sp>
    </p:spTree>
    <p:extLst>
      <p:ext uri="{BB962C8B-B14F-4D97-AF65-F5344CB8AC3E}">
        <p14:creationId xmlns:p14="http://schemas.microsoft.com/office/powerpoint/2010/main" val="747215557"/>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3C5CCE80-A204-4550-AFDD-A4C215EEC682}"/>
              </a:ext>
            </a:extLst>
          </p:cNvPr>
          <p:cNvSpPr>
            <a:spLocks noGrp="1"/>
          </p:cNvSpPr>
          <p:nvPr>
            <p:ph type="title"/>
          </p:nvPr>
        </p:nvSpPr>
        <p:spPr>
          <a:xfrm>
            <a:off x="520700" y="917575"/>
            <a:ext cx="8154988" cy="886397"/>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7:</a:t>
            </a:r>
            <a:br>
              <a:rPr lang="en-US" altLang="en-US" dirty="0">
                <a:ea typeface="Calibri" panose="020F0502020204030204" pitchFamily="34" charset="0"/>
                <a:cs typeface="Lucida Sans" panose="020B0602030504020204" pitchFamily="34" charset="0"/>
              </a:rPr>
            </a:br>
            <a:r>
              <a:rPr lang="en-US" altLang="en-US" sz="2800" dirty="0">
                <a:ea typeface="Calibri" panose="020F0502020204030204" pitchFamily="34" charset="0"/>
                <a:cs typeface="Lucida Sans" panose="020B0602030504020204" pitchFamily="34" charset="0"/>
              </a:rPr>
              <a:t>Continuous Vulnerability Assessment, Remediation</a:t>
            </a:r>
            <a:endParaRPr lang="en-US" altLang="en-US" dirty="0">
              <a:ea typeface="Calibri" panose="020F0502020204030204" pitchFamily="34" charset="0"/>
              <a:cs typeface="Lucida Sans" panose="020B0602030504020204" pitchFamily="34" charset="0"/>
            </a:endParaRPr>
          </a:p>
        </p:txBody>
      </p:sp>
      <p:sp>
        <p:nvSpPr>
          <p:cNvPr id="3" name="Content Placeholder 2">
            <a:extLst>
              <a:ext uri="{FF2B5EF4-FFF2-40B4-BE49-F238E27FC236}">
                <a16:creationId xmlns:a16="http://schemas.microsoft.com/office/drawing/2014/main" id="{E6E16C09-AE37-43A7-8F38-8CC1BE4ABB6F}"/>
              </a:ext>
            </a:extLst>
          </p:cNvPr>
          <p:cNvSpPr>
            <a:spLocks noGrp="1"/>
          </p:cNvSpPr>
          <p:nvPr>
            <p:ph idx="1"/>
          </p:nvPr>
        </p:nvSpPr>
        <p:spPr>
          <a:xfrm>
            <a:off x="520700" y="2133600"/>
            <a:ext cx="8154988" cy="4238625"/>
          </a:xfrm>
        </p:spPr>
        <p:txBody>
          <a:bodyPr>
            <a:noAutofit/>
          </a:bodyPr>
          <a:lstStyle/>
          <a:p>
            <a:pPr eaLnBrk="1" hangingPunct="1">
              <a:lnSpc>
                <a:spcPct val="115000"/>
              </a:lnSpc>
              <a:spcBef>
                <a:spcPts val="0"/>
              </a:spcBef>
              <a:spcAft>
                <a:spcPts val="0"/>
              </a:spcAft>
              <a:buFont typeface="Wingdings" pitchFamily="2" charset="2"/>
              <a:buNone/>
              <a:defRPr/>
            </a:pPr>
            <a:r>
              <a:rPr lang="en-US" sz="2400" dirty="0">
                <a:ea typeface="Calibri"/>
                <a:cs typeface="Times New Roman"/>
              </a:rPr>
              <a:t>Run vulnerability scans on all systems at least weekly, preferably daily.  Problem fixes are verified through additional scans.</a:t>
            </a:r>
          </a:p>
          <a:p>
            <a:pPr marL="342900" indent="-3429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Vulnerability scanning tools (updated) for: wireless, server, endpoint, etc.</a:t>
            </a:r>
          </a:p>
          <a:p>
            <a:pPr marL="342900" indent="-342900" eaLnBrk="1" hangingPunct="1">
              <a:lnSpc>
                <a:spcPct val="115000"/>
              </a:lnSpc>
              <a:spcBef>
                <a:spcPts val="0"/>
              </a:spcBef>
              <a:spcAft>
                <a:spcPts val="1000"/>
              </a:spcAft>
              <a:buFont typeface="Arial" panose="020B0604020202020204" pitchFamily="34" charset="0"/>
              <a:buChar char="•"/>
              <a:defRPr/>
            </a:pPr>
            <a:r>
              <a:rPr lang="en-US" sz="2400" dirty="0">
                <a:ea typeface="Calibri"/>
                <a:cs typeface="Times New Roman"/>
              </a:rPr>
              <a:t>Automated patch management tools notify via email when all systems have been patched.</a:t>
            </a:r>
          </a:p>
          <a:p>
            <a:pPr eaLnBrk="1" hangingPunct="1">
              <a:lnSpc>
                <a:spcPct val="115000"/>
              </a:lnSpc>
              <a:spcBef>
                <a:spcPts val="0"/>
              </a:spcBef>
              <a:spcAft>
                <a:spcPts val="1000"/>
              </a:spcAft>
              <a:buFont typeface="Arial" charset="0"/>
              <a:buNone/>
              <a:defRPr/>
            </a:pPr>
            <a:r>
              <a:rPr lang="en-US" sz="2400" b="1" dirty="0">
                <a:ea typeface="Calibri"/>
                <a:cs typeface="Times New Roman"/>
              </a:rPr>
              <a:t>Metric</a:t>
            </a:r>
            <a:r>
              <a:rPr lang="en-US" sz="2400" dirty="0">
                <a:ea typeface="Calibri"/>
                <a:cs typeface="Times New Roman"/>
              </a:rPr>
              <a:t>: Review vulnerability scanning plan annually. </a:t>
            </a:r>
          </a:p>
          <a:p>
            <a:pPr marL="342900" indent="-342900" eaLnBrk="1" hangingPunct="1">
              <a:lnSpc>
                <a:spcPct val="115000"/>
              </a:lnSpc>
              <a:spcBef>
                <a:spcPts val="0"/>
              </a:spcBef>
              <a:spcAft>
                <a:spcPts val="1000"/>
              </a:spcAft>
              <a:buFont typeface="Arial" panose="020B0604020202020204" pitchFamily="34" charset="0"/>
              <a:buChar char="•"/>
              <a:defRPr/>
            </a:pPr>
            <a:r>
              <a:rPr lang="en-US" sz="2400" dirty="0">
                <a:ea typeface="Calibri"/>
                <a:cs typeface="Times New Roman"/>
              </a:rPr>
              <a:t>Perform patch management at least monthly.  </a:t>
            </a:r>
          </a:p>
          <a:p>
            <a:pPr marL="342900" indent="-342900" eaLnBrk="1" hangingPunct="1">
              <a:lnSpc>
                <a:spcPct val="115000"/>
              </a:lnSpc>
              <a:spcBef>
                <a:spcPts val="0"/>
              </a:spcBef>
              <a:spcAft>
                <a:spcPts val="1000"/>
              </a:spcAft>
              <a:buFont typeface="Arial" panose="020B0604020202020204" pitchFamily="34" charset="0"/>
              <a:buChar char="•"/>
              <a:defRPr/>
            </a:pPr>
            <a:r>
              <a:rPr lang="en-US" sz="2400" dirty="0">
                <a:ea typeface="Calibri"/>
                <a:cs typeface="Times New Roman"/>
              </a:rPr>
              <a:t>Vulnerability notification(s) are emailed within one hour of completion of a vulnerability scan.</a:t>
            </a:r>
          </a:p>
          <a:p>
            <a:pPr eaLnBrk="1" hangingPunct="1">
              <a:lnSpc>
                <a:spcPct val="115000"/>
              </a:lnSpc>
              <a:spcBef>
                <a:spcPts val="0"/>
              </a:spcBef>
              <a:spcAft>
                <a:spcPts val="1000"/>
              </a:spcAft>
              <a:buFont typeface="Arial" charset="0"/>
              <a:buNone/>
              <a:defRPr/>
            </a:pPr>
            <a:endParaRPr lang="en-US" dirty="0"/>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936EC2-4752-487B-9D1A-4DE1B70E0795}"/>
              </a:ext>
            </a:extLst>
          </p:cNvPr>
          <p:cNvSpPr>
            <a:spLocks noGrp="1"/>
          </p:cNvSpPr>
          <p:nvPr>
            <p:ph idx="11"/>
          </p:nvPr>
        </p:nvSpPr>
        <p:spPr>
          <a:xfrm>
            <a:off x="522000" y="1752600"/>
            <a:ext cx="8136000" cy="4646612"/>
          </a:xfrm>
        </p:spPr>
        <p:txBody>
          <a:bodyPr/>
          <a:lstStyle/>
          <a:p>
            <a:r>
              <a:rPr lang="en-US" dirty="0"/>
              <a:t>Logs are used to detect and to forensically analyze attacks.  Logs include </a:t>
            </a:r>
          </a:p>
          <a:p>
            <a:pPr marL="285750" indent="-285750">
              <a:buFont typeface="Arial" panose="020B0604020202020204" pitchFamily="34" charset="0"/>
              <a:buChar char="•"/>
            </a:pPr>
            <a:r>
              <a:rPr lang="en-US" dirty="0"/>
              <a:t>system logs: report on OS and network events</a:t>
            </a:r>
          </a:p>
          <a:p>
            <a:pPr marL="285750" indent="-285750">
              <a:buFont typeface="Arial" panose="020B0604020202020204" pitchFamily="34" charset="0"/>
              <a:buChar char="•"/>
            </a:pPr>
            <a:r>
              <a:rPr lang="en-US" dirty="0"/>
              <a:t>audit logs: report on user events and transactions. </a:t>
            </a:r>
          </a:p>
          <a:p>
            <a:r>
              <a:rPr lang="en-US" dirty="0"/>
              <a:t>Logs are write-only, forwarded to a centralized log server, and archived for &gt;= 90 days   </a:t>
            </a:r>
            <a:endParaRPr lang="en-US" b="1" dirty="0"/>
          </a:p>
          <a:p>
            <a:r>
              <a:rPr lang="en-US" b="1" dirty="0"/>
              <a:t>Tools:  </a:t>
            </a:r>
            <a:r>
              <a:rPr lang="en-US" dirty="0"/>
              <a:t>Logs are verbose </a:t>
            </a:r>
          </a:p>
          <a:p>
            <a:pPr marL="285750" indent="-285750">
              <a:buFont typeface="Arial" panose="020B0604020202020204" pitchFamily="34" charset="0"/>
              <a:buChar char="•"/>
            </a:pPr>
            <a:r>
              <a:rPr lang="en-US" dirty="0"/>
              <a:t>90 days’ worth of space is allocated for logs</a:t>
            </a:r>
          </a:p>
          <a:p>
            <a:pPr marL="285750" indent="-285750">
              <a:buFont typeface="Arial" panose="020B0604020202020204" pitchFamily="34" charset="0"/>
              <a:buChar char="•"/>
            </a:pPr>
            <a:r>
              <a:rPr lang="en-US" dirty="0"/>
              <a:t>SIEM tools help in analyzing alerts</a:t>
            </a:r>
          </a:p>
          <a:p>
            <a:r>
              <a:rPr lang="en-US" b="1" dirty="0"/>
              <a:t>Metric: E</a:t>
            </a:r>
            <a:r>
              <a:rPr lang="en-US" dirty="0"/>
              <a:t>nsure the centralized log server is receiving logs from each inventoried device periodically.  </a:t>
            </a:r>
          </a:p>
          <a:p>
            <a:pPr marL="285750" indent="-285750">
              <a:buFont typeface="Arial" panose="020B0604020202020204" pitchFamily="34" charset="0"/>
              <a:buChar char="•"/>
            </a:pPr>
            <a:r>
              <a:rPr lang="en-US" dirty="0"/>
              <a:t>Log specifications are inspected annually.  </a:t>
            </a:r>
          </a:p>
          <a:p>
            <a:pPr marL="285750" indent="-285750">
              <a:buFont typeface="Arial" panose="020B0604020202020204" pitchFamily="34" charset="0"/>
              <a:buChar char="•"/>
            </a:pPr>
            <a:r>
              <a:rPr lang="en-US" dirty="0"/>
              <a:t>Time synchronization ensures logs are synchronized.  </a:t>
            </a:r>
          </a:p>
          <a:p>
            <a:pPr marL="285750" indent="-285750">
              <a:buFont typeface="Arial" panose="020B0604020202020204" pitchFamily="34" charset="0"/>
              <a:buChar char="•"/>
            </a:pPr>
            <a:r>
              <a:rPr lang="en-US" dirty="0"/>
              <a:t>Logs are reviewed at least weekly or more frequently </a:t>
            </a:r>
          </a:p>
          <a:p>
            <a:endParaRPr lang="en-US" dirty="0"/>
          </a:p>
        </p:txBody>
      </p:sp>
      <p:sp>
        <p:nvSpPr>
          <p:cNvPr id="3" name="Title 2">
            <a:extLst>
              <a:ext uri="{FF2B5EF4-FFF2-40B4-BE49-F238E27FC236}">
                <a16:creationId xmlns:a16="http://schemas.microsoft.com/office/drawing/2014/main" id="{60EDB0CB-1A3E-41F0-AF34-36200F3319BC}"/>
              </a:ext>
            </a:extLst>
          </p:cNvPr>
          <p:cNvSpPr>
            <a:spLocks noGrp="1"/>
          </p:cNvSpPr>
          <p:nvPr>
            <p:ph type="title"/>
          </p:nvPr>
        </p:nvSpPr>
        <p:spPr>
          <a:xfrm>
            <a:off x="520700" y="917575"/>
            <a:ext cx="8154988" cy="886397"/>
          </a:xfrm>
        </p:spPr>
        <p:txBody>
          <a:bodyPr/>
          <a:lstStyle/>
          <a:p>
            <a:pPr algn="ctr"/>
            <a:r>
              <a:rPr lang="en-US" sz="3200" dirty="0"/>
              <a:t>CIS Critical Control 8:</a:t>
            </a:r>
            <a:br>
              <a:rPr lang="en-US" sz="3200" dirty="0"/>
            </a:br>
            <a:r>
              <a:rPr lang="en-US" sz="3200" dirty="0"/>
              <a:t>Management of Audit Logs</a:t>
            </a:r>
          </a:p>
        </p:txBody>
      </p:sp>
    </p:spTree>
    <p:extLst>
      <p:ext uri="{BB962C8B-B14F-4D97-AF65-F5344CB8AC3E}">
        <p14:creationId xmlns:p14="http://schemas.microsoft.com/office/powerpoint/2010/main" val="332840861"/>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51704-A704-4F42-8E5B-FEF22EC5173E}"/>
              </a:ext>
            </a:extLst>
          </p:cNvPr>
          <p:cNvSpPr>
            <a:spLocks noGrp="1"/>
          </p:cNvSpPr>
          <p:nvPr>
            <p:ph idx="11"/>
          </p:nvPr>
        </p:nvSpPr>
        <p:spPr>
          <a:xfrm>
            <a:off x="522000" y="1803972"/>
            <a:ext cx="8136000" cy="4595240"/>
          </a:xfrm>
        </p:spPr>
        <p:txBody>
          <a:bodyPr/>
          <a:lstStyle/>
          <a:p>
            <a:r>
              <a:rPr lang="en-US" dirty="0"/>
              <a:t>Primary methods for criminals to enter organization: malware, social engineering, or web.  </a:t>
            </a:r>
          </a:p>
          <a:p>
            <a:r>
              <a:rPr lang="en-US" dirty="0"/>
              <a:t>Criminals abuse vulnerabilities within browsers and browser plug-ins</a:t>
            </a:r>
          </a:p>
          <a:p>
            <a:pPr marL="285750" indent="-285750">
              <a:buFont typeface="Arial" panose="020B0604020202020204" pitchFamily="34" charset="0"/>
              <a:buChar char="•"/>
            </a:pPr>
            <a:r>
              <a:rPr lang="en-US" dirty="0"/>
              <a:t>Browser software must remains supported and patched</a:t>
            </a:r>
          </a:p>
          <a:p>
            <a:pPr marL="285750" indent="-285750">
              <a:buFont typeface="Arial" panose="020B0604020202020204" pitchFamily="34" charset="0"/>
              <a:buChar char="•"/>
            </a:pPr>
            <a:r>
              <a:rPr lang="en-US" dirty="0"/>
              <a:t>pop-ups are disabled</a:t>
            </a:r>
          </a:p>
          <a:p>
            <a:pPr marL="285750" indent="-285750">
              <a:buFont typeface="Arial" panose="020B0604020202020204" pitchFamily="34" charset="0"/>
              <a:buChar char="•"/>
            </a:pPr>
            <a:r>
              <a:rPr lang="en-US" dirty="0"/>
              <a:t>Users are trained to recognize and report phishing attempts.</a:t>
            </a:r>
          </a:p>
          <a:p>
            <a:r>
              <a:rPr lang="en-US" b="1" dirty="0"/>
              <a:t>Tools: </a:t>
            </a:r>
            <a:r>
              <a:rPr lang="en-US" dirty="0"/>
              <a:t>Email filtering can restrict spam, scan for malware, and restrict uncommon file type extensions.  </a:t>
            </a:r>
          </a:p>
          <a:p>
            <a:pPr marL="285750" indent="-285750">
              <a:buFont typeface="Arial" panose="020B0604020202020204" pitchFamily="34" charset="0"/>
              <a:buChar char="•"/>
            </a:pPr>
            <a:r>
              <a:rPr lang="en-US" dirty="0"/>
              <a:t>Web filters can block potentially dangerous websites.</a:t>
            </a:r>
          </a:p>
          <a:p>
            <a:r>
              <a:rPr lang="en-US" b="1" dirty="0"/>
              <a:t>Metric:  </a:t>
            </a:r>
            <a:r>
              <a:rPr lang="en-US" dirty="0"/>
              <a:t>Periodically ensure blocked websites remain blocked.  Test that unauthorized browsers are found and removed.  </a:t>
            </a:r>
          </a:p>
          <a:p>
            <a:pPr marL="285750" indent="-285750">
              <a:buFont typeface="Arial" panose="020B0604020202020204" pitchFamily="34" charset="0"/>
              <a:buChar char="•"/>
            </a:pPr>
            <a:r>
              <a:rPr lang="en-US" dirty="0"/>
              <a:t>Periodically ensure that unauthorized file types are removed within email</a:t>
            </a:r>
          </a:p>
          <a:p>
            <a:endParaRPr lang="en-US" dirty="0"/>
          </a:p>
        </p:txBody>
      </p:sp>
      <p:sp>
        <p:nvSpPr>
          <p:cNvPr id="3" name="Title 2">
            <a:extLst>
              <a:ext uri="{FF2B5EF4-FFF2-40B4-BE49-F238E27FC236}">
                <a16:creationId xmlns:a16="http://schemas.microsoft.com/office/drawing/2014/main" id="{41E917A3-11D8-436F-9194-B754608D94EA}"/>
              </a:ext>
            </a:extLst>
          </p:cNvPr>
          <p:cNvSpPr>
            <a:spLocks noGrp="1"/>
          </p:cNvSpPr>
          <p:nvPr>
            <p:ph type="title"/>
          </p:nvPr>
        </p:nvSpPr>
        <p:spPr>
          <a:xfrm>
            <a:off x="520700" y="917575"/>
            <a:ext cx="8154988" cy="886397"/>
          </a:xfrm>
        </p:spPr>
        <p:txBody>
          <a:bodyPr/>
          <a:lstStyle/>
          <a:p>
            <a:pPr algn="ctr"/>
            <a:r>
              <a:rPr lang="en-US" sz="3200" dirty="0"/>
              <a:t>CIS Critical Control 9:</a:t>
            </a:r>
            <a:br>
              <a:rPr lang="en-US" sz="3200" dirty="0"/>
            </a:br>
            <a:r>
              <a:rPr lang="en-US" sz="3200" dirty="0"/>
              <a:t>Email and Web Browser Protections</a:t>
            </a:r>
          </a:p>
        </p:txBody>
      </p:sp>
    </p:spTree>
    <p:extLst>
      <p:ext uri="{BB962C8B-B14F-4D97-AF65-F5344CB8AC3E}">
        <p14:creationId xmlns:p14="http://schemas.microsoft.com/office/powerpoint/2010/main" val="353923044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47EDE6-8F86-4151-A8B6-35BEDFA83239}"/>
              </a:ext>
            </a:extLst>
          </p:cNvPr>
          <p:cNvSpPr>
            <a:spLocks noGrp="1"/>
          </p:cNvSpPr>
          <p:nvPr>
            <p:ph idx="11"/>
          </p:nvPr>
        </p:nvSpPr>
        <p:spPr/>
        <p:txBody>
          <a:bodyPr/>
          <a:lstStyle/>
          <a:p>
            <a:r>
              <a:rPr lang="en-US" b="1" dirty="0"/>
              <a:t>Key Goal Indicators (KGI)</a:t>
            </a:r>
            <a:r>
              <a:rPr lang="en-US" dirty="0"/>
              <a:t>: Is management achieving strategic goals for the organization?</a:t>
            </a:r>
          </a:p>
          <a:p>
            <a:pPr marL="285750" indent="-285750">
              <a:buFont typeface="Arial" panose="020B0604020202020204" pitchFamily="34" charset="0"/>
              <a:buChar char="•"/>
            </a:pPr>
            <a:r>
              <a:rPr lang="en-US" dirty="0"/>
              <a:t>a goal may be regulatory compliance: where we are versus where we should be.</a:t>
            </a:r>
          </a:p>
          <a:p>
            <a:r>
              <a:rPr lang="en-US" b="1" dirty="0"/>
              <a:t>Key Performance Indicators (KPI):</a:t>
            </a:r>
            <a:r>
              <a:rPr lang="en-US" dirty="0"/>
              <a:t>  A defined goal may be broken down into factors or steps to achieve that goal.  </a:t>
            </a:r>
          </a:p>
          <a:p>
            <a:pPr marL="285750" indent="-285750">
              <a:buFont typeface="Arial" panose="020B0604020202020204" pitchFamily="34" charset="0"/>
              <a:buChar char="•"/>
            </a:pPr>
            <a:r>
              <a:rPr lang="en-US" dirty="0"/>
              <a:t>How are performing relative to these factors or steps?</a:t>
            </a:r>
          </a:p>
          <a:p>
            <a:r>
              <a:rPr lang="en-US" b="1" dirty="0"/>
              <a:t>Key Risk Indicators (KRI)</a:t>
            </a:r>
            <a:r>
              <a:rPr lang="en-US" dirty="0"/>
              <a:t>: Monitoring high priority risks:</a:t>
            </a:r>
          </a:p>
          <a:p>
            <a:pPr marL="285750" indent="-285750">
              <a:buFont typeface="Arial" panose="020B0604020202020204" pitchFamily="34" charset="0"/>
              <a:buChar char="•"/>
            </a:pPr>
            <a:r>
              <a:rPr lang="en-US" dirty="0"/>
              <a:t>Indicate a probability or trend of the actual status of risks</a:t>
            </a:r>
          </a:p>
          <a:p>
            <a:pPr marL="285750" indent="-285750">
              <a:buFont typeface="Arial" panose="020B0604020202020204" pitchFamily="34" charset="0"/>
              <a:buChar char="•"/>
            </a:pPr>
            <a:r>
              <a:rPr lang="en-US" dirty="0"/>
              <a:t>Provide a more accurate guide for the future, to help meet strategic goals.  </a:t>
            </a:r>
          </a:p>
          <a:p>
            <a:pPr marL="285750" indent="-285750">
              <a:buFont typeface="Arial" panose="020B0604020202020204" pitchFamily="34" charset="0"/>
              <a:buChar char="•"/>
            </a:pPr>
            <a:r>
              <a:rPr lang="en-US" dirty="0"/>
              <a:t>Evaluate past performance, e.g., to learn about actual risk appetite.</a:t>
            </a:r>
          </a:p>
        </p:txBody>
      </p:sp>
      <p:sp>
        <p:nvSpPr>
          <p:cNvPr id="3" name="Title 2">
            <a:extLst>
              <a:ext uri="{FF2B5EF4-FFF2-40B4-BE49-F238E27FC236}">
                <a16:creationId xmlns:a16="http://schemas.microsoft.com/office/drawing/2014/main" id="{C49FD225-CACC-46BC-9603-54CF7962F1C7}"/>
              </a:ext>
            </a:extLst>
          </p:cNvPr>
          <p:cNvSpPr>
            <a:spLocks noGrp="1"/>
          </p:cNvSpPr>
          <p:nvPr>
            <p:ph type="title"/>
          </p:nvPr>
        </p:nvSpPr>
        <p:spPr/>
        <p:txBody>
          <a:bodyPr/>
          <a:lstStyle/>
          <a:p>
            <a:r>
              <a:rPr lang="en-US" dirty="0"/>
              <a:t>Key Concepts: Business Metrics </a:t>
            </a:r>
          </a:p>
        </p:txBody>
      </p:sp>
    </p:spTree>
    <p:extLst>
      <p:ext uri="{BB962C8B-B14F-4D97-AF65-F5344CB8AC3E}">
        <p14:creationId xmlns:p14="http://schemas.microsoft.com/office/powerpoint/2010/main" val="2362681077"/>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2822762-48E1-413A-866A-7C47FDB22488}"/>
              </a:ext>
            </a:extLst>
          </p:cNvPr>
          <p:cNvSpPr>
            <a:spLocks noGrp="1"/>
          </p:cNvSpPr>
          <p:nvPr>
            <p:ph type="title"/>
          </p:nvPr>
        </p:nvSpPr>
        <p:spPr>
          <a:xfrm>
            <a:off x="520700" y="917575"/>
            <a:ext cx="8154988" cy="997196"/>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10:</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Malware Defense</a:t>
            </a:r>
          </a:p>
        </p:txBody>
      </p:sp>
      <p:sp>
        <p:nvSpPr>
          <p:cNvPr id="3" name="Content Placeholder 2">
            <a:extLst>
              <a:ext uri="{FF2B5EF4-FFF2-40B4-BE49-F238E27FC236}">
                <a16:creationId xmlns:a16="http://schemas.microsoft.com/office/drawing/2014/main" id="{6DA621D2-EB57-4D30-9B03-83A808F075FA}"/>
              </a:ext>
            </a:extLst>
          </p:cNvPr>
          <p:cNvSpPr>
            <a:spLocks noGrp="1"/>
          </p:cNvSpPr>
          <p:nvPr>
            <p:ph idx="1"/>
          </p:nvPr>
        </p:nvSpPr>
        <p:spPr>
          <a:xfrm>
            <a:off x="914400" y="1981200"/>
            <a:ext cx="8229600" cy="3886200"/>
          </a:xfrm>
        </p:spPr>
        <p:txBody>
          <a:bodyPr>
            <a:noAutofit/>
          </a:bodyPr>
          <a:lstStyle/>
          <a:p>
            <a:pPr eaLnBrk="1" hangingPunct="1">
              <a:buFont typeface="Wingdings" pitchFamily="2" charset="2"/>
              <a:buNone/>
              <a:defRPr/>
            </a:pPr>
            <a:r>
              <a:rPr lang="en-US" sz="2000" dirty="0"/>
              <a:t>Malware is used to steal or destroy data, capture credentials, traverse organizational networks, etc. </a:t>
            </a:r>
          </a:p>
          <a:p>
            <a:pPr eaLnBrk="1" hangingPunct="1">
              <a:buFont typeface="Wingdings" pitchFamily="2" charset="2"/>
              <a:buNone/>
              <a:defRPr/>
            </a:pPr>
            <a:r>
              <a:rPr lang="en-US" sz="2000" dirty="0"/>
              <a:t>Antivirus/antispyware is always updated </a:t>
            </a:r>
          </a:p>
          <a:p>
            <a:pPr marL="342900" indent="-342900" eaLnBrk="1" hangingPunct="1">
              <a:buFont typeface="Arial" panose="020B0604020202020204" pitchFamily="34" charset="0"/>
              <a:buChar char="•"/>
              <a:defRPr/>
            </a:pPr>
            <a:r>
              <a:rPr lang="en-US" sz="2000" dirty="0"/>
              <a:t>Run against all data: shared files, server data, mobile data</a:t>
            </a:r>
            <a:r>
              <a:rPr lang="en-US" dirty="0"/>
              <a:t>.  </a:t>
            </a:r>
          </a:p>
          <a:p>
            <a:pPr eaLnBrk="1" hangingPunct="1">
              <a:buFont typeface="Arial" charset="0"/>
              <a:buNone/>
              <a:defRPr/>
            </a:pPr>
            <a:r>
              <a:rPr lang="en-US" sz="2000" dirty="0"/>
              <a:t>Additional controls: blocking social media, limiting external devices (USB), using web proxy gateways, network monitoring.</a:t>
            </a:r>
          </a:p>
          <a:p>
            <a:pPr marL="342900" lvl="1" indent="-342900" eaLnBrk="1" hangingPunct="1">
              <a:buFont typeface="Arial" panose="020B0604020202020204" pitchFamily="34" charset="0"/>
              <a:buChar char="•"/>
              <a:defRPr/>
            </a:pPr>
            <a:r>
              <a:rPr lang="en-US" sz="2000" dirty="0"/>
              <a:t>Endpoint security suites report tool is updated and active on all systems</a:t>
            </a:r>
          </a:p>
          <a:p>
            <a:pPr eaLnBrk="1" hangingPunct="1">
              <a:buFont typeface="Arial" charset="0"/>
              <a:buNone/>
              <a:defRPr/>
            </a:pPr>
            <a:r>
              <a:rPr lang="en-US" sz="2000" b="1" dirty="0"/>
              <a:t>Tools</a:t>
            </a:r>
            <a:r>
              <a:rPr lang="en-US" sz="2000" dirty="0"/>
              <a:t>: Anti-malware, or endpoint security suites: can report that tool is updated and activated on all systems </a:t>
            </a:r>
          </a:p>
          <a:p>
            <a:pPr eaLnBrk="1" hangingPunct="1">
              <a:buFont typeface="Arial" charset="0"/>
              <a:buNone/>
              <a:defRPr/>
            </a:pPr>
            <a:r>
              <a:rPr lang="en-US" sz="2000" b="1" dirty="0"/>
              <a:t>Metric</a:t>
            </a:r>
            <a:r>
              <a:rPr lang="en-US" sz="2000" dirty="0"/>
              <a:t>:  For install of benign malware (e.g., security/hacking tool), antivirus prevents installation or execution or quarantines software</a:t>
            </a:r>
          </a:p>
          <a:p>
            <a:pPr marL="342900" lvl="1" indent="-342900" eaLnBrk="1" hangingPunct="1">
              <a:buFont typeface="Arial" panose="020B0604020202020204" pitchFamily="34" charset="0"/>
              <a:buChar char="•"/>
              <a:defRPr/>
            </a:pPr>
            <a:r>
              <a:rPr lang="en-US" sz="2000" dirty="0"/>
              <a:t>Sends an alert/email within one hour indicating specific device and owner</a:t>
            </a:r>
          </a:p>
          <a:p>
            <a:pPr marL="342900" lvl="1" indent="-342900" eaLnBrk="1" hangingPunct="1">
              <a:buFont typeface="Arial" panose="020B0604020202020204" pitchFamily="34" charset="0"/>
              <a:buChar char="•"/>
              <a:defRPr/>
            </a:pPr>
            <a:r>
              <a:rPr lang="en-US" sz="2000" dirty="0"/>
              <a:t>Antimalware automatically updates itself in a timely manner</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960A2D2-A461-4686-A179-1A9F110C2294}"/>
              </a:ext>
            </a:extLst>
          </p:cNvPr>
          <p:cNvSpPr>
            <a:spLocks noGrp="1"/>
          </p:cNvSpPr>
          <p:nvPr>
            <p:ph type="title"/>
          </p:nvPr>
        </p:nvSpPr>
        <p:spPr>
          <a:xfrm>
            <a:off x="520700" y="917575"/>
            <a:ext cx="8154988" cy="996950"/>
          </a:xfrm>
        </p:spPr>
        <p:txBody>
          <a:bodyPr/>
          <a:lstStyle/>
          <a:p>
            <a:pPr algn="ctr" eaLnBrk="1" hangingPunct="1">
              <a:defRPr/>
            </a:pPr>
            <a:r>
              <a:rPr lang="en-US" altLang="en-US" dirty="0">
                <a:solidFill>
                  <a:schemeClr val="tx1">
                    <a:lumMod val="90000"/>
                    <a:lumOff val="10000"/>
                  </a:schemeClr>
                </a:solidFill>
                <a:ea typeface="Calibri" pitchFamily="34" charset="0"/>
                <a:cs typeface="Lucida Sans" pitchFamily="34" charset="0"/>
              </a:rPr>
              <a:t>CIS Critical Control 11:</a:t>
            </a:r>
            <a:br>
              <a:rPr lang="en-US" altLang="en-US" dirty="0">
                <a:solidFill>
                  <a:srgbClr val="000000"/>
                </a:solidFill>
                <a:ea typeface="Calibri" pitchFamily="34" charset="0"/>
                <a:cs typeface="Lucida Sans" pitchFamily="34" charset="0"/>
              </a:rPr>
            </a:br>
            <a:r>
              <a:rPr lang="en-US" altLang="en-US" dirty="0">
                <a:ea typeface="Calibri" pitchFamily="34" charset="0"/>
                <a:cs typeface="Times New Roman" pitchFamily="18" charset="0"/>
              </a:rPr>
              <a:t>Data Recovery Capability</a:t>
            </a:r>
            <a:endParaRPr lang="en-US" altLang="en-US" dirty="0">
              <a:ea typeface="Calibri" pitchFamily="34" charset="0"/>
              <a:cs typeface="Lucida Sans" pitchFamily="34" charset="0"/>
            </a:endParaRPr>
          </a:p>
        </p:txBody>
      </p:sp>
      <p:sp>
        <p:nvSpPr>
          <p:cNvPr id="35843" name="Content Placeholder 2">
            <a:extLst>
              <a:ext uri="{FF2B5EF4-FFF2-40B4-BE49-F238E27FC236}">
                <a16:creationId xmlns:a16="http://schemas.microsoft.com/office/drawing/2014/main" id="{6783A97E-73F7-438F-96E5-BE752246E1DC}"/>
              </a:ext>
            </a:extLst>
          </p:cNvPr>
          <p:cNvSpPr>
            <a:spLocks noGrp="1"/>
          </p:cNvSpPr>
          <p:nvPr>
            <p:ph idx="1"/>
          </p:nvPr>
        </p:nvSpPr>
        <p:spPr>
          <a:xfrm>
            <a:off x="520700" y="2209800"/>
            <a:ext cx="8154988" cy="4162425"/>
          </a:xfrm>
        </p:spPr>
        <p:txBody>
          <a:bodyPr/>
          <a:lstStyle/>
          <a:p>
            <a:pPr eaLnBrk="1" hangingPunct="1">
              <a:lnSpc>
                <a:spcPct val="115000"/>
              </a:lnSpc>
              <a:spcBef>
                <a:spcPct val="0"/>
              </a:spcBef>
              <a:buFont typeface="Wingdings" panose="05000000000000000000" pitchFamily="2" charset="2"/>
              <a:buNone/>
            </a:pPr>
            <a:r>
              <a:rPr lang="en-US" altLang="en-US" sz="2000" dirty="0">
                <a:latin typeface="Calibri" panose="020F0502020204030204" pitchFamily="34" charset="0"/>
                <a:ea typeface="Calibri" panose="020F0502020204030204" pitchFamily="34" charset="0"/>
                <a:cs typeface="Times New Roman" panose="02020603050405020304" pitchFamily="18" charset="0"/>
              </a:rPr>
              <a:t>Criminals can alter configurations, programs or data, or demand ransoms, making data unavailable or untrustworthy.</a:t>
            </a:r>
          </a:p>
          <a:p>
            <a:pPr marL="342900" indent="-342900" eaLnBrk="1" hangingPunct="1">
              <a:lnSpc>
                <a:spcPct val="115000"/>
              </a:lnSpc>
              <a:spcBef>
                <a:spcPct val="0"/>
              </a:spcBef>
              <a:buFont typeface="Arial" panose="020B0604020202020204" pitchFamily="34" charset="0"/>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Backups are maintained at least weekly and more often for critical data.  </a:t>
            </a:r>
          </a:p>
          <a:p>
            <a:pPr marL="342900" indent="-342900" eaLnBrk="1" hangingPunct="1">
              <a:lnSpc>
                <a:spcPct val="115000"/>
              </a:lnSpc>
              <a:spcBef>
                <a:spcPct val="0"/>
              </a:spcBef>
              <a:buFont typeface="Arial" panose="020B0604020202020204" pitchFamily="34" charset="0"/>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Backups are encrypted and securely stored.  </a:t>
            </a:r>
          </a:p>
          <a:p>
            <a:pPr marL="342900" indent="-342900" eaLnBrk="1" hangingPunct="1">
              <a:lnSpc>
                <a:spcPct val="115000"/>
              </a:lnSpc>
              <a:spcBef>
                <a:spcPct val="0"/>
              </a:spcBef>
              <a:buFont typeface="Arial" panose="020B0604020202020204" pitchFamily="34" charset="0"/>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Multiple staff can perform backup/recovery.</a:t>
            </a:r>
          </a:p>
          <a:p>
            <a:pPr eaLnBrk="1" hangingPunct="1">
              <a:lnSpc>
                <a:spcPct val="115000"/>
              </a:lnSpc>
              <a:spcBef>
                <a:spcPct val="0"/>
              </a:spcBef>
            </a:pPr>
            <a:endParaRPr lang="en-US" altLang="en-US" sz="2000" dirty="0">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Bef>
                <a:spcPct val="0"/>
              </a:spcBef>
            </a:pPr>
            <a:r>
              <a:rPr lang="en-US" altLang="en-US" sz="2000" b="1" dirty="0">
                <a:latin typeface="Calibri" panose="020F0502020204030204" pitchFamily="34" charset="0"/>
                <a:ea typeface="Calibri" panose="020F0502020204030204" pitchFamily="34" charset="0"/>
                <a:cs typeface="Times New Roman" panose="02020603050405020304" pitchFamily="18" charset="0"/>
              </a:rPr>
              <a:t>Metric</a:t>
            </a:r>
            <a:r>
              <a:rPr lang="en-US" altLang="en-US" sz="2000" dirty="0">
                <a:latin typeface="Calibri" panose="020F0502020204030204" pitchFamily="34" charset="0"/>
                <a:ea typeface="Calibri" panose="020F0502020204030204" pitchFamily="34" charset="0"/>
                <a:cs typeface="Times New Roman" panose="02020603050405020304" pitchFamily="18" charset="0"/>
              </a:rPr>
              <a:t>: Test backups quarterly for a random sample of systems.  </a:t>
            </a:r>
          </a:p>
          <a:p>
            <a:pPr marL="342900" indent="-342900" eaLnBrk="1" hangingPunct="1">
              <a:lnSpc>
                <a:spcPct val="115000"/>
              </a:lnSpc>
              <a:spcBef>
                <a:spcPct val="0"/>
              </a:spcBef>
              <a:buFont typeface="Arial" panose="020B0604020202020204" pitchFamily="34" charset="0"/>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This includes operating system, software, and data restoration.</a:t>
            </a:r>
          </a:p>
          <a:p>
            <a:pPr marL="342900" indent="-342900" eaLnBrk="1" hangingPunct="1">
              <a:lnSpc>
                <a:spcPct val="115000"/>
              </a:lnSpc>
              <a:spcBef>
                <a:spcPct val="0"/>
              </a:spcBef>
              <a:buFont typeface="Arial" panose="020B0604020202020204" pitchFamily="34" charset="0"/>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Recovery documentation is reviewed annually and with changes.  </a:t>
            </a:r>
          </a:p>
          <a:p>
            <a:pPr marL="342900" indent="-342900" eaLnBrk="1" hangingPunct="1">
              <a:lnSpc>
                <a:spcPct val="115000"/>
              </a:lnSpc>
              <a:spcBef>
                <a:spcPct val="0"/>
              </a:spcBef>
              <a:buFont typeface="Arial" panose="020B0604020202020204" pitchFamily="34" charset="0"/>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Backups are run weekly or more frequently </a:t>
            </a:r>
          </a:p>
          <a:p>
            <a:pPr eaLnBrk="1" hangingPunct="1"/>
            <a:endParaRPr lang="en-US" altLang="en-US" dirty="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B3ACB96D-88B5-4142-87BA-39BE32FD867A}"/>
              </a:ext>
            </a:extLst>
          </p:cNvPr>
          <p:cNvSpPr>
            <a:spLocks noGrp="1"/>
          </p:cNvSpPr>
          <p:nvPr>
            <p:ph type="title"/>
          </p:nvPr>
        </p:nvSpPr>
        <p:spPr>
          <a:xfrm>
            <a:off x="520700" y="917575"/>
            <a:ext cx="8154988" cy="996950"/>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12:</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Secure Network Configurations</a:t>
            </a:r>
          </a:p>
        </p:txBody>
      </p:sp>
      <p:sp>
        <p:nvSpPr>
          <p:cNvPr id="37891" name="Content Placeholder 2">
            <a:extLst>
              <a:ext uri="{FF2B5EF4-FFF2-40B4-BE49-F238E27FC236}">
                <a16:creationId xmlns:a16="http://schemas.microsoft.com/office/drawing/2014/main" id="{97DBFDEA-61DD-40D3-98D2-2B076361280C}"/>
              </a:ext>
            </a:extLst>
          </p:cNvPr>
          <p:cNvSpPr>
            <a:spLocks noGrp="1"/>
          </p:cNvSpPr>
          <p:nvPr>
            <p:ph idx="1"/>
          </p:nvPr>
        </p:nvSpPr>
        <p:spPr>
          <a:xfrm>
            <a:off x="520700" y="2057400"/>
            <a:ext cx="8154988" cy="4314825"/>
          </a:xfrm>
        </p:spPr>
        <p:txBody>
          <a:bodyPr/>
          <a:lstStyle/>
          <a:p>
            <a:pPr eaLnBrk="1" hangingPunct="1">
              <a:lnSpc>
                <a:spcPct val="115000"/>
              </a:lnSpc>
              <a:spcBef>
                <a:spcPct val="0"/>
              </a:spcBef>
              <a:buFont typeface="Wingdings" panose="05000000000000000000" pitchFamily="2" charset="2"/>
              <a:buNone/>
            </a:pPr>
            <a:r>
              <a:rPr lang="en-US" altLang="en-US" sz="2000" dirty="0">
                <a:latin typeface="Calibri" panose="020F0502020204030204" pitchFamily="34" charset="0"/>
                <a:ea typeface="Calibri" panose="020F0502020204030204" pitchFamily="34" charset="0"/>
                <a:cs typeface="Times New Roman" panose="02020603050405020304" pitchFamily="18" charset="0"/>
              </a:rPr>
              <a:t>A </a:t>
            </a:r>
            <a:r>
              <a:rPr lang="en-US" altLang="en-US" dirty="0">
                <a:latin typeface="Calibri" panose="020F0502020204030204" pitchFamily="34" charset="0"/>
                <a:ea typeface="Calibri" panose="020F0502020204030204" pitchFamily="34" charset="0"/>
                <a:cs typeface="Times New Roman" panose="02020603050405020304" pitchFamily="18" charset="0"/>
              </a:rPr>
              <a:t>configuration DB tracks approved configurations in config. mgmt. for network devices: firewalls, wireless APs, routers, switches.  </a:t>
            </a:r>
          </a:p>
          <a:p>
            <a:pPr marL="342900" indent="-342900" eaLnBrk="1" hangingPunct="1">
              <a:lnSpc>
                <a:spcPct val="115000"/>
              </a:lnSpc>
              <a:spcBef>
                <a:spcPct val="0"/>
              </a:spcBef>
              <a:buFont typeface="Arial" panose="020B0604020202020204" pitchFamily="34" charset="0"/>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Communications protocols shall be of recent versions and use encryption.  </a:t>
            </a:r>
          </a:p>
          <a:p>
            <a:pPr marL="342900" indent="-342900" eaLnBrk="1" hangingPunct="1">
              <a:lnSpc>
                <a:spcPct val="115000"/>
              </a:lnSpc>
              <a:spcBef>
                <a:spcPct val="0"/>
              </a:spcBef>
              <a:buFont typeface="Arial" panose="020B0604020202020204" pitchFamily="34" charset="0"/>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Network software is patched and end-of-life devices are upgraded or include mitigating controls </a:t>
            </a:r>
          </a:p>
          <a:p>
            <a:pPr marL="342900" indent="-342900" eaLnBrk="1" hangingPunct="1">
              <a:lnSpc>
                <a:spcPct val="115000"/>
              </a:lnSpc>
              <a:spcBef>
                <a:spcPct val="0"/>
              </a:spcBef>
              <a:buFont typeface="Arial" panose="020B0604020202020204" pitchFamily="34" charset="0"/>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Multifactor identification required for controlling network devices; login to authentication server required to access VPN or organizational devices.</a:t>
            </a:r>
          </a:p>
          <a:p>
            <a:pPr eaLnBrk="1" hangingPunct="1">
              <a:lnSpc>
                <a:spcPct val="115000"/>
              </a:lnSpc>
              <a:spcBef>
                <a:spcPct val="0"/>
              </a:spcBef>
            </a:pPr>
            <a:endParaRPr lang="en-US" altLang="en-US" dirty="0">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Bef>
                <a:spcPct val="0"/>
              </a:spcBef>
            </a:pPr>
            <a:r>
              <a:rPr lang="en-US" altLang="en-US" b="1" dirty="0">
                <a:latin typeface="Calibri" panose="020F0502020204030204" pitchFamily="34" charset="0"/>
                <a:ea typeface="Calibri" panose="020F0502020204030204" pitchFamily="34" charset="0"/>
                <a:cs typeface="Times New Roman" panose="02020603050405020304" pitchFamily="18" charset="0"/>
              </a:rPr>
              <a:t>Tools:  </a:t>
            </a:r>
            <a:r>
              <a:rPr lang="en-US" altLang="en-US" dirty="0">
                <a:latin typeface="Calibri" panose="020F0502020204030204" pitchFamily="34" charset="0"/>
                <a:ea typeface="Calibri" panose="020F0502020204030204" pitchFamily="34" charset="0"/>
                <a:cs typeface="Times New Roman" panose="02020603050405020304" pitchFamily="18" charset="0"/>
              </a:rPr>
              <a:t>Tools can perform rule set sanity checking for network filter devices, which use Access Control Lists.  </a:t>
            </a:r>
          </a:p>
          <a:p>
            <a:pPr marL="342900" indent="-342900" eaLnBrk="1" hangingPunct="1">
              <a:lnSpc>
                <a:spcPct val="115000"/>
              </a:lnSpc>
              <a:spcBef>
                <a:spcPct val="0"/>
              </a:spcBef>
              <a:buFont typeface="Arial" panose="020B0604020202020204" pitchFamily="34" charset="0"/>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Network devices implement segmentation.</a:t>
            </a:r>
          </a:p>
          <a:p>
            <a:pPr eaLnBrk="1" hangingPunct="1">
              <a:lnSpc>
                <a:spcPct val="115000"/>
              </a:lnSpc>
              <a:spcBef>
                <a:spcPct val="0"/>
              </a:spcBef>
            </a:pPr>
            <a:r>
              <a:rPr lang="en-US" altLang="en-US" b="1" dirty="0">
                <a:latin typeface="Calibri" panose="020F0502020204030204" pitchFamily="34" charset="0"/>
                <a:ea typeface="Calibri" panose="020F0502020204030204" pitchFamily="34" charset="0"/>
                <a:cs typeface="Times New Roman" panose="02020603050405020304" pitchFamily="18" charset="0"/>
              </a:rPr>
              <a:t>Metric:  </a:t>
            </a:r>
            <a:r>
              <a:rPr lang="en-US" altLang="en-US" dirty="0">
                <a:latin typeface="Calibri" panose="020F0502020204030204" pitchFamily="34" charset="0"/>
                <a:ea typeface="Calibri" panose="020F0502020204030204" pitchFamily="34" charset="0"/>
                <a:cs typeface="Times New Roman" panose="02020603050405020304" pitchFamily="18" charset="0"/>
              </a:rPr>
              <a:t>A network architecture is fully documented and updated at least annually or as the network changes.  </a:t>
            </a:r>
          </a:p>
          <a:p>
            <a:pPr marL="342900" indent="-342900" eaLnBrk="1" hangingPunct="1">
              <a:lnSpc>
                <a:spcPct val="115000"/>
              </a:lnSpc>
              <a:spcBef>
                <a:spcPct val="0"/>
              </a:spcBef>
              <a:buFont typeface="Arial" panose="020B0604020202020204" pitchFamily="34" charset="0"/>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To test, any change to the configuration of a network device is recognized within 24 hours.</a:t>
            </a:r>
          </a:p>
          <a:p>
            <a:pPr eaLnBrk="1" hangingPunct="1">
              <a:lnSpc>
                <a:spcPct val="115000"/>
              </a:lnSpc>
              <a:spcBef>
                <a:spcPct val="0"/>
              </a:spcBef>
            </a:pPr>
            <a:endParaRPr lang="en-US" alt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DDDB04-76E5-44B0-8F17-C49FDA106C21}"/>
              </a:ext>
            </a:extLst>
          </p:cNvPr>
          <p:cNvSpPr>
            <a:spLocks noGrp="1"/>
          </p:cNvSpPr>
          <p:nvPr>
            <p:ph idx="11"/>
          </p:nvPr>
        </p:nvSpPr>
        <p:spPr>
          <a:xfrm>
            <a:off x="522000" y="1752600"/>
            <a:ext cx="8136000" cy="4646612"/>
          </a:xfrm>
        </p:spPr>
        <p:txBody>
          <a:bodyPr/>
          <a:lstStyle/>
          <a:p>
            <a:r>
              <a:rPr lang="en-US" dirty="0"/>
              <a:t>Criminals are often in an organization’s networks for months before discovery, it is important to be able to detect and track attacks.  </a:t>
            </a:r>
          </a:p>
          <a:p>
            <a:pPr marL="285750" indent="-285750">
              <a:lnSpc>
                <a:spcPct val="100000"/>
              </a:lnSpc>
              <a:spcBef>
                <a:spcPts val="0"/>
              </a:spcBef>
              <a:buFont typeface="Arial" panose="020B0604020202020204" pitchFamily="34" charset="0"/>
              <a:buChar char="•"/>
            </a:pPr>
            <a:r>
              <a:rPr lang="en-US" dirty="0"/>
              <a:t>Threat intelligence skills includes learning to recognize and document attacker techniques: Security Information and Event Management (SIEM), </a:t>
            </a:r>
          </a:p>
          <a:p>
            <a:pPr marL="285750" indent="-285750">
              <a:lnSpc>
                <a:spcPct val="100000"/>
              </a:lnSpc>
              <a:spcBef>
                <a:spcPts val="0"/>
              </a:spcBef>
              <a:buFont typeface="Arial" panose="020B0604020202020204" pitchFamily="34" charset="0"/>
              <a:buChar char="•"/>
            </a:pPr>
            <a:r>
              <a:rPr lang="en-US" dirty="0"/>
              <a:t>Intrusion Prevention Solution (IPS) must be tuned at least monthly.  </a:t>
            </a:r>
          </a:p>
          <a:p>
            <a:pPr marL="285750" indent="-285750">
              <a:lnSpc>
                <a:spcPct val="100000"/>
              </a:lnSpc>
              <a:spcBef>
                <a:spcPts val="0"/>
              </a:spcBef>
              <a:buFont typeface="Arial" panose="020B0604020202020204" pitchFamily="34" charset="0"/>
              <a:buChar char="•"/>
            </a:pPr>
            <a:r>
              <a:rPr lang="en-US" dirty="0"/>
              <a:t>Filtering between network zones is required to segment networks.  </a:t>
            </a:r>
          </a:p>
          <a:p>
            <a:r>
              <a:rPr lang="en-US" b="1" dirty="0"/>
              <a:t>Tools: </a:t>
            </a:r>
            <a:r>
              <a:rPr lang="en-US" dirty="0"/>
              <a:t>Use security tools or hire security consultants or a managed service provider.  </a:t>
            </a:r>
          </a:p>
          <a:p>
            <a:pPr marL="285750" indent="-285750">
              <a:lnSpc>
                <a:spcPct val="100000"/>
              </a:lnSpc>
              <a:spcBef>
                <a:spcPts val="0"/>
              </a:spcBef>
              <a:buFont typeface="Arial" panose="020B0604020202020204" pitchFamily="34" charset="0"/>
              <a:buChar char="•"/>
            </a:pPr>
            <a:r>
              <a:rPr lang="en-US" dirty="0"/>
              <a:t>HIDS/HIPS, NIDS/NIPS, and application layer firewalls or proxies can catch attacks</a:t>
            </a:r>
          </a:p>
          <a:p>
            <a:pPr marL="285750" indent="-285750">
              <a:lnSpc>
                <a:spcPct val="100000"/>
              </a:lnSpc>
              <a:spcBef>
                <a:spcPts val="0"/>
              </a:spcBef>
              <a:buFont typeface="Arial" panose="020B0604020202020204" pitchFamily="34" charset="0"/>
              <a:buChar char="•"/>
            </a:pPr>
            <a:r>
              <a:rPr lang="en-US" dirty="0"/>
              <a:t>A centralized log analysis tool (SIEM) aids in analyzing logs  </a:t>
            </a:r>
          </a:p>
          <a:p>
            <a:pPr marL="285750" indent="-285750">
              <a:lnSpc>
                <a:spcPct val="100000"/>
              </a:lnSpc>
              <a:spcBef>
                <a:spcPts val="0"/>
              </a:spcBef>
              <a:buFont typeface="Arial" panose="020B0604020202020204" pitchFamily="34" charset="0"/>
              <a:buChar char="•"/>
            </a:pPr>
            <a:r>
              <a:rPr lang="en-US" dirty="0"/>
              <a:t>Automated port scanning daily/periodically monitors for open services/versions</a:t>
            </a:r>
          </a:p>
          <a:p>
            <a:pPr marL="285750" indent="-285750">
              <a:lnSpc>
                <a:spcPct val="100000"/>
              </a:lnSpc>
              <a:spcBef>
                <a:spcPts val="0"/>
              </a:spcBef>
              <a:buFont typeface="Arial" panose="020B0604020202020204" pitchFamily="34" charset="0"/>
              <a:buChar char="•"/>
            </a:pPr>
            <a:r>
              <a:rPr lang="en-US" dirty="0"/>
              <a:t>Wireless IPS, vulnerability scanners can detect available wireless APs and trojan AP.  </a:t>
            </a:r>
          </a:p>
          <a:p>
            <a:r>
              <a:rPr lang="en-US" b="1" dirty="0"/>
              <a:t>Metric:  </a:t>
            </a:r>
            <a:r>
              <a:rPr lang="en-US" dirty="0"/>
              <a:t>Compare port scanning results daily with known good configurations.  </a:t>
            </a:r>
          </a:p>
          <a:p>
            <a:pPr marL="285750" indent="-285750">
              <a:lnSpc>
                <a:spcPct val="100000"/>
              </a:lnSpc>
              <a:spcBef>
                <a:spcPts val="0"/>
              </a:spcBef>
              <a:buFont typeface="Arial" panose="020B0604020202020204" pitchFamily="34" charset="0"/>
              <a:buChar char="•"/>
            </a:pPr>
            <a:r>
              <a:rPr lang="en-US" dirty="0"/>
              <a:t>To test, temporarily place a secure test service randomly on the network, which will respond to network requests.  </a:t>
            </a:r>
          </a:p>
          <a:p>
            <a:pPr marL="285750" indent="-285750">
              <a:lnSpc>
                <a:spcPct val="100000"/>
              </a:lnSpc>
              <a:spcBef>
                <a:spcPts val="0"/>
              </a:spcBef>
              <a:buFont typeface="Arial" panose="020B0604020202020204" pitchFamily="34" charset="0"/>
              <a:buChar char="•"/>
            </a:pPr>
            <a:r>
              <a:rPr lang="en-US" dirty="0"/>
              <a:t>The system should detect a rogue access point or unauthorized device within one hour or day.</a:t>
            </a:r>
          </a:p>
          <a:p>
            <a:endParaRPr lang="en-US" dirty="0"/>
          </a:p>
        </p:txBody>
      </p:sp>
      <p:sp>
        <p:nvSpPr>
          <p:cNvPr id="3" name="Title 2">
            <a:extLst>
              <a:ext uri="{FF2B5EF4-FFF2-40B4-BE49-F238E27FC236}">
                <a16:creationId xmlns:a16="http://schemas.microsoft.com/office/drawing/2014/main" id="{7F9DA99A-1E24-49A8-B725-E12F8C96886A}"/>
              </a:ext>
            </a:extLst>
          </p:cNvPr>
          <p:cNvSpPr>
            <a:spLocks noGrp="1"/>
          </p:cNvSpPr>
          <p:nvPr>
            <p:ph type="title"/>
          </p:nvPr>
        </p:nvSpPr>
        <p:spPr>
          <a:xfrm>
            <a:off x="520700" y="917575"/>
            <a:ext cx="8154988" cy="886397"/>
          </a:xfrm>
        </p:spPr>
        <p:txBody>
          <a:bodyPr/>
          <a:lstStyle/>
          <a:p>
            <a:pPr algn="ctr"/>
            <a:r>
              <a:rPr lang="en-US" sz="3200" dirty="0"/>
              <a:t>CIS Critical Control 13: </a:t>
            </a:r>
            <a:br>
              <a:rPr lang="en-US" sz="3200" dirty="0"/>
            </a:br>
            <a:r>
              <a:rPr lang="en-US" sz="3200" dirty="0"/>
              <a:t>Network Attack and Log Monitoring</a:t>
            </a:r>
          </a:p>
        </p:txBody>
      </p:sp>
    </p:spTree>
    <p:extLst>
      <p:ext uri="{BB962C8B-B14F-4D97-AF65-F5344CB8AC3E}">
        <p14:creationId xmlns:p14="http://schemas.microsoft.com/office/powerpoint/2010/main" val="210362897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387A003D-084D-418A-BD9B-5778A7951340}"/>
              </a:ext>
            </a:extLst>
          </p:cNvPr>
          <p:cNvSpPr>
            <a:spLocks noGrp="1"/>
          </p:cNvSpPr>
          <p:nvPr>
            <p:ph type="title"/>
          </p:nvPr>
        </p:nvSpPr>
        <p:spPr>
          <a:xfrm>
            <a:off x="520700" y="917575"/>
            <a:ext cx="8154988" cy="997196"/>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14:</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Security Awareness Skills Assessment</a:t>
            </a:r>
          </a:p>
        </p:txBody>
      </p:sp>
      <p:sp>
        <p:nvSpPr>
          <p:cNvPr id="3" name="Content Placeholder 2">
            <a:extLst>
              <a:ext uri="{FF2B5EF4-FFF2-40B4-BE49-F238E27FC236}">
                <a16:creationId xmlns:a16="http://schemas.microsoft.com/office/drawing/2014/main" id="{28B73830-F76D-4170-9897-9CC4043646E9}"/>
              </a:ext>
            </a:extLst>
          </p:cNvPr>
          <p:cNvSpPr>
            <a:spLocks noGrp="1"/>
          </p:cNvSpPr>
          <p:nvPr>
            <p:ph idx="1"/>
          </p:nvPr>
        </p:nvSpPr>
        <p:spPr>
          <a:xfrm>
            <a:off x="381000" y="1981200"/>
            <a:ext cx="8229600" cy="3886200"/>
          </a:xfrm>
        </p:spPr>
        <p:txBody>
          <a:bodyPr>
            <a:noAutofit/>
          </a:bodyPr>
          <a:lstStyle/>
          <a:p>
            <a:pPr eaLnBrk="1" hangingPunct="1">
              <a:lnSpc>
                <a:spcPct val="115000"/>
              </a:lnSpc>
              <a:spcBef>
                <a:spcPts val="0"/>
              </a:spcBef>
              <a:spcAft>
                <a:spcPts val="0"/>
              </a:spcAft>
              <a:buFont typeface="Wingdings" pitchFamily="2" charset="2"/>
              <a:buNone/>
              <a:defRPr/>
            </a:pPr>
            <a:r>
              <a:rPr lang="en-US" sz="2400" dirty="0">
                <a:ea typeface="Calibri"/>
                <a:cs typeface="Times New Roman"/>
              </a:rPr>
              <a:t>Security training is necessary for all end users:</a:t>
            </a:r>
          </a:p>
          <a:p>
            <a:pPr marL="457200" indent="-4572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executive management often handles more proprietary info.</a:t>
            </a:r>
          </a:p>
          <a:p>
            <a:pPr marL="457200" indent="-4572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system administrators have privileged system access</a:t>
            </a:r>
          </a:p>
          <a:p>
            <a:pPr marL="457200" indent="-4572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finance, contracts and human resources have specialized access to information or money </a:t>
            </a:r>
          </a:p>
          <a:p>
            <a:pPr marL="457200" indent="-4572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software engineers must practice safe programming practices</a:t>
            </a:r>
          </a:p>
          <a:p>
            <a:pPr eaLnBrk="1" hangingPunct="1">
              <a:lnSpc>
                <a:spcPct val="115000"/>
              </a:lnSpc>
              <a:spcBef>
                <a:spcPts val="0"/>
              </a:spcBef>
              <a:spcAft>
                <a:spcPts val="0"/>
              </a:spcAft>
              <a:buFont typeface="Wingdings" pitchFamily="2" charset="2"/>
              <a:buNone/>
              <a:defRPr/>
            </a:pPr>
            <a:r>
              <a:rPr lang="en-US" sz="2400" b="1" dirty="0">
                <a:ea typeface="Calibri"/>
                <a:cs typeface="Times New Roman"/>
              </a:rPr>
              <a:t>Tools</a:t>
            </a:r>
            <a:r>
              <a:rPr lang="en-US" sz="2400" dirty="0">
                <a:ea typeface="Calibri"/>
                <a:cs typeface="Times New Roman"/>
              </a:rPr>
              <a:t>: Annual training and phishing tests </a:t>
            </a:r>
          </a:p>
          <a:p>
            <a:pPr eaLnBrk="1" hangingPunct="1">
              <a:lnSpc>
                <a:spcPct val="115000"/>
              </a:lnSpc>
              <a:spcBef>
                <a:spcPts val="0"/>
              </a:spcBef>
              <a:spcAft>
                <a:spcPts val="0"/>
              </a:spcAft>
              <a:buFont typeface="Wingdings" pitchFamily="2" charset="2"/>
              <a:buNone/>
              <a:defRPr/>
            </a:pPr>
            <a:r>
              <a:rPr lang="en-US" sz="2400" b="1" dirty="0">
                <a:ea typeface="Calibri"/>
                <a:cs typeface="Times New Roman"/>
              </a:rPr>
              <a:t>Metric</a:t>
            </a:r>
            <a:r>
              <a:rPr lang="en-US" sz="2400" dirty="0">
                <a:ea typeface="Calibri"/>
                <a:cs typeface="Times New Roman"/>
              </a:rPr>
              <a:t>: Update social engineering training annually. </a:t>
            </a:r>
          </a:p>
          <a:p>
            <a:pPr marL="342900" indent="-3429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Test security awareness understanding in training;</a:t>
            </a:r>
          </a:p>
          <a:p>
            <a:pPr marL="342900" indent="-342900" eaLnBrk="1" hangingPunct="1">
              <a:lnSpc>
                <a:spcPct val="115000"/>
              </a:lnSpc>
              <a:spcBef>
                <a:spcPts val="0"/>
              </a:spcBef>
              <a:spcAft>
                <a:spcPts val="0"/>
              </a:spcAft>
              <a:buFont typeface="Arial" panose="020B0604020202020204" pitchFamily="34" charset="0"/>
              <a:buChar char="•"/>
              <a:defRPr/>
            </a:pPr>
            <a:r>
              <a:rPr lang="en-US" sz="2400" dirty="0">
                <a:ea typeface="Calibri"/>
                <a:cs typeface="Times New Roman"/>
              </a:rPr>
              <a:t>Attempt periodic social engineering tests using phishing emails and phone calls </a:t>
            </a:r>
          </a:p>
          <a:p>
            <a:pPr eaLnBrk="1" hangingPunct="1">
              <a:lnSpc>
                <a:spcPct val="115000"/>
              </a:lnSpc>
              <a:spcBef>
                <a:spcPts val="0"/>
              </a:spcBef>
              <a:spcAft>
                <a:spcPts val="1000"/>
              </a:spcAft>
              <a:buFont typeface="Arial" charset="0"/>
              <a:buNone/>
              <a:defRPr/>
            </a:pPr>
            <a:endParaRPr lang="en-US" sz="2400" dirty="0">
              <a:ea typeface="Calibri"/>
              <a:cs typeface="Times New Roman"/>
            </a:endParaRPr>
          </a:p>
          <a:p>
            <a:pPr eaLnBrk="1" hangingPunct="1">
              <a:buFont typeface="Arial" charset="0"/>
              <a:buNone/>
              <a:defRPr/>
            </a:pPr>
            <a:endParaRPr lang="en-US" dirty="0"/>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Content Placeholder 3">
            <a:extLst>
              <a:ext uri="{FF2B5EF4-FFF2-40B4-BE49-F238E27FC236}">
                <a16:creationId xmlns:a16="http://schemas.microsoft.com/office/drawing/2014/main" id="{0E9F8A56-8C23-49EE-968E-EB59A4DF5FEC}"/>
              </a:ext>
            </a:extLst>
          </p:cNvPr>
          <p:cNvSpPr>
            <a:spLocks noGrp="1"/>
          </p:cNvSpPr>
          <p:nvPr>
            <p:ph idx="11"/>
          </p:nvPr>
        </p:nvSpPr>
        <p:spPr>
          <a:xfrm>
            <a:off x="522000" y="1981200"/>
            <a:ext cx="8136000" cy="4418012"/>
          </a:xfrm>
        </p:spPr>
        <p:txBody>
          <a:bodyPr/>
          <a:lstStyle/>
          <a:p>
            <a:pPr eaLnBrk="1" hangingPunct="1"/>
            <a:r>
              <a:rPr lang="en-US" altLang="en-US" sz="2400" dirty="0">
                <a:latin typeface="Calibri" panose="020F0502020204030204" pitchFamily="34" charset="0"/>
                <a:ea typeface="Calibri" panose="020F0502020204030204" pitchFamily="34" charset="0"/>
                <a:cs typeface="Times New Roman" panose="02020603050405020304" pitchFamily="18" charset="0"/>
              </a:rPr>
              <a:t>Most organizations use 3rd-party agreements, who may use other parties.  </a:t>
            </a:r>
          </a:p>
          <a:p>
            <a:pPr eaLnBrk="1" hangingPunct="1"/>
            <a:r>
              <a:rPr lang="en-US" altLang="en-US" sz="2400" dirty="0">
                <a:latin typeface="Calibri" panose="020F0502020204030204" pitchFamily="34" charset="0"/>
                <a:ea typeface="Calibri" panose="020F0502020204030204" pitchFamily="34" charset="0"/>
                <a:cs typeface="Times New Roman" panose="02020603050405020304" pitchFamily="18" charset="0"/>
              </a:rPr>
              <a:t>Contracts should ensure:</a:t>
            </a:r>
          </a:p>
          <a:p>
            <a:pPr marL="342900" indent="-342900" eaLnBrk="1" hangingPunct="1">
              <a:lnSpc>
                <a:spcPct val="100000"/>
              </a:lnSpc>
              <a:spcBef>
                <a:spcPts val="0"/>
              </a:spcBef>
              <a:buFont typeface="Arial" panose="020B0604020202020204" pitchFamily="34" charset="0"/>
              <a:buChar char="•"/>
            </a:pPr>
            <a:r>
              <a:rPr lang="en-US" altLang="en-US" sz="2400" dirty="0">
                <a:latin typeface="Calibri" panose="020F0502020204030204" pitchFamily="34" charset="0"/>
                <a:ea typeface="Calibri" panose="020F0502020204030204" pitchFamily="34" charset="0"/>
                <a:cs typeface="Times New Roman" panose="02020603050405020304" pitchFamily="18" charset="0"/>
              </a:rPr>
              <a:t>specific security, privacy and regulatory controls and requirements</a:t>
            </a:r>
          </a:p>
          <a:p>
            <a:pPr marL="342900" indent="-342900" eaLnBrk="1" hangingPunct="1">
              <a:lnSpc>
                <a:spcPct val="100000"/>
              </a:lnSpc>
              <a:spcBef>
                <a:spcPts val="0"/>
              </a:spcBef>
              <a:buFont typeface="Arial" panose="020B0604020202020204" pitchFamily="34" charset="0"/>
              <a:buChar char="•"/>
            </a:pPr>
            <a:r>
              <a:rPr lang="en-US" altLang="en-US" sz="2400" dirty="0">
                <a:latin typeface="Calibri" panose="020F0502020204030204" pitchFamily="34" charset="0"/>
                <a:ea typeface="Calibri" panose="020F0502020204030204" pitchFamily="34" charset="0"/>
                <a:cs typeface="Times New Roman" panose="02020603050405020304" pitchFamily="18" charset="0"/>
              </a:rPr>
              <a:t>enable performance monitoring &amp; incident response</a:t>
            </a:r>
          </a:p>
          <a:p>
            <a:pPr marL="342900" indent="-342900" eaLnBrk="1" hangingPunct="1">
              <a:lnSpc>
                <a:spcPct val="100000"/>
              </a:lnSpc>
              <a:spcBef>
                <a:spcPts val="0"/>
              </a:spcBef>
              <a:buFont typeface="Arial" panose="020B0604020202020204" pitchFamily="34" charset="0"/>
              <a:buChar char="•"/>
            </a:pPr>
            <a:r>
              <a:rPr lang="en-US" altLang="en-US" sz="2400" dirty="0">
                <a:latin typeface="Calibri" panose="020F0502020204030204" pitchFamily="34" charset="0"/>
                <a:ea typeface="Calibri" panose="020F0502020204030204" pitchFamily="34" charset="0"/>
                <a:cs typeface="Times New Roman" panose="02020603050405020304" pitchFamily="18" charset="0"/>
              </a:rPr>
              <a:t>include contract termination clauses, including data disposal</a:t>
            </a:r>
          </a:p>
          <a:p>
            <a:pPr eaLnBrk="1" hangingPunct="1"/>
            <a:r>
              <a:rPr lang="en-US" altLang="en-US" sz="2400" b="1" dirty="0">
                <a:latin typeface="Calibri" panose="020F0502020204030204" pitchFamily="34" charset="0"/>
                <a:ea typeface="Calibri" panose="020F0502020204030204" pitchFamily="34" charset="0"/>
                <a:cs typeface="Times New Roman" panose="02020603050405020304" pitchFamily="18" charset="0"/>
              </a:rPr>
              <a:t>Tools</a:t>
            </a:r>
            <a:r>
              <a:rPr lang="en-US" altLang="en-US" sz="2400" dirty="0">
                <a:latin typeface="Calibri" panose="020F0502020204030204" pitchFamily="34" charset="0"/>
                <a:ea typeface="Calibri" panose="020F0502020204030204" pitchFamily="34" charset="0"/>
                <a:cs typeface="Times New Roman" panose="02020603050405020304" pitchFamily="18" charset="0"/>
              </a:rPr>
              <a:t>: Third-party assessment platforms can evaluate service providers technical assessment and risk rating</a:t>
            </a:r>
          </a:p>
          <a:p>
            <a:pPr eaLnBrk="1" hangingPunct="1"/>
            <a:r>
              <a:rPr lang="en-US" altLang="en-US" sz="2400" b="1" dirty="0">
                <a:latin typeface="Calibri" panose="020F0502020204030204" pitchFamily="34" charset="0"/>
                <a:ea typeface="Calibri" panose="020F0502020204030204" pitchFamily="34" charset="0"/>
                <a:cs typeface="Times New Roman" panose="02020603050405020304" pitchFamily="18" charset="0"/>
              </a:rPr>
              <a:t>Metrics</a:t>
            </a:r>
            <a:r>
              <a:rPr lang="en-US" altLang="en-US" sz="2400" dirty="0">
                <a:latin typeface="Calibri" panose="020F0502020204030204" pitchFamily="34" charset="0"/>
                <a:ea typeface="Calibri" panose="020F0502020204030204" pitchFamily="34" charset="0"/>
                <a:cs typeface="Times New Roman" panose="02020603050405020304" pitchFamily="18" charset="0"/>
              </a:rPr>
              <a:t>: Annual review of service provider inventory</a:t>
            </a:r>
          </a:p>
          <a:p>
            <a:pPr marL="342900" indent="-342900" eaLnBrk="1" hangingPunct="1">
              <a:lnSpc>
                <a:spcPct val="100000"/>
              </a:lnSpc>
              <a:spcBef>
                <a:spcPts val="0"/>
              </a:spcBef>
              <a:buFont typeface="Arial" panose="020B0604020202020204" pitchFamily="34" charset="0"/>
              <a:buChar char="•"/>
            </a:pPr>
            <a:r>
              <a:rPr lang="en-US" altLang="en-US" sz="2400" dirty="0">
                <a:latin typeface="Calibri" panose="020F0502020204030204" pitchFamily="34" charset="0"/>
                <a:ea typeface="Calibri" panose="020F0502020204030204" pitchFamily="34" charset="0"/>
                <a:cs typeface="Times New Roman" panose="02020603050405020304" pitchFamily="18" charset="0"/>
              </a:rPr>
              <a:t>Annual review of contractor certifications and performance </a:t>
            </a:r>
          </a:p>
          <a:p>
            <a:pPr eaLnBrk="1" hangingPunct="1"/>
            <a:endParaRPr lang="en-US" alt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0962" name="Title 1">
            <a:extLst>
              <a:ext uri="{FF2B5EF4-FFF2-40B4-BE49-F238E27FC236}">
                <a16:creationId xmlns:a16="http://schemas.microsoft.com/office/drawing/2014/main" id="{C02966B9-CE1F-4C0C-945D-CD9B71F67FBA}"/>
              </a:ext>
            </a:extLst>
          </p:cNvPr>
          <p:cNvSpPr>
            <a:spLocks noGrp="1"/>
          </p:cNvSpPr>
          <p:nvPr>
            <p:ph type="title"/>
          </p:nvPr>
        </p:nvSpPr>
        <p:spPr>
          <a:xfrm>
            <a:off x="520700" y="917575"/>
            <a:ext cx="8154988" cy="997196"/>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 15:</a:t>
            </a:r>
            <a:br>
              <a:rPr lang="en-US" altLang="en-US" dirty="0">
                <a:ea typeface="Calibri" panose="020F0502020204030204" pitchFamily="34" charset="0"/>
                <a:cs typeface="Lucida Sans" panose="020B0602030504020204" pitchFamily="34" charset="0"/>
              </a:rPr>
            </a:br>
            <a:r>
              <a:rPr lang="en-US" altLang="en-US" dirty="0">
                <a:ea typeface="Calibri" panose="020F0502020204030204" pitchFamily="34" charset="0"/>
                <a:cs typeface="Lucida Sans" panose="020B0602030504020204" pitchFamily="34" charset="0"/>
              </a:rPr>
              <a:t>Management of Service Providers </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B0E3FA4-F61D-427B-95C7-5D33D177985E}"/>
              </a:ext>
            </a:extLst>
          </p:cNvPr>
          <p:cNvSpPr>
            <a:spLocks noGrp="1"/>
          </p:cNvSpPr>
          <p:nvPr>
            <p:ph type="title"/>
          </p:nvPr>
        </p:nvSpPr>
        <p:spPr>
          <a:xfrm>
            <a:off x="520700" y="917575"/>
            <a:ext cx="8154988" cy="996950"/>
          </a:xfrm>
        </p:spPr>
        <p:txBody>
          <a:bodyPr/>
          <a:lstStyle/>
          <a:p>
            <a:pPr algn="ctr" eaLnBrk="1" hangingPunct="1">
              <a:defRPr/>
            </a:pPr>
            <a:r>
              <a:rPr lang="en-US" altLang="en-US" dirty="0">
                <a:solidFill>
                  <a:schemeClr val="tx1">
                    <a:lumMod val="90000"/>
                    <a:lumOff val="10000"/>
                  </a:schemeClr>
                </a:solidFill>
                <a:ea typeface="Calibri" pitchFamily="34" charset="0"/>
                <a:cs typeface="Lucida Sans" pitchFamily="34" charset="0"/>
              </a:rPr>
              <a:t>CIS Critical Control 16:</a:t>
            </a:r>
            <a:br>
              <a:rPr lang="en-US" altLang="en-US" dirty="0">
                <a:solidFill>
                  <a:schemeClr val="tx1">
                    <a:lumMod val="90000"/>
                    <a:lumOff val="10000"/>
                  </a:schemeClr>
                </a:solidFill>
                <a:ea typeface="Calibri" pitchFamily="34" charset="0"/>
                <a:cs typeface="Lucida Sans" pitchFamily="34" charset="0"/>
              </a:rPr>
            </a:br>
            <a:r>
              <a:rPr lang="en-US" altLang="en-US" dirty="0">
                <a:solidFill>
                  <a:schemeClr val="tx1">
                    <a:lumMod val="90000"/>
                    <a:lumOff val="10000"/>
                  </a:schemeClr>
                </a:solidFill>
                <a:ea typeface="Calibri" pitchFamily="34" charset="0"/>
                <a:cs typeface="Lucida Sans" pitchFamily="34" charset="0"/>
              </a:rPr>
              <a:t>Application S/W Security</a:t>
            </a:r>
          </a:p>
        </p:txBody>
      </p:sp>
      <p:sp>
        <p:nvSpPr>
          <p:cNvPr id="3" name="Content Placeholder 2">
            <a:extLst>
              <a:ext uri="{FF2B5EF4-FFF2-40B4-BE49-F238E27FC236}">
                <a16:creationId xmlns:a16="http://schemas.microsoft.com/office/drawing/2014/main" id="{0E5399C0-1228-4750-BA02-CC3857E55FC7}"/>
              </a:ext>
            </a:extLst>
          </p:cNvPr>
          <p:cNvSpPr>
            <a:spLocks noGrp="1"/>
          </p:cNvSpPr>
          <p:nvPr>
            <p:ph idx="1"/>
          </p:nvPr>
        </p:nvSpPr>
        <p:spPr>
          <a:xfrm>
            <a:off x="520700" y="1981200"/>
            <a:ext cx="8154988" cy="4391025"/>
          </a:xfrm>
        </p:spPr>
        <p:txBody>
          <a:bodyPr>
            <a:noAutofit/>
          </a:bodyPr>
          <a:lstStyle/>
          <a:p>
            <a:pPr eaLnBrk="1" hangingPunct="1">
              <a:buFont typeface="Wingdings" pitchFamily="2" charset="2"/>
              <a:buNone/>
              <a:defRPr/>
            </a:pPr>
            <a:r>
              <a:rPr lang="en-US" dirty="0"/>
              <a:t>New application software is tested for security vulnerabilities:</a:t>
            </a:r>
          </a:p>
          <a:p>
            <a:pPr marL="342900" indent="-342900" eaLnBrk="1" hangingPunct="1">
              <a:lnSpc>
                <a:spcPct val="100000"/>
              </a:lnSpc>
              <a:spcBef>
                <a:spcPts val="0"/>
              </a:spcBef>
              <a:buFont typeface="Arial" panose="020B0604020202020204" pitchFamily="34" charset="0"/>
              <a:buChar char="•"/>
              <a:defRPr/>
            </a:pPr>
            <a:r>
              <a:rPr lang="en-US" dirty="0"/>
              <a:t>Web vulnerabilities: buffer overflow, SQL injection, cross-site scripting, cross-site request forgery, </a:t>
            </a:r>
            <a:r>
              <a:rPr lang="en-US" dirty="0" err="1"/>
              <a:t>clickjacking</a:t>
            </a:r>
            <a:r>
              <a:rPr lang="en-US" dirty="0"/>
              <a:t> of code, and performance during DDOS attacks.  </a:t>
            </a:r>
          </a:p>
          <a:p>
            <a:pPr marL="342900" indent="-342900" eaLnBrk="1" hangingPunct="1">
              <a:lnSpc>
                <a:spcPct val="100000"/>
              </a:lnSpc>
              <a:spcBef>
                <a:spcPts val="0"/>
              </a:spcBef>
              <a:buFont typeface="Arial" panose="020B0604020202020204" pitchFamily="34" charset="0"/>
              <a:buChar char="•"/>
              <a:defRPr/>
            </a:pPr>
            <a:r>
              <a:rPr lang="en-US" dirty="0"/>
              <a:t>Input validated for size, type </a:t>
            </a:r>
          </a:p>
          <a:p>
            <a:pPr marL="342900" indent="-342900" eaLnBrk="1" hangingPunct="1">
              <a:lnSpc>
                <a:spcPct val="100000"/>
              </a:lnSpc>
              <a:spcBef>
                <a:spcPts val="0"/>
              </a:spcBef>
              <a:buFont typeface="Arial" panose="020B0604020202020204" pitchFamily="34" charset="0"/>
              <a:buChar char="•"/>
              <a:defRPr/>
            </a:pPr>
            <a:r>
              <a:rPr lang="en-US" dirty="0"/>
              <a:t>No system error messages reported directly to user</a:t>
            </a:r>
          </a:p>
          <a:p>
            <a:pPr eaLnBrk="1" hangingPunct="1">
              <a:buFont typeface="Arial" charset="0"/>
              <a:buNone/>
              <a:defRPr/>
            </a:pPr>
            <a:r>
              <a:rPr lang="en-US" dirty="0"/>
              <a:t>Standardized utilities include identity management, encryption, and logging.  </a:t>
            </a:r>
          </a:p>
          <a:p>
            <a:pPr marL="342900" indent="-342900" eaLnBrk="1" hangingPunct="1">
              <a:lnSpc>
                <a:spcPct val="100000"/>
              </a:lnSpc>
              <a:spcBef>
                <a:spcPts val="0"/>
              </a:spcBef>
              <a:buFont typeface="Arial" panose="020B0604020202020204" pitchFamily="34" charset="0"/>
              <a:buChar char="•"/>
              <a:defRPr/>
            </a:pPr>
            <a:r>
              <a:rPr lang="en-US" dirty="0"/>
              <a:t>Configuration requires application firewalls, hardened databases, separate developer/production environments.</a:t>
            </a:r>
          </a:p>
          <a:p>
            <a:pPr eaLnBrk="1" hangingPunct="1">
              <a:buFont typeface="Arial" charset="0"/>
              <a:buNone/>
              <a:defRPr/>
            </a:pPr>
            <a:r>
              <a:rPr lang="en-US" b="1" dirty="0"/>
              <a:t>Tools</a:t>
            </a:r>
            <a:r>
              <a:rPr lang="en-US" dirty="0"/>
              <a:t>: Automated testing: static code analyzers, automated web scanning tools and automated DB configuration review tools; </a:t>
            </a:r>
          </a:p>
          <a:p>
            <a:pPr marL="342900" indent="-342900" eaLnBrk="1" hangingPunct="1">
              <a:lnSpc>
                <a:spcPct val="100000"/>
              </a:lnSpc>
              <a:spcBef>
                <a:spcPts val="0"/>
              </a:spcBef>
              <a:buFont typeface="Arial" panose="020B0604020202020204" pitchFamily="34" charset="0"/>
              <a:buChar char="•"/>
              <a:defRPr/>
            </a:pPr>
            <a:r>
              <a:rPr lang="en-US" dirty="0"/>
              <a:t>Security training/standards for programmers: secure design and coding standards, change control tools, software defect severity rating system </a:t>
            </a:r>
          </a:p>
          <a:p>
            <a:pPr eaLnBrk="1" hangingPunct="1">
              <a:buFont typeface="Arial" charset="0"/>
              <a:buNone/>
              <a:defRPr/>
            </a:pPr>
            <a:r>
              <a:rPr lang="en-US" b="1" dirty="0"/>
              <a:t>Metric</a:t>
            </a:r>
            <a:r>
              <a:rPr lang="en-US" dirty="0"/>
              <a:t>:  An attack on the software generates a log or email in &lt;= 24 hours.  </a:t>
            </a:r>
          </a:p>
          <a:p>
            <a:pPr marL="285750" indent="-285750" eaLnBrk="1" hangingPunct="1">
              <a:lnSpc>
                <a:spcPct val="100000"/>
              </a:lnSpc>
              <a:spcBef>
                <a:spcPts val="0"/>
              </a:spcBef>
              <a:buFont typeface="Arial" panose="020B0604020202020204" pitchFamily="34" charset="0"/>
              <a:buChar char="•"/>
              <a:defRPr/>
            </a:pPr>
            <a:r>
              <a:rPr lang="en-US" dirty="0"/>
              <a:t>Automated web scanning occurs weekly or daily</a:t>
            </a:r>
          </a:p>
          <a:p>
            <a:pPr marL="285750" indent="-285750" eaLnBrk="1" hangingPunct="1">
              <a:lnSpc>
                <a:spcPct val="100000"/>
              </a:lnSpc>
              <a:spcBef>
                <a:spcPts val="0"/>
              </a:spcBef>
              <a:buFont typeface="Arial" panose="020B0604020202020204" pitchFamily="34" charset="0"/>
              <a:buChar char="•"/>
              <a:defRPr/>
            </a:pPr>
            <a:r>
              <a:rPr lang="en-US" dirty="0"/>
              <a:t>errors are fixed within 15 days.  </a:t>
            </a:r>
          </a:p>
          <a:p>
            <a:pPr marL="285750" indent="-285750" eaLnBrk="1" hangingPunct="1">
              <a:lnSpc>
                <a:spcPct val="100000"/>
              </a:lnSpc>
              <a:spcBef>
                <a:spcPts val="0"/>
              </a:spcBef>
              <a:buFont typeface="Arial" panose="020B0604020202020204" pitchFamily="34" charset="0"/>
              <a:buChar char="•"/>
              <a:defRPr/>
            </a:pPr>
            <a:r>
              <a:rPr lang="en-US" dirty="0"/>
              <a:t>Annual review of inventory of third-party software</a:t>
            </a:r>
            <a:endParaRPr lang="en-US" sz="2000" dirty="0"/>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5B1DA5-6765-4811-9847-D3D41B861832}"/>
              </a:ext>
            </a:extLst>
          </p:cNvPr>
          <p:cNvSpPr>
            <a:spLocks noGrp="1"/>
          </p:cNvSpPr>
          <p:nvPr>
            <p:ph idx="11"/>
          </p:nvPr>
        </p:nvSpPr>
        <p:spPr/>
        <p:txBody>
          <a:bodyPr/>
          <a:lstStyle/>
          <a:p>
            <a:pPr eaLnBrk="1" hangingPunct="1">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17. Incident Response: </a:t>
            </a:r>
          </a:p>
          <a:p>
            <a:pPr eaLnBrk="1" hangingPunct="1"/>
            <a:r>
              <a:rPr lang="en-US" altLang="en-US" sz="2000" dirty="0">
                <a:latin typeface="Calibri" panose="020F0502020204030204" pitchFamily="34" charset="0"/>
                <a:ea typeface="ヒラギノ角ゴ Pro W3"/>
                <a:cs typeface="ヒラギノ角ゴ Pro W3"/>
              </a:rPr>
              <a:t>Incident Response Plan (IRP) defines who does what during incidents</a:t>
            </a:r>
          </a:p>
          <a:p>
            <a:pPr marL="342900" indent="-342900" eaLnBrk="1" hangingPunct="1">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IRP provides contact information</a:t>
            </a:r>
          </a:p>
          <a:p>
            <a:pPr eaLnBrk="1" hangingPunct="1"/>
            <a:r>
              <a:rPr lang="en-US" altLang="en-US" sz="2000" b="1" dirty="0">
                <a:latin typeface="Calibri" panose="020F0502020204030204" pitchFamily="34" charset="0"/>
                <a:ea typeface="ヒラギノ角ゴ Pro W3"/>
                <a:cs typeface="ヒラギノ角ゴ Pro W3"/>
              </a:rPr>
              <a:t>Tools</a:t>
            </a:r>
            <a:r>
              <a:rPr lang="en-US" altLang="en-US" sz="2000" dirty="0">
                <a:latin typeface="Calibri" panose="020F0502020204030204" pitchFamily="34" charset="0"/>
                <a:ea typeface="ヒラギノ角ゴ Pro W3"/>
                <a:cs typeface="ヒラギノ角ゴ Pro W3"/>
              </a:rPr>
              <a:t>: Incident Response Plan, Communication Plan</a:t>
            </a:r>
          </a:p>
          <a:p>
            <a:pPr eaLnBrk="1" hangingPunct="1"/>
            <a:r>
              <a:rPr lang="en-US" altLang="en-US" sz="2000" b="1" dirty="0">
                <a:latin typeface="Calibri" panose="020F0502020204030204" pitchFamily="34" charset="0"/>
                <a:ea typeface="ヒラギノ角ゴ Pro W3"/>
                <a:cs typeface="ヒラギノ角ゴ Pro W3"/>
              </a:rPr>
              <a:t>Metrics</a:t>
            </a:r>
            <a:r>
              <a:rPr lang="en-US" altLang="en-US" sz="2000" dirty="0">
                <a:latin typeface="Calibri" panose="020F0502020204030204" pitchFamily="34" charset="0"/>
                <a:ea typeface="ヒラギノ角ゴ Pro W3"/>
                <a:cs typeface="ヒラギノ角ゴ Pro W3"/>
              </a:rPr>
              <a:t>:  Annually review IRP, personnel roles </a:t>
            </a:r>
          </a:p>
          <a:p>
            <a:pPr marL="342900" indent="-342900" eaLnBrk="1" hangingPunct="1">
              <a:lnSpc>
                <a:spcPct val="100000"/>
              </a:lnSpc>
              <a:spcBef>
                <a:spcPts val="0"/>
              </a:spcBef>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Perform IR testing at least annually</a:t>
            </a:r>
          </a:p>
          <a:p>
            <a:pPr marL="342900" indent="-342900" eaLnBrk="1" hangingPunct="1">
              <a:lnSpc>
                <a:spcPct val="100000"/>
              </a:lnSpc>
              <a:spcBef>
                <a:spcPts val="0"/>
              </a:spcBef>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Update thresholds distinguishing events from incidents at least annually or after significant change.  </a:t>
            </a:r>
          </a:p>
          <a:p>
            <a:pPr marL="342900" indent="-342900" eaLnBrk="1" hangingPunct="1">
              <a:lnSpc>
                <a:spcPct val="100000"/>
              </a:lnSpc>
              <a:spcBef>
                <a:spcPts val="0"/>
              </a:spcBef>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Perform post-incident review, </a:t>
            </a:r>
            <a:r>
              <a:rPr lang="en-US" altLang="en-US" sz="2000">
                <a:latin typeface="Calibri" panose="020F0502020204030204" pitchFamily="34" charset="0"/>
                <a:ea typeface="ヒラギノ角ゴ Pro W3"/>
                <a:cs typeface="ヒラギノ角ゴ Pro W3"/>
              </a:rPr>
              <a:t>update documentation</a:t>
            </a:r>
            <a:endParaRPr lang="en-US" dirty="0"/>
          </a:p>
        </p:txBody>
      </p:sp>
      <p:sp>
        <p:nvSpPr>
          <p:cNvPr id="43012" name="Content Placeholder 3">
            <a:extLst>
              <a:ext uri="{FF2B5EF4-FFF2-40B4-BE49-F238E27FC236}">
                <a16:creationId xmlns:a16="http://schemas.microsoft.com/office/drawing/2014/main" id="{CC918823-CF81-4C11-BB2E-E380DA087077}"/>
              </a:ext>
            </a:extLst>
          </p:cNvPr>
          <p:cNvSpPr>
            <a:spLocks noGrp="1"/>
          </p:cNvSpPr>
          <p:nvPr>
            <p:ph idx="12"/>
          </p:nvPr>
        </p:nvSpPr>
        <p:spPr/>
        <p:txBody>
          <a:bodyPr/>
          <a:lstStyle/>
          <a:p>
            <a:pPr eaLnBrk="1" hangingPunct="1">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18. Penetration Tests:  </a:t>
            </a:r>
          </a:p>
          <a:p>
            <a:pPr eaLnBrk="1" hangingPunct="1"/>
            <a:r>
              <a:rPr lang="en-US" altLang="en-US" sz="2000" dirty="0">
                <a:latin typeface="Calibri" panose="020F0502020204030204" pitchFamily="34" charset="0"/>
                <a:ea typeface="ヒラギノ角ゴ Pro W3"/>
                <a:cs typeface="ヒラギノ角ゴ Pro W3"/>
              </a:rPr>
              <a:t>Used to verify and validate proper operation of controls</a:t>
            </a:r>
          </a:p>
          <a:p>
            <a:pPr marL="342900" indent="-342900" eaLnBrk="1" hangingPunct="1">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expert outsiders determine level of exploitable vulnerabilities</a:t>
            </a:r>
          </a:p>
          <a:p>
            <a:pPr marL="342900" indent="-342900" eaLnBrk="1" hangingPunct="1">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internal penetration testing evaluates where penetration testing should occur for the organization</a:t>
            </a:r>
          </a:p>
          <a:p>
            <a:pPr eaLnBrk="1" hangingPunct="1"/>
            <a:r>
              <a:rPr lang="en-US" altLang="en-US" sz="2000" b="1" dirty="0">
                <a:latin typeface="Calibri" panose="020F0502020204030204" pitchFamily="34" charset="0"/>
                <a:ea typeface="ヒラギノ角ゴ Pro W3"/>
                <a:cs typeface="ヒラギノ角ゴ Pro W3"/>
              </a:rPr>
              <a:t>Tools: </a:t>
            </a:r>
            <a:r>
              <a:rPr lang="en-US" altLang="en-US" sz="2000" dirty="0">
                <a:latin typeface="Calibri" panose="020F0502020204030204" pitchFamily="34" charset="0"/>
                <a:ea typeface="ヒラギノ角ゴ Pro W3"/>
                <a:cs typeface="ヒラギノ角ゴ Pro W3"/>
              </a:rPr>
              <a:t>Rules of engagement specify  testing times, duration, and overall test approach.</a:t>
            </a:r>
          </a:p>
          <a:p>
            <a:pPr eaLnBrk="1" hangingPunct="1"/>
            <a:r>
              <a:rPr lang="en-US" altLang="en-US" sz="2000" b="1" dirty="0">
                <a:latin typeface="Calibri" panose="020F0502020204030204" pitchFamily="34" charset="0"/>
                <a:ea typeface="ヒラギノ角ゴ Pro W3"/>
                <a:cs typeface="ヒラギノ角ゴ Pro W3"/>
              </a:rPr>
              <a:t>Metric: </a:t>
            </a:r>
            <a:r>
              <a:rPr lang="en-US" altLang="en-US" sz="2000" dirty="0">
                <a:latin typeface="Calibri" panose="020F0502020204030204" pitchFamily="34" charset="0"/>
                <a:ea typeface="ヒラギノ角ゴ Pro W3"/>
                <a:cs typeface="ヒラギノ角ゴ Pro W3"/>
              </a:rPr>
              <a:t>Perform internal and external pen testing (each) at least annually</a:t>
            </a:r>
          </a:p>
        </p:txBody>
      </p:sp>
      <p:sp>
        <p:nvSpPr>
          <p:cNvPr id="43010" name="Title 1">
            <a:extLst>
              <a:ext uri="{FF2B5EF4-FFF2-40B4-BE49-F238E27FC236}">
                <a16:creationId xmlns:a16="http://schemas.microsoft.com/office/drawing/2014/main" id="{B5A686BF-9922-4759-B6C7-394664717768}"/>
              </a:ext>
            </a:extLst>
          </p:cNvPr>
          <p:cNvSpPr>
            <a:spLocks noGrp="1"/>
          </p:cNvSpPr>
          <p:nvPr>
            <p:ph type="title" idx="4294967295"/>
          </p:nvPr>
        </p:nvSpPr>
        <p:spPr>
          <a:xfrm>
            <a:off x="989013" y="917575"/>
            <a:ext cx="8154987" cy="498475"/>
          </a:xfrm>
        </p:spPr>
        <p:txBody>
          <a:bodyPr/>
          <a:lstStyle/>
          <a:p>
            <a:pPr algn="ctr" eaLnBrk="1" hangingPunct="1"/>
            <a:r>
              <a:rPr lang="en-US" altLang="en-US" dirty="0">
                <a:ea typeface="Calibri" panose="020F0502020204030204" pitchFamily="34" charset="0"/>
                <a:cs typeface="Lucida Sans" panose="020B0602030504020204" pitchFamily="34" charset="0"/>
              </a:rPr>
              <a:t>CIS Critical Controls</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9F2D05B-772D-4F19-978B-7C32F5BC9699}"/>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5539" name="Rectangle 3">
            <a:extLst>
              <a:ext uri="{FF2B5EF4-FFF2-40B4-BE49-F238E27FC236}">
                <a16:creationId xmlns:a16="http://schemas.microsoft.com/office/drawing/2014/main" id="{108C5DBA-4D20-4AD7-8B23-10DDF77E2874}"/>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difference between where an organization performs and where they intend to perform is known as: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Gap analysis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Quality Control</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Performance Measurement</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Benchmarking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553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59E1C52-B1E9-450B-86BB-A02CF7634163}"/>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4995" name="Rectangle 3">
            <a:extLst>
              <a:ext uri="{FF2B5EF4-FFF2-40B4-BE49-F238E27FC236}">
                <a16:creationId xmlns:a16="http://schemas.microsoft.com/office/drawing/2014/main" id="{21D44017-0D18-4792-B8E3-5007822E311C}"/>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MOST important metrics when measuring compliance include:</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Metrics most easily automated</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Metrics related to intrusion detection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Those recommended by best practices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Metrics measuring conformance to policy</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499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1EBE1B-75E0-4BBA-A2A2-A4267CCA5B22}"/>
              </a:ext>
            </a:extLst>
          </p:cNvPr>
          <p:cNvSpPr>
            <a:spLocks noGrp="1"/>
          </p:cNvSpPr>
          <p:nvPr>
            <p:ph idx="11"/>
          </p:nvPr>
        </p:nvSpPr>
        <p:spPr>
          <a:xfrm>
            <a:off x="522000" y="2133600"/>
            <a:ext cx="8136000" cy="4265612"/>
          </a:xfrm>
        </p:spPr>
        <p:txBody>
          <a:bodyPr/>
          <a:lstStyle/>
          <a:p>
            <a:r>
              <a:rPr lang="en-US" sz="2000" b="1" i="1" dirty="0"/>
              <a:t>Access to resources is determined by a dynamic policy</a:t>
            </a:r>
            <a:r>
              <a:rPr lang="en-US" sz="2000" dirty="0"/>
              <a:t>: Risk is evaluated based on multiple factors, such as client identity, service requested, asset configuration, past history and other situational factors.</a:t>
            </a:r>
          </a:p>
          <a:p>
            <a:r>
              <a:rPr lang="en-US" sz="2000" b="1" i="1" dirty="0"/>
              <a:t>The enterprise monitors and measures the integrity and security posture of all owned and associated assets</a:t>
            </a:r>
            <a:r>
              <a:rPr lang="en-US" sz="2000" dirty="0"/>
              <a:t>: All devices and assets must be monitored for intrusion, vulnerabilities, patching; associated assets include bring-your-own-device</a:t>
            </a:r>
          </a:p>
          <a:p>
            <a:r>
              <a:rPr lang="en-US" sz="2000" b="1" i="1" dirty="0"/>
              <a:t>The enterprise collects as much information as possible about the current state of assets, network infrastructure and communications and uses it to improve its security posture</a:t>
            </a:r>
            <a:r>
              <a:rPr lang="en-US" sz="2000" i="1" dirty="0"/>
              <a:t>.  </a:t>
            </a:r>
            <a:r>
              <a:rPr lang="en-US" sz="2000" dirty="0"/>
              <a:t>Risk must be determined by monitoring the current state of the enterprise network.</a:t>
            </a:r>
          </a:p>
          <a:p>
            <a:endParaRPr lang="en-US" dirty="0"/>
          </a:p>
        </p:txBody>
      </p:sp>
      <p:sp>
        <p:nvSpPr>
          <p:cNvPr id="3" name="Title 2">
            <a:extLst>
              <a:ext uri="{FF2B5EF4-FFF2-40B4-BE49-F238E27FC236}">
                <a16:creationId xmlns:a16="http://schemas.microsoft.com/office/drawing/2014/main" id="{AE641C54-EA8B-4942-B9D2-B263B00B2BC4}"/>
              </a:ext>
            </a:extLst>
          </p:cNvPr>
          <p:cNvSpPr>
            <a:spLocks noGrp="1"/>
          </p:cNvSpPr>
          <p:nvPr>
            <p:ph type="title"/>
          </p:nvPr>
        </p:nvSpPr>
        <p:spPr>
          <a:xfrm>
            <a:off x="520700" y="917575"/>
            <a:ext cx="8154988" cy="830997"/>
          </a:xfrm>
        </p:spPr>
        <p:txBody>
          <a:bodyPr/>
          <a:lstStyle/>
          <a:p>
            <a:r>
              <a:rPr lang="en-US" dirty="0"/>
              <a:t>Zero Trust Principles </a:t>
            </a:r>
            <a:br>
              <a:rPr lang="en-US" dirty="0"/>
            </a:br>
            <a:r>
              <a:rPr lang="en-US" sz="2400" dirty="0"/>
              <a:t>(Review: related to Metrics)</a:t>
            </a:r>
            <a:endParaRPr lang="en-US" dirty="0"/>
          </a:p>
        </p:txBody>
      </p:sp>
    </p:spTree>
    <p:extLst>
      <p:ext uri="{BB962C8B-B14F-4D97-AF65-F5344CB8AC3E}">
        <p14:creationId xmlns:p14="http://schemas.microsoft.com/office/powerpoint/2010/main" val="1446667716"/>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F40E87D-7008-4248-BB9B-73DE82AA2012}"/>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5539" name="Rectangle 3">
            <a:extLst>
              <a:ext uri="{FF2B5EF4-FFF2-40B4-BE49-F238E27FC236}">
                <a16:creationId xmlns:a16="http://schemas.microsoft.com/office/drawing/2014/main" id="{9345B1A0-1658-4072-8363-9D5D277B0221}"/>
              </a:ext>
            </a:extLst>
          </p:cNvPr>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SANS recommends that an initial maximum allowable time to detect a problem in a network or server configuration is: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Two minutes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One hour</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One day</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One week</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553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DFDB-BB3B-48A8-B9BF-6FF315CAA5D0}"/>
              </a:ext>
            </a:extLst>
          </p:cNvPr>
          <p:cNvSpPr>
            <a:spLocks noGrp="1"/>
          </p:cNvSpPr>
          <p:nvPr>
            <p:ph type="title"/>
          </p:nvPr>
        </p:nvSpPr>
        <p:spPr/>
        <p:txBody>
          <a:bodyPr/>
          <a:lstStyle/>
          <a:p>
            <a:pPr eaLnBrk="1" hangingPunct="1">
              <a:defRPr/>
            </a:pPr>
            <a:r>
              <a:rPr lang="en-US" dirty="0"/>
              <a:t>Health First Case Study</a:t>
            </a:r>
          </a:p>
        </p:txBody>
      </p:sp>
      <p:sp>
        <p:nvSpPr>
          <p:cNvPr id="52227" name="Text Placeholder 2">
            <a:extLst>
              <a:ext uri="{FF2B5EF4-FFF2-40B4-BE49-F238E27FC236}">
                <a16:creationId xmlns:a16="http://schemas.microsoft.com/office/drawing/2014/main" id="{8AF3F31B-BCB0-439A-8261-008C0ED7C0CE}"/>
              </a:ext>
            </a:extLst>
          </p:cNvPr>
          <p:cNvSpPr>
            <a:spLocks noGrp="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Defining Security Metrics</a:t>
            </a:r>
          </a:p>
        </p:txBody>
      </p:sp>
      <p:sp>
        <p:nvSpPr>
          <p:cNvPr id="52232" name="TextBox 19">
            <a:extLst>
              <a:ext uri="{FF2B5EF4-FFF2-40B4-BE49-F238E27FC236}">
                <a16:creationId xmlns:a16="http://schemas.microsoft.com/office/drawing/2014/main" id="{0BC75A25-C8B7-4B81-A896-2E0F3799A426}"/>
              </a:ext>
            </a:extLst>
          </p:cNvPr>
          <p:cNvSpPr txBox="1">
            <a:spLocks noChangeArrowheads="1"/>
          </p:cNvSpPr>
          <p:nvPr/>
        </p:nvSpPr>
        <p:spPr bwMode="auto">
          <a:xfrm>
            <a:off x="435429" y="12192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Jamie Ramon MD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Doctor</a:t>
            </a:r>
          </a:p>
        </p:txBody>
      </p:sp>
      <p:sp>
        <p:nvSpPr>
          <p:cNvPr id="52233" name="TextBox 20">
            <a:extLst>
              <a:ext uri="{FF2B5EF4-FFF2-40B4-BE49-F238E27FC236}">
                <a16:creationId xmlns:a16="http://schemas.microsoft.com/office/drawing/2014/main" id="{273BA4D4-8076-4A80-9E06-938CAE730276}"/>
              </a:ext>
            </a:extLst>
          </p:cNvPr>
          <p:cNvSpPr txBox="1">
            <a:spLocks noChangeArrowheads="1"/>
          </p:cNvSpPr>
          <p:nvPr/>
        </p:nvSpPr>
        <p:spPr bwMode="auto">
          <a:xfrm>
            <a:off x="2057400" y="1950357"/>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Chris Ramon RD</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Dietician</a:t>
            </a:r>
          </a:p>
        </p:txBody>
      </p:sp>
      <p:sp>
        <p:nvSpPr>
          <p:cNvPr id="52234" name="TextBox 21">
            <a:extLst>
              <a:ext uri="{FF2B5EF4-FFF2-40B4-BE49-F238E27FC236}">
                <a16:creationId xmlns:a16="http://schemas.microsoft.com/office/drawing/2014/main" id="{ED3F6DDD-E239-4508-A0BA-D36E75DF4CA5}"/>
              </a:ext>
            </a:extLst>
          </p:cNvPr>
          <p:cNvSpPr txBox="1">
            <a:spLocks noChangeArrowheads="1"/>
          </p:cNvSpPr>
          <p:nvPr/>
        </p:nvSpPr>
        <p:spPr bwMode="auto">
          <a:xfrm>
            <a:off x="3975327" y="2461986"/>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Terry</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Licensed </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Practicing Nurse</a:t>
            </a:r>
          </a:p>
        </p:txBody>
      </p:sp>
      <p:sp>
        <p:nvSpPr>
          <p:cNvPr id="52235" name="TextBox 22">
            <a:extLst>
              <a:ext uri="{FF2B5EF4-FFF2-40B4-BE49-F238E27FC236}">
                <a16:creationId xmlns:a16="http://schemas.microsoft.com/office/drawing/2014/main" id="{6E2D5E47-70F0-4BCD-8E2A-077066CF3E9B}"/>
              </a:ext>
            </a:extLst>
          </p:cNvPr>
          <p:cNvSpPr txBox="1">
            <a:spLocks noChangeArrowheads="1"/>
          </p:cNvSpPr>
          <p:nvPr/>
        </p:nvSpPr>
        <p:spPr bwMode="auto">
          <a:xfrm>
            <a:off x="5562600" y="347209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1pPr>
            <a:lvl2pPr marL="742950" indent="-28575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ヒラギノ角ゴ Pro W3"/>
                <a:cs typeface="ヒラギノ角ゴ Pro W3"/>
              </a:defRPr>
            </a:lvl2pPr>
            <a:lvl3pPr marL="11430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MS PGothic" panose="020B0600070205080204" pitchFamily="34" charset="-128"/>
                <a:cs typeface="Geneva"/>
              </a:defRPr>
            </a:lvl3pPr>
            <a:lvl4pPr marL="16002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4pPr>
            <a:lvl5pPr marL="2057400" indent="-228600" eaLnBrk="0" hangingPunct="0">
              <a:lnSpc>
                <a:spcPts val="2200"/>
              </a:lnSpc>
              <a:spcBef>
                <a:spcPts val="900"/>
              </a:spcBef>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5pPr>
            <a:lvl6pPr marL="25146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6pPr>
            <a:lvl7pPr marL="29718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7pPr>
            <a:lvl8pPr marL="34290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8pPr>
            <a:lvl9pPr marL="3886200" indent="-228600" eaLnBrk="0" fontAlgn="base" hangingPunct="0">
              <a:lnSpc>
                <a:spcPts val="2200"/>
              </a:lnSpc>
              <a:spcBef>
                <a:spcPts val="900"/>
              </a:spcBef>
              <a:spcAft>
                <a:spcPct val="0"/>
              </a:spcAft>
              <a:buClr>
                <a:srgbClr val="005BB9"/>
              </a:buClr>
              <a:buSzPct val="100000"/>
              <a:buFont typeface="Arial" panose="020B0604020202020204" pitchFamily="34" charset="0"/>
              <a:defRPr>
                <a:solidFill>
                  <a:schemeClr val="tx2"/>
                </a:solidFill>
                <a:latin typeface="Calibri" panose="020F0502020204030204" pitchFamily="34" charset="0"/>
                <a:ea typeface="Geneva"/>
                <a:cs typeface="Geneva"/>
              </a:defRPr>
            </a:lvl9pPr>
          </a:lstStyle>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Pat</a:t>
            </a:r>
          </a:p>
          <a:p>
            <a:pPr algn="ctr" eaLnBrk="1" hangingPunct="1">
              <a:lnSpc>
                <a:spcPct val="100000"/>
              </a:lnSpc>
              <a:spcBef>
                <a:spcPct val="0"/>
              </a:spcBef>
              <a:buClrTx/>
              <a:buSzTx/>
              <a:buFontTx/>
              <a:buNone/>
            </a:pPr>
            <a:r>
              <a:rPr lang="en-US" altLang="en-US" dirty="0">
                <a:solidFill>
                  <a:srgbClr val="000000"/>
                </a:solidFill>
                <a:latin typeface="Arial" panose="020B0604020202020204" pitchFamily="34" charset="0"/>
                <a:cs typeface="Arial" panose="020B0604020202020204" pitchFamily="34" charset="0"/>
              </a:rPr>
              <a:t>Software Consultant</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3DD12D3-8F27-4676-8579-9F25C035E193}"/>
              </a:ext>
            </a:extLst>
          </p:cNvPr>
          <p:cNvSpPr>
            <a:spLocks noGrp="1"/>
          </p:cNvSpPr>
          <p:nvPr>
            <p:ph type="title"/>
          </p:nvPr>
        </p:nvSpPr>
        <p:spPr>
          <a:xfrm>
            <a:off x="457200" y="609600"/>
            <a:ext cx="8229600" cy="498598"/>
          </a:xfrm>
        </p:spPr>
        <p:txBody>
          <a:bodyPr/>
          <a:lstStyle/>
          <a:p>
            <a:pPr eaLnBrk="1" hangingPunct="1"/>
            <a:r>
              <a:rPr lang="en-US" altLang="en-US" dirty="0">
                <a:ea typeface="Calibri" panose="020F0502020204030204" pitchFamily="34" charset="0"/>
                <a:cs typeface="Lucida Sans" panose="020B0602030504020204" pitchFamily="34" charset="0"/>
              </a:rPr>
              <a:t>Which metrics to use? Two Approaches</a:t>
            </a:r>
          </a:p>
        </p:txBody>
      </p:sp>
      <p:sp>
        <p:nvSpPr>
          <p:cNvPr id="17411" name="Text Placeholder 2">
            <a:extLst>
              <a:ext uri="{FF2B5EF4-FFF2-40B4-BE49-F238E27FC236}">
                <a16:creationId xmlns:a16="http://schemas.microsoft.com/office/drawing/2014/main" id="{445AFF62-B1E9-4E41-8EF5-B965BD5F0EF6}"/>
              </a:ext>
            </a:extLst>
          </p:cNvPr>
          <p:cNvSpPr>
            <a:spLocks noGrp="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Business-Driven</a:t>
            </a:r>
          </a:p>
        </p:txBody>
      </p:sp>
      <p:sp>
        <p:nvSpPr>
          <p:cNvPr id="4" name="Content Placeholder 3">
            <a:extLst>
              <a:ext uri="{FF2B5EF4-FFF2-40B4-BE49-F238E27FC236}">
                <a16:creationId xmlns:a16="http://schemas.microsoft.com/office/drawing/2014/main" id="{D1BD8F7D-3959-448F-B8EB-0223FE41522F}"/>
              </a:ext>
            </a:extLst>
          </p:cNvPr>
          <p:cNvSpPr>
            <a:spLocks noGrp="1"/>
          </p:cNvSpPr>
          <p:nvPr>
            <p:ph sz="half" idx="2"/>
          </p:nvPr>
        </p:nvSpPr>
        <p:spPr>
          <a:xfrm>
            <a:off x="457200" y="2286000"/>
            <a:ext cx="4040188" cy="3840163"/>
          </a:xfrm>
        </p:spPr>
        <p:txBody>
          <a:bodyPr>
            <a:noAutofit/>
          </a:bodyPr>
          <a:lstStyle/>
          <a:p>
            <a:pPr eaLnBrk="1" hangingPunct="1">
              <a:buFont typeface="Wingdings" pitchFamily="2" charset="2"/>
              <a:buNone/>
              <a:defRPr/>
            </a:pPr>
            <a:r>
              <a:rPr lang="en-US" dirty="0"/>
              <a:t>Addresses specific business risks</a:t>
            </a:r>
          </a:p>
          <a:p>
            <a:pPr marL="342900" indent="-342900" eaLnBrk="1" hangingPunct="1">
              <a:buFont typeface="Arial" panose="020B0604020202020204" pitchFamily="34" charset="0"/>
              <a:buChar char="•"/>
              <a:defRPr/>
            </a:pPr>
            <a:r>
              <a:rPr lang="en-US" dirty="0"/>
              <a:t>Inherent industry risks</a:t>
            </a:r>
          </a:p>
          <a:p>
            <a:pPr eaLnBrk="1" hangingPunct="1">
              <a:buFont typeface="Arial" charset="0"/>
              <a:buNone/>
              <a:defRPr/>
            </a:pPr>
            <a:r>
              <a:rPr lang="en-US" dirty="0"/>
              <a:t>Tailored to organization</a:t>
            </a:r>
          </a:p>
          <a:p>
            <a:pPr eaLnBrk="1" hangingPunct="1">
              <a:buFont typeface="Arial" charset="0"/>
              <a:buNone/>
              <a:defRPr/>
            </a:pPr>
            <a:r>
              <a:rPr lang="en-US" dirty="0"/>
              <a:t>Measures adherence to control objectives</a:t>
            </a:r>
          </a:p>
        </p:txBody>
      </p:sp>
      <p:sp>
        <p:nvSpPr>
          <p:cNvPr id="17413" name="Text Placeholder 4">
            <a:extLst>
              <a:ext uri="{FF2B5EF4-FFF2-40B4-BE49-F238E27FC236}">
                <a16:creationId xmlns:a16="http://schemas.microsoft.com/office/drawing/2014/main" id="{16376670-1589-4CAD-8751-8C3F49F3D921}"/>
              </a:ext>
            </a:extLst>
          </p:cNvPr>
          <p:cNvSpPr>
            <a:spLocks noGrp="1"/>
          </p:cNvSpPr>
          <p:nvPr>
            <p:ph type="body" sz="quarter" idx="3"/>
          </p:nvPr>
        </p:nvSpPr>
        <p:spPr/>
        <p:txBody>
          <a:bodyPr/>
          <a:lstStyle/>
          <a:p>
            <a:pPr eaLnBrk="1" hangingPunct="1"/>
            <a:r>
              <a:rPr lang="en-US" altLang="en-US">
                <a:latin typeface="Calibri" panose="020F0502020204030204" pitchFamily="34" charset="0"/>
                <a:ea typeface="ヒラギノ角ゴ Pro W3"/>
                <a:cs typeface="ヒラギノ角ゴ Pro W3"/>
              </a:rPr>
              <a:t>Technology-Driven</a:t>
            </a:r>
          </a:p>
        </p:txBody>
      </p:sp>
      <p:sp>
        <p:nvSpPr>
          <p:cNvPr id="6" name="Content Placeholder 5">
            <a:extLst>
              <a:ext uri="{FF2B5EF4-FFF2-40B4-BE49-F238E27FC236}">
                <a16:creationId xmlns:a16="http://schemas.microsoft.com/office/drawing/2014/main" id="{75B31B7E-4210-428D-B016-2627B3B4C69A}"/>
              </a:ext>
            </a:extLst>
          </p:cNvPr>
          <p:cNvSpPr>
            <a:spLocks noGrp="1"/>
          </p:cNvSpPr>
          <p:nvPr>
            <p:ph sz="quarter" idx="4"/>
          </p:nvPr>
        </p:nvSpPr>
        <p:spPr>
          <a:xfrm>
            <a:off x="4645025" y="2286000"/>
            <a:ext cx="4041775" cy="3840163"/>
          </a:xfrm>
        </p:spPr>
        <p:txBody>
          <a:bodyPr>
            <a:noAutofit/>
          </a:bodyPr>
          <a:lstStyle/>
          <a:p>
            <a:pPr eaLnBrk="1" hangingPunct="1">
              <a:buFont typeface="Wingdings" pitchFamily="2" charset="2"/>
              <a:buNone/>
              <a:defRPr/>
            </a:pPr>
            <a:r>
              <a:rPr lang="en-US" dirty="0"/>
              <a:t>Addresses recent threats observed by CERT</a:t>
            </a:r>
          </a:p>
          <a:p>
            <a:pPr marL="342900" indent="-342900" eaLnBrk="1" hangingPunct="1">
              <a:buFont typeface="Arial" panose="020B0604020202020204" pitchFamily="34" charset="0"/>
              <a:buChar char="•"/>
              <a:defRPr/>
            </a:pPr>
            <a:r>
              <a:rPr lang="en-US" dirty="0"/>
              <a:t>CERT: Computer Emergency Readiness Team</a:t>
            </a:r>
          </a:p>
          <a:p>
            <a:pPr eaLnBrk="1" hangingPunct="1">
              <a:buFont typeface="Arial" charset="0"/>
              <a:buNone/>
              <a:defRPr/>
            </a:pPr>
            <a:r>
              <a:rPr lang="en-US" dirty="0"/>
              <a:t>Addresses recent forensic data</a:t>
            </a:r>
          </a:p>
        </p:txBody>
      </p:sp>
      <p:graphicFrame>
        <p:nvGraphicFramePr>
          <p:cNvPr id="2" name="Diagram 1">
            <a:extLst>
              <a:ext uri="{FF2B5EF4-FFF2-40B4-BE49-F238E27FC236}">
                <a16:creationId xmlns:a16="http://schemas.microsoft.com/office/drawing/2014/main" id="{49ACAED6-C85E-444B-88D0-3357E6B21474}"/>
              </a:ext>
            </a:extLst>
          </p:cNvPr>
          <p:cNvGraphicFramePr/>
          <p:nvPr>
            <p:extLst/>
          </p:nvPr>
        </p:nvGraphicFramePr>
        <p:xfrm>
          <a:off x="1485107" y="3429000"/>
          <a:ext cx="6172200" cy="36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6156430"/>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361621-D367-410C-9AEA-F62CDD6DC142}"/>
              </a:ext>
            </a:extLst>
          </p:cNvPr>
          <p:cNvSpPr>
            <a:spLocks noGrp="1"/>
          </p:cNvSpPr>
          <p:nvPr>
            <p:ph idx="11"/>
          </p:nvPr>
        </p:nvSpPr>
        <p:spPr>
          <a:xfrm>
            <a:off x="522000" y="2209800"/>
            <a:ext cx="8136000" cy="4189412"/>
          </a:xfrm>
        </p:spPr>
        <p:txBody>
          <a:bodyPr/>
          <a:lstStyle/>
          <a:p>
            <a:r>
              <a:rPr lang="en-US" sz="2000" b="1" dirty="0"/>
              <a:t>Step 1:  </a:t>
            </a:r>
            <a:r>
              <a:rPr lang="en-US" sz="2000" dirty="0"/>
              <a:t>What are management’s goals and the most important security risks to monitor in your organization?  </a:t>
            </a:r>
          </a:p>
          <a:p>
            <a:pPr marL="285750" indent="-285750">
              <a:buFont typeface="Arial" panose="020B0604020202020204" pitchFamily="34" charset="0"/>
              <a:buChar char="•"/>
            </a:pPr>
            <a:r>
              <a:rPr lang="en-US" sz="2000" dirty="0"/>
              <a:t>What threats and compliance requirements are of most concern?  </a:t>
            </a:r>
          </a:p>
          <a:p>
            <a:pPr marL="285750" indent="-285750">
              <a:buFont typeface="Arial" panose="020B0604020202020204" pitchFamily="34" charset="0"/>
              <a:buChar char="•"/>
            </a:pPr>
            <a:r>
              <a:rPr lang="en-US" sz="2000" dirty="0"/>
              <a:t>Review your risk plan and policies to help define the most important areas to monitor.  </a:t>
            </a:r>
          </a:p>
          <a:p>
            <a:r>
              <a:rPr lang="en-US" sz="2000" b="1" dirty="0"/>
              <a:t>Step 2:  </a:t>
            </a:r>
            <a:r>
              <a:rPr lang="en-US" sz="2000" dirty="0"/>
              <a:t>Which metrics make the most sense to collect and monitor.  Since automated metrics are doable in a busy world, can these metrics be automatically collected?    </a:t>
            </a:r>
          </a:p>
          <a:p>
            <a:r>
              <a:rPr lang="en-US" sz="2000" b="1" dirty="0"/>
              <a:t>Step 3:  </a:t>
            </a:r>
            <a:r>
              <a:rPr lang="en-US" sz="2000" dirty="0"/>
              <a:t>Consider the three perspectives of strategic, tactical and operational metrics, relative to the three audiences.  </a:t>
            </a:r>
          </a:p>
        </p:txBody>
      </p:sp>
      <p:sp>
        <p:nvSpPr>
          <p:cNvPr id="3" name="Title 2">
            <a:extLst>
              <a:ext uri="{FF2B5EF4-FFF2-40B4-BE49-F238E27FC236}">
                <a16:creationId xmlns:a16="http://schemas.microsoft.com/office/drawing/2014/main" id="{AE6C39A6-6DBB-4654-9BFB-61E1597B229E}"/>
              </a:ext>
            </a:extLst>
          </p:cNvPr>
          <p:cNvSpPr>
            <a:spLocks noGrp="1"/>
          </p:cNvSpPr>
          <p:nvPr>
            <p:ph type="title"/>
          </p:nvPr>
        </p:nvSpPr>
        <p:spPr>
          <a:xfrm>
            <a:off x="520700" y="917575"/>
            <a:ext cx="8154988" cy="997196"/>
          </a:xfrm>
        </p:spPr>
        <p:txBody>
          <a:bodyPr/>
          <a:lstStyle/>
          <a:p>
            <a:r>
              <a:rPr lang="en-US" dirty="0"/>
              <a:t>Approach 1: </a:t>
            </a:r>
            <a:br>
              <a:rPr lang="en-US" dirty="0"/>
            </a:br>
            <a:r>
              <a:rPr lang="en-US" dirty="0"/>
              <a:t>Implementing Business-Driven Metrics</a:t>
            </a:r>
          </a:p>
        </p:txBody>
      </p:sp>
    </p:spTree>
    <p:extLst>
      <p:ext uri="{BB962C8B-B14F-4D97-AF65-F5344CB8AC3E}">
        <p14:creationId xmlns:p14="http://schemas.microsoft.com/office/powerpoint/2010/main" val="2917084173"/>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Rectangle 4">
            <a:extLst>
              <a:ext uri="{FF2B5EF4-FFF2-40B4-BE49-F238E27FC236}">
                <a16:creationId xmlns:a16="http://schemas.microsoft.com/office/drawing/2014/main" id="{0DF9B523-57F4-4901-8ACA-CCC2D37E9D3C}"/>
              </a:ext>
            </a:extLst>
          </p:cNvPr>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Monitoring Function: </a:t>
            </a:r>
            <a:br>
              <a:rPr lang="en-US" altLang="en-US">
                <a:ea typeface="Calibri" panose="020F0502020204030204" pitchFamily="34" charset="0"/>
                <a:cs typeface="Lucida Sans" panose="020B0602030504020204" pitchFamily="34" charset="0"/>
              </a:rPr>
            </a:br>
            <a:r>
              <a:rPr lang="en-US" altLang="en-US">
                <a:ea typeface="Calibri" panose="020F0502020204030204" pitchFamily="34" charset="0"/>
                <a:cs typeface="Lucida Sans" panose="020B0602030504020204" pitchFamily="34" charset="0"/>
              </a:rPr>
              <a:t>Business-Driven Metrics</a:t>
            </a:r>
          </a:p>
        </p:txBody>
      </p:sp>
      <p:graphicFrame>
        <p:nvGraphicFramePr>
          <p:cNvPr id="2" name="Diagram 1">
            <a:extLst>
              <a:ext uri="{FF2B5EF4-FFF2-40B4-BE49-F238E27FC236}">
                <a16:creationId xmlns:a16="http://schemas.microsoft.com/office/drawing/2014/main" id="{980AAC61-F02E-43D5-82A2-4E28A45552F4}"/>
              </a:ext>
            </a:extLst>
          </p:cNvPr>
          <p:cNvGraphicFramePr/>
          <p:nvPr>
            <p:extLst/>
          </p:nvPr>
        </p:nvGraphicFramePr>
        <p:xfrm>
          <a:off x="446088" y="1981200"/>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7" name="Text Box 15">
            <a:extLst>
              <a:ext uri="{FF2B5EF4-FFF2-40B4-BE49-F238E27FC236}">
                <a16:creationId xmlns:a16="http://schemas.microsoft.com/office/drawing/2014/main" id="{290DB57A-A077-49B9-AA64-B286018E8AD2}"/>
              </a:ext>
            </a:extLst>
          </p:cNvPr>
          <p:cNvSpPr txBox="1">
            <a:spLocks noChangeArrowheads="1"/>
          </p:cNvSpPr>
          <p:nvPr/>
        </p:nvSpPr>
        <p:spPr bwMode="auto">
          <a:xfrm>
            <a:off x="5291310" y="1941513"/>
            <a:ext cx="3378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Executive </a:t>
            </a:r>
            <a:r>
              <a:rPr lang="en-US" altLang="en-US" dirty="0" err="1"/>
              <a:t>mgmt</a:t>
            </a:r>
            <a:r>
              <a:rPr lang="en-US" altLang="en-US" dirty="0"/>
              <a:t> is interested in</a:t>
            </a:r>
          </a:p>
          <a:p>
            <a:r>
              <a:rPr lang="en-US" altLang="en-US" dirty="0"/>
              <a:t>   risk, budget, policy.</a:t>
            </a:r>
          </a:p>
          <a:p>
            <a:r>
              <a:rPr lang="en-US" altLang="en-US" dirty="0"/>
              <a:t>Review every 6 months-1 year</a:t>
            </a:r>
          </a:p>
        </p:txBody>
      </p:sp>
      <p:sp>
        <p:nvSpPr>
          <p:cNvPr id="1038" name="Text Box 16">
            <a:extLst>
              <a:ext uri="{FF2B5EF4-FFF2-40B4-BE49-F238E27FC236}">
                <a16:creationId xmlns:a16="http://schemas.microsoft.com/office/drawing/2014/main" id="{99F1F54C-CF04-4750-9147-2601B5F27EBF}"/>
              </a:ext>
            </a:extLst>
          </p:cNvPr>
          <p:cNvSpPr txBox="1">
            <a:spLocks noChangeArrowheads="1"/>
          </p:cNvSpPr>
          <p:nvPr/>
        </p:nvSpPr>
        <p:spPr bwMode="auto">
          <a:xfrm>
            <a:off x="0" y="5622839"/>
            <a:ext cx="4159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Determine effectiveness of </a:t>
            </a:r>
          </a:p>
          <a:p>
            <a:r>
              <a:rPr lang="en-US" altLang="en-US" dirty="0"/>
              <a:t>   security program: risk changes,</a:t>
            </a:r>
          </a:p>
          <a:p>
            <a:r>
              <a:rPr lang="en-US" altLang="en-US" dirty="0"/>
              <a:t>   compliance, incident response tests. </a:t>
            </a:r>
          </a:p>
          <a:p>
            <a:r>
              <a:rPr lang="en-US" altLang="en-US" dirty="0"/>
              <a:t>Review quarterly to half-year</a:t>
            </a:r>
          </a:p>
        </p:txBody>
      </p:sp>
      <p:sp>
        <p:nvSpPr>
          <p:cNvPr id="1039" name="Text Box 17">
            <a:extLst>
              <a:ext uri="{FF2B5EF4-FFF2-40B4-BE49-F238E27FC236}">
                <a16:creationId xmlns:a16="http://schemas.microsoft.com/office/drawing/2014/main" id="{EF1E94B0-60BE-46E1-AF0E-0FC0921B1FEA}"/>
              </a:ext>
            </a:extLst>
          </p:cNvPr>
          <p:cNvSpPr txBox="1">
            <a:spLocks noChangeArrowheads="1"/>
          </p:cNvSpPr>
          <p:nvPr/>
        </p:nvSpPr>
        <p:spPr bwMode="auto">
          <a:xfrm>
            <a:off x="6669474" y="4698999"/>
            <a:ext cx="2557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Technical details:</a:t>
            </a:r>
          </a:p>
          <a:p>
            <a:r>
              <a:rPr lang="en-US" altLang="en-US" dirty="0"/>
              <a:t>E.g., firewall, logs, IPS,</a:t>
            </a:r>
          </a:p>
          <a:p>
            <a:r>
              <a:rPr lang="en-US" altLang="en-US" dirty="0"/>
              <a:t>   vulnerability tests.</a:t>
            </a:r>
          </a:p>
          <a:p>
            <a:r>
              <a:rPr lang="en-US" altLang="en-US" dirty="0"/>
              <a:t>Review weekly.</a:t>
            </a:r>
          </a:p>
          <a:p>
            <a:r>
              <a:rPr lang="en-US" altLang="en-US" dirty="0"/>
              <a:t>Automate statistics.</a:t>
            </a:r>
          </a:p>
        </p:txBody>
      </p:sp>
    </p:spTree>
    <p:extLst>
      <p:ext uri="{BB962C8B-B14F-4D97-AF65-F5344CB8AC3E}">
        <p14:creationId xmlns:p14="http://schemas.microsoft.com/office/powerpoint/2010/main" val="2843733035"/>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BB316-DD79-400B-9AA0-CD09953BE4FE}"/>
              </a:ext>
            </a:extLst>
          </p:cNvPr>
          <p:cNvSpPr>
            <a:spLocks noGrp="1"/>
          </p:cNvSpPr>
          <p:nvPr>
            <p:ph type="title"/>
          </p:nvPr>
        </p:nvSpPr>
        <p:spPr>
          <a:xfrm>
            <a:off x="457200" y="472203"/>
            <a:ext cx="8229600" cy="498598"/>
          </a:xfrm>
        </p:spPr>
        <p:txBody>
          <a:bodyPr/>
          <a:lstStyle/>
          <a:p>
            <a:pPr algn="ctr"/>
            <a:r>
              <a:rPr lang="en-US" dirty="0"/>
              <a:t>Metrics Selected                 </a:t>
            </a:r>
            <a:r>
              <a:rPr lang="en-US" sz="2800" dirty="0"/>
              <a:t>Workbook: Metrics</a:t>
            </a:r>
            <a:endParaRPr lang="en-US" dirty="0"/>
          </a:p>
        </p:txBody>
      </p:sp>
      <p:graphicFrame>
        <p:nvGraphicFramePr>
          <p:cNvPr id="8" name="Table Placeholder 7">
            <a:extLst>
              <a:ext uri="{FF2B5EF4-FFF2-40B4-BE49-F238E27FC236}">
                <a16:creationId xmlns:a16="http://schemas.microsoft.com/office/drawing/2014/main" id="{CC5F4593-0DEA-4E7B-9CC1-2B23D5516D6F}"/>
              </a:ext>
            </a:extLst>
          </p:cNvPr>
          <p:cNvGraphicFramePr>
            <a:graphicFrameLocks noGrp="1"/>
          </p:cNvGraphicFramePr>
          <p:nvPr>
            <p:ph type="tbl" idx="1"/>
            <p:extLst>
              <p:ext uri="{D42A27DB-BD31-4B8C-83A1-F6EECF244321}">
                <p14:modId xmlns:p14="http://schemas.microsoft.com/office/powerpoint/2010/main" val="1613817484"/>
              </p:ext>
            </p:extLst>
          </p:nvPr>
        </p:nvGraphicFramePr>
        <p:xfrm>
          <a:off x="304038" y="2199213"/>
          <a:ext cx="8154988" cy="4457671"/>
        </p:xfrm>
        <a:graphic>
          <a:graphicData uri="http://schemas.openxmlformats.org/drawingml/2006/table">
            <a:tbl>
              <a:tblPr>
                <a:tableStyleId>{3C2FFA5D-87B4-456A-9821-1D502468CF0F}</a:tableStyleId>
              </a:tblPr>
              <a:tblGrid>
                <a:gridCol w="1600200">
                  <a:extLst>
                    <a:ext uri="{9D8B030D-6E8A-4147-A177-3AD203B41FA5}">
                      <a16:colId xmlns:a16="http://schemas.microsoft.com/office/drawing/2014/main" val="667921520"/>
                    </a:ext>
                  </a:extLst>
                </a:gridCol>
                <a:gridCol w="2133600">
                  <a:extLst>
                    <a:ext uri="{9D8B030D-6E8A-4147-A177-3AD203B41FA5}">
                      <a16:colId xmlns:a16="http://schemas.microsoft.com/office/drawing/2014/main" val="1192797903"/>
                    </a:ext>
                  </a:extLst>
                </a:gridCol>
                <a:gridCol w="3048000">
                  <a:extLst>
                    <a:ext uri="{9D8B030D-6E8A-4147-A177-3AD203B41FA5}">
                      <a16:colId xmlns:a16="http://schemas.microsoft.com/office/drawing/2014/main" val="7774335"/>
                    </a:ext>
                  </a:extLst>
                </a:gridCol>
                <a:gridCol w="1373188">
                  <a:extLst>
                    <a:ext uri="{9D8B030D-6E8A-4147-A177-3AD203B41FA5}">
                      <a16:colId xmlns:a16="http://schemas.microsoft.com/office/drawing/2014/main" val="3295657146"/>
                    </a:ext>
                  </a:extLst>
                </a:gridCol>
              </a:tblGrid>
              <a:tr h="305000">
                <a:tc>
                  <a:txBody>
                    <a:bodyPr/>
                    <a:lstStyle/>
                    <a:p>
                      <a:pPr marL="347345" marR="0" indent="-347345" algn="ctr" eaLnBrk="0" fontAlgn="base" hangingPunct="0">
                        <a:lnSpc>
                          <a:spcPct val="107000"/>
                        </a:lnSpc>
                        <a:spcBef>
                          <a:spcPts val="0"/>
                        </a:spcBef>
                        <a:spcAft>
                          <a:spcPts val="0"/>
                        </a:spcAft>
                      </a:pPr>
                      <a:r>
                        <a:rPr lang="en-US" sz="2000" b="1" kern="1200">
                          <a:solidFill>
                            <a:schemeClr val="bg1"/>
                          </a:solidFill>
                          <a:effectLst/>
                        </a:rPr>
                        <a:t>Category</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indent="0" algn="ctr" eaLnBrk="0" fontAlgn="base" hangingPunct="0">
                        <a:lnSpc>
                          <a:spcPct val="100000"/>
                        </a:lnSpc>
                        <a:spcBef>
                          <a:spcPts val="0"/>
                        </a:spcBef>
                        <a:spcAft>
                          <a:spcPts val="0"/>
                        </a:spcAft>
                      </a:pPr>
                      <a:r>
                        <a:rPr lang="en-US" sz="2000" b="1" kern="1200">
                          <a:solidFill>
                            <a:schemeClr val="bg1"/>
                          </a:solidFill>
                          <a:effectLst/>
                        </a:rPr>
                        <a:t>Metric</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indent="0" algn="ctr" eaLnBrk="0" fontAlgn="base" hangingPunct="0">
                        <a:lnSpc>
                          <a:spcPct val="100000"/>
                        </a:lnSpc>
                        <a:spcBef>
                          <a:spcPts val="0"/>
                        </a:spcBef>
                        <a:spcAft>
                          <a:spcPts val="0"/>
                        </a:spcAft>
                      </a:pPr>
                      <a:r>
                        <a:rPr lang="en-US" sz="2000" b="1" kern="1200">
                          <a:solidFill>
                            <a:schemeClr val="bg1"/>
                          </a:solidFill>
                          <a:effectLst/>
                        </a:rPr>
                        <a:t>Calculation &amp; Collection Method</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indent="0" algn="ctr" eaLnBrk="0" fontAlgn="base" hangingPunct="0">
                        <a:lnSpc>
                          <a:spcPct val="100000"/>
                        </a:lnSpc>
                        <a:spcBef>
                          <a:spcPts val="0"/>
                        </a:spcBef>
                        <a:spcAft>
                          <a:spcPts val="0"/>
                        </a:spcAft>
                      </a:pPr>
                      <a:r>
                        <a:rPr lang="en-US" sz="2000" b="1" kern="1200" dirty="0">
                          <a:solidFill>
                            <a:schemeClr val="bg1"/>
                          </a:solidFill>
                          <a:effectLst/>
                        </a:rPr>
                        <a:t>Period of </a:t>
                      </a:r>
                      <a:endParaRPr lang="en-US" sz="2000" b="1" dirty="0">
                        <a:solidFill>
                          <a:schemeClr val="bg1"/>
                        </a:solidFill>
                        <a:effectLst/>
                      </a:endParaRPr>
                    </a:p>
                    <a:p>
                      <a:pPr marL="0" marR="0" indent="0" algn="ctr" eaLnBrk="0" fontAlgn="base" hangingPunct="0">
                        <a:lnSpc>
                          <a:spcPct val="100000"/>
                        </a:lnSpc>
                        <a:spcBef>
                          <a:spcPts val="0"/>
                        </a:spcBef>
                        <a:spcAft>
                          <a:spcPts val="0"/>
                        </a:spcAft>
                      </a:pPr>
                      <a:r>
                        <a:rPr lang="en-US" sz="2000" b="1" kern="1200" dirty="0">
                          <a:solidFill>
                            <a:schemeClr val="bg1"/>
                          </a:solidFill>
                          <a:effectLst/>
                        </a:rPr>
                        <a:t>Reporting</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2182336137"/>
                  </a:ext>
                </a:extLst>
              </a:tr>
              <a:tr h="365760">
                <a:tc rowSpan="2">
                  <a:txBody>
                    <a:bodyPr/>
                    <a:lstStyle/>
                    <a:p>
                      <a:pPr marL="347345" marR="0" indent="-347345" algn="ctr" eaLnBrk="0" fontAlgn="base" hangingPunct="0">
                        <a:lnSpc>
                          <a:spcPct val="107000"/>
                        </a:lnSpc>
                        <a:spcBef>
                          <a:spcPts val="0"/>
                        </a:spcBef>
                        <a:spcAft>
                          <a:spcPts val="0"/>
                        </a:spcAft>
                      </a:pPr>
                      <a:r>
                        <a:rPr lang="en-US" sz="2000" b="1" kern="1200">
                          <a:solidFill>
                            <a:schemeClr val="bg1"/>
                          </a:solidFill>
                          <a:effectLst/>
                        </a:rPr>
                        <a:t>Strategic</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Cost of security/terminal</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Information Tech. Group</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1 year</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5049195"/>
                  </a:ext>
                </a:extLst>
              </a:tr>
              <a:tr h="365760">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Cost of incidents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Incident Response totals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6 months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5569448"/>
                  </a:ext>
                </a:extLst>
              </a:tr>
              <a:tr h="336550">
                <a:tc rowSpan="3">
                  <a:txBody>
                    <a:bodyPr/>
                    <a:lstStyle/>
                    <a:p>
                      <a:pPr marL="347345" marR="0" indent="-347345" algn="ctr" eaLnBrk="0" fontAlgn="base" hangingPunct="0">
                        <a:lnSpc>
                          <a:spcPct val="107000"/>
                        </a:lnSpc>
                        <a:spcBef>
                          <a:spcPts val="0"/>
                        </a:spcBef>
                        <a:spcAft>
                          <a:spcPts val="0"/>
                        </a:spcAft>
                      </a:pPr>
                      <a:r>
                        <a:rPr lang="en-US" sz="2000" b="1" kern="1200">
                          <a:solidFill>
                            <a:schemeClr val="bg1"/>
                          </a:solidFill>
                          <a:effectLst/>
                        </a:rPr>
                        <a:t>Tactical</a:t>
                      </a:r>
                      <a:endParaRPr lang="en-US"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employees passing info security quiz</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Annual email requesting testing</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ea typeface="Calibri" panose="020F0502020204030204" pitchFamily="34" charset="0"/>
                          <a:cs typeface="Times New Roman" panose="02020603050405020304" pitchFamily="18" charset="0"/>
                        </a:rPr>
                        <a:t>6 months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1989437"/>
                  </a:ext>
                </a:extLst>
              </a:tr>
              <a:tr h="502285">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employees completing info security (&amp; FERPA) training</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One annual training with sign-in.  Performance review for key personnel</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ea typeface="Calibri" panose="020F0502020204030204" pitchFamily="34" charset="0"/>
                          <a:cs typeface="Times New Roman" panose="02020603050405020304" pitchFamily="18" charset="0"/>
                        </a:rPr>
                        <a:t>6 months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116934"/>
                  </a:ext>
                </a:extLst>
              </a:tr>
              <a:tr h="365760">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Hours Web unavailable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Incident Response database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3 months</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3654138"/>
                  </a:ext>
                </a:extLst>
              </a:tr>
              <a:tr h="365760">
                <a:tc rowSpan="2">
                  <a:txBody>
                    <a:bodyPr/>
                    <a:lstStyle/>
                    <a:p>
                      <a:pPr marL="347345" marR="0" indent="-347345" algn="ctr" eaLnBrk="0" fontAlgn="base" hangingPunct="0">
                        <a:lnSpc>
                          <a:spcPct val="107000"/>
                        </a:lnSpc>
                        <a:spcBef>
                          <a:spcPts val="0"/>
                        </a:spcBef>
                        <a:spcAft>
                          <a:spcPts val="0"/>
                        </a:spcAft>
                      </a:pPr>
                      <a:r>
                        <a:rPr lang="en-US" sz="2000" b="1" kern="1200" dirty="0">
                          <a:solidFill>
                            <a:schemeClr val="bg1"/>
                          </a:solidFill>
                          <a:effectLst/>
                        </a:rPr>
                        <a:t>Operational</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illegal packets in confidential zone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Log management database</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1 week</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1913328"/>
                  </a:ext>
                </a:extLst>
              </a:tr>
              <a:tr h="372523">
                <a:tc vMerge="1">
                  <a:txBody>
                    <a:bodyPr/>
                    <a:lstStyle/>
                    <a:p>
                      <a:endParaRPr lang="en-US"/>
                    </a:p>
                  </a:txBody>
                  <a:tcPr/>
                </a:tc>
                <a:tc>
                  <a:txBody>
                    <a:bodyPr/>
                    <a:lstStyle/>
                    <a:p>
                      <a:pPr marL="0" marR="0" eaLnBrk="0" fontAlgn="base" hangingPunct="0">
                        <a:lnSpc>
                          <a:spcPct val="107000"/>
                        </a:lnSpc>
                        <a:spcBef>
                          <a:spcPts val="430"/>
                        </a:spcBef>
                        <a:spcAft>
                          <a:spcPts val="0"/>
                        </a:spcAft>
                      </a:pPr>
                      <a:r>
                        <a:rPr lang="en-US" sz="1600" kern="1200">
                          <a:effectLst/>
                          <a:latin typeface="Tempus Sans ITC" panose="04020404030D07020202" pitchFamily="82" charset="0"/>
                        </a:rPr>
                        <a:t># malware infections</a:t>
                      </a:r>
                      <a:endParaRPr lang="en-US" sz="16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Incident Response database</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eaLnBrk="0" fontAlgn="base" hangingPunct="0">
                        <a:lnSpc>
                          <a:spcPct val="107000"/>
                        </a:lnSpc>
                        <a:spcBef>
                          <a:spcPts val="430"/>
                        </a:spcBef>
                        <a:spcAft>
                          <a:spcPts val="0"/>
                        </a:spcAft>
                      </a:pPr>
                      <a:r>
                        <a:rPr lang="en-US" sz="1600" kern="1200" dirty="0">
                          <a:effectLst/>
                          <a:latin typeface="Tempus Sans ITC" panose="04020404030D07020202" pitchFamily="82" charset="0"/>
                        </a:rPr>
                        <a:t>1 month</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647010"/>
                  </a:ext>
                </a:extLst>
              </a:tr>
            </a:tbl>
          </a:graphicData>
        </a:graphic>
      </p:graphicFrame>
      <p:sp>
        <p:nvSpPr>
          <p:cNvPr id="9" name="Text Box 214">
            <a:extLst>
              <a:ext uri="{FF2B5EF4-FFF2-40B4-BE49-F238E27FC236}">
                <a16:creationId xmlns:a16="http://schemas.microsoft.com/office/drawing/2014/main" id="{24D23786-1636-4552-A195-CCF407E6363D}"/>
              </a:ext>
            </a:extLst>
          </p:cNvPr>
          <p:cNvSpPr txBox="1">
            <a:spLocks noChangeArrowheads="1"/>
          </p:cNvSpPr>
          <p:nvPr/>
        </p:nvSpPr>
        <p:spPr bwMode="auto">
          <a:xfrm>
            <a:off x="3521075" y="1486185"/>
            <a:ext cx="201529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t>Major Risks:</a:t>
            </a:r>
          </a:p>
          <a:p>
            <a:pPr algn="ctr"/>
            <a:r>
              <a:rPr lang="en-US" altLang="en-US" sz="2000" dirty="0"/>
              <a:t>ransomware</a:t>
            </a:r>
          </a:p>
        </p:txBody>
      </p:sp>
      <p:sp>
        <p:nvSpPr>
          <p:cNvPr id="10" name="Text Box 215">
            <a:extLst>
              <a:ext uri="{FF2B5EF4-FFF2-40B4-BE49-F238E27FC236}">
                <a16:creationId xmlns:a16="http://schemas.microsoft.com/office/drawing/2014/main" id="{02BA5EEC-7BA6-4BF4-994E-58E0BE3FF9DB}"/>
              </a:ext>
            </a:extLst>
          </p:cNvPr>
          <p:cNvSpPr txBox="1">
            <a:spLocks noChangeArrowheads="1"/>
          </p:cNvSpPr>
          <p:nvPr/>
        </p:nvSpPr>
        <p:spPr bwMode="auto">
          <a:xfrm>
            <a:off x="244475" y="1714785"/>
            <a:ext cx="1885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FERPA Violation</a:t>
            </a:r>
          </a:p>
        </p:txBody>
      </p:sp>
      <p:sp>
        <p:nvSpPr>
          <p:cNvPr id="11" name="Text Box 216">
            <a:extLst>
              <a:ext uri="{FF2B5EF4-FFF2-40B4-BE49-F238E27FC236}">
                <a16:creationId xmlns:a16="http://schemas.microsoft.com/office/drawing/2014/main" id="{FC42F53C-5E4A-4F41-9B19-6F82380C1EE3}"/>
              </a:ext>
            </a:extLst>
          </p:cNvPr>
          <p:cNvSpPr txBox="1">
            <a:spLocks noChangeArrowheads="1"/>
          </p:cNvSpPr>
          <p:nvPr/>
        </p:nvSpPr>
        <p:spPr bwMode="auto">
          <a:xfrm>
            <a:off x="5654675" y="1333785"/>
            <a:ext cx="1936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Cracking Attempt</a:t>
            </a:r>
          </a:p>
        </p:txBody>
      </p:sp>
      <p:sp>
        <p:nvSpPr>
          <p:cNvPr id="12" name="Text Box 217">
            <a:extLst>
              <a:ext uri="{FF2B5EF4-FFF2-40B4-BE49-F238E27FC236}">
                <a16:creationId xmlns:a16="http://schemas.microsoft.com/office/drawing/2014/main" id="{5AE008E2-07F6-4FCE-AA2B-B4D9D86303EE}"/>
              </a:ext>
            </a:extLst>
          </p:cNvPr>
          <p:cNvSpPr txBox="1">
            <a:spLocks noChangeArrowheads="1"/>
          </p:cNvSpPr>
          <p:nvPr/>
        </p:nvSpPr>
        <p:spPr bwMode="auto">
          <a:xfrm>
            <a:off x="6645275" y="1714785"/>
            <a:ext cx="1797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Web Availability</a:t>
            </a:r>
          </a:p>
        </p:txBody>
      </p:sp>
      <p:sp>
        <p:nvSpPr>
          <p:cNvPr id="13" name="Text Box 232">
            <a:extLst>
              <a:ext uri="{FF2B5EF4-FFF2-40B4-BE49-F238E27FC236}">
                <a16:creationId xmlns:a16="http://schemas.microsoft.com/office/drawing/2014/main" id="{9AEC4E97-8BC5-4EB6-89F8-6075F7E3E162}"/>
              </a:ext>
            </a:extLst>
          </p:cNvPr>
          <p:cNvSpPr txBox="1">
            <a:spLocks noChangeArrowheads="1"/>
          </p:cNvSpPr>
          <p:nvPr/>
        </p:nvSpPr>
        <p:spPr bwMode="auto">
          <a:xfrm>
            <a:off x="1539875" y="1409985"/>
            <a:ext cx="1809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Lunatic gunman</a:t>
            </a:r>
          </a:p>
        </p:txBody>
      </p:sp>
      <p:sp>
        <p:nvSpPr>
          <p:cNvPr id="14" name="Text Box 236">
            <a:extLst>
              <a:ext uri="{FF2B5EF4-FFF2-40B4-BE49-F238E27FC236}">
                <a16:creationId xmlns:a16="http://schemas.microsoft.com/office/drawing/2014/main" id="{9B14C80C-B7E4-4960-8E52-BB9B46D0129B}"/>
              </a:ext>
            </a:extLst>
          </p:cNvPr>
          <p:cNvSpPr txBox="1">
            <a:spLocks noChangeArrowheads="1"/>
          </p:cNvSpPr>
          <p:nvPr/>
        </p:nvSpPr>
        <p:spPr bwMode="auto">
          <a:xfrm>
            <a:off x="870776" y="1092244"/>
            <a:ext cx="7588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dirty="0"/>
              <a:t>What are the most important areas to monitor in your organization?</a:t>
            </a:r>
            <a:r>
              <a:rPr lang="en-US" altLang="en-US" dirty="0"/>
              <a:t> </a:t>
            </a:r>
          </a:p>
        </p:txBody>
      </p:sp>
    </p:spTree>
    <p:extLst>
      <p:ext uri="{BB962C8B-B14F-4D97-AF65-F5344CB8AC3E}">
        <p14:creationId xmlns:p14="http://schemas.microsoft.com/office/powerpoint/2010/main" val="30212125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4F21B8-1D03-4184-8EE9-0E282A2B7913}"/>
              </a:ext>
            </a:extLst>
          </p:cNvPr>
          <p:cNvSpPr>
            <a:spLocks noGrp="1"/>
          </p:cNvSpPr>
          <p:nvPr>
            <p:ph idx="11"/>
          </p:nvPr>
        </p:nvSpPr>
        <p:spPr>
          <a:xfrm>
            <a:off x="522000" y="2286000"/>
            <a:ext cx="8136000" cy="4113212"/>
          </a:xfrm>
        </p:spPr>
        <p:txBody>
          <a:bodyPr/>
          <a:lstStyle/>
          <a:p>
            <a:r>
              <a:rPr lang="en-US" sz="2400" dirty="0"/>
              <a:t>it is not possible to build a secure network in a day</a:t>
            </a:r>
          </a:p>
          <a:p>
            <a:pPr marL="342900" indent="-342900">
              <a:buFont typeface="+mj-lt"/>
              <a:buAutoNum type="arabicPeriod"/>
            </a:pPr>
            <a:r>
              <a:rPr lang="en-US" sz="2400" dirty="0"/>
              <a:t>Prioritize three to implement next, knowing that all should be implemented, and potentially assuming some already are. </a:t>
            </a:r>
          </a:p>
          <a:p>
            <a:pPr marL="342900" indent="-342900">
              <a:buFont typeface="+mj-lt"/>
              <a:buAutoNum type="arabicPeriod"/>
            </a:pPr>
            <a:r>
              <a:rPr lang="en-US" sz="2400" dirty="0"/>
              <a:t>Justify why these 3 metrics are important to your business to prioritize in implementation. </a:t>
            </a:r>
          </a:p>
          <a:p>
            <a:pPr marL="342900" indent="-342900">
              <a:buFont typeface="+mj-lt"/>
              <a:buAutoNum type="arabicPeriod"/>
            </a:pPr>
            <a:r>
              <a:rPr lang="en-US" sz="2400" dirty="0"/>
              <a:t>Refer to the book or slides for information on each of these metrics and tools. </a:t>
            </a:r>
          </a:p>
          <a:p>
            <a:pPr lvl="0"/>
            <a:endParaRPr lang="en-US" dirty="0"/>
          </a:p>
        </p:txBody>
      </p:sp>
      <p:sp>
        <p:nvSpPr>
          <p:cNvPr id="3" name="Title 2">
            <a:extLst>
              <a:ext uri="{FF2B5EF4-FFF2-40B4-BE49-F238E27FC236}">
                <a16:creationId xmlns:a16="http://schemas.microsoft.com/office/drawing/2014/main" id="{58C283F1-1184-4151-9732-53541D53E4FC}"/>
              </a:ext>
            </a:extLst>
          </p:cNvPr>
          <p:cNvSpPr>
            <a:spLocks noGrp="1"/>
          </p:cNvSpPr>
          <p:nvPr>
            <p:ph type="title"/>
          </p:nvPr>
        </p:nvSpPr>
        <p:spPr>
          <a:xfrm>
            <a:off x="520700" y="917575"/>
            <a:ext cx="8154988" cy="997196"/>
          </a:xfrm>
        </p:spPr>
        <p:txBody>
          <a:bodyPr/>
          <a:lstStyle/>
          <a:p>
            <a:r>
              <a:rPr lang="en-US" dirty="0"/>
              <a:t>Approach 2: </a:t>
            </a:r>
            <a:br>
              <a:rPr lang="en-US" dirty="0"/>
            </a:br>
            <a:r>
              <a:rPr lang="en-US" dirty="0"/>
              <a:t>Implementing Technology-Driven Metrics</a:t>
            </a:r>
          </a:p>
        </p:txBody>
      </p:sp>
    </p:spTree>
    <p:extLst>
      <p:ext uri="{BB962C8B-B14F-4D97-AF65-F5344CB8AC3E}">
        <p14:creationId xmlns:p14="http://schemas.microsoft.com/office/powerpoint/2010/main" val="4251937096"/>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9B64D1-551A-496A-8CB0-0D1B5C2E6F75}"/>
              </a:ext>
            </a:extLst>
          </p:cNvPr>
          <p:cNvSpPr>
            <a:spLocks noGrp="1"/>
          </p:cNvSpPr>
          <p:nvPr>
            <p:ph type="title"/>
          </p:nvPr>
        </p:nvSpPr>
        <p:spPr>
          <a:xfrm>
            <a:off x="520700" y="917575"/>
            <a:ext cx="8154988" cy="1495794"/>
          </a:xfrm>
        </p:spPr>
        <p:txBody>
          <a:bodyPr/>
          <a:lstStyle/>
          <a:p>
            <a:r>
              <a:rPr lang="en-US" dirty="0"/>
              <a:t>Approach 2: </a:t>
            </a:r>
            <a:br>
              <a:rPr lang="en-US" dirty="0"/>
            </a:br>
            <a:r>
              <a:rPr lang="en-US" dirty="0"/>
              <a:t>Implementing Technology-Driven Metrics</a:t>
            </a:r>
            <a:br>
              <a:rPr lang="en-US" dirty="0"/>
            </a:br>
            <a:endParaRPr lang="en-US" dirty="0"/>
          </a:p>
        </p:txBody>
      </p:sp>
      <p:sp>
        <p:nvSpPr>
          <p:cNvPr id="2" name="Content Placeholder 1">
            <a:extLst>
              <a:ext uri="{FF2B5EF4-FFF2-40B4-BE49-F238E27FC236}">
                <a16:creationId xmlns:a16="http://schemas.microsoft.com/office/drawing/2014/main" id="{CC6EF8BF-1BEE-40EE-9724-DDEAB927A667}"/>
              </a:ext>
            </a:extLst>
          </p:cNvPr>
          <p:cNvSpPr>
            <a:spLocks noGrp="1"/>
          </p:cNvSpPr>
          <p:nvPr>
            <p:ph sz="half" idx="1"/>
          </p:nvPr>
        </p:nvSpPr>
        <p:spPr/>
        <p:txBody>
          <a:bodyPr/>
          <a:lstStyle/>
          <a:p>
            <a:r>
              <a:rPr lang="en-US" sz="2000" dirty="0"/>
              <a:t>Inventory of Authorized Devices</a:t>
            </a:r>
          </a:p>
          <a:p>
            <a:r>
              <a:rPr lang="en-US" sz="2000" dirty="0"/>
              <a:t>Inventory of Authorized and Unauthorized Software</a:t>
            </a:r>
          </a:p>
          <a:p>
            <a:r>
              <a:rPr lang="en-US" sz="2000" dirty="0"/>
              <a:t>Management of Protected and Sensitive Data</a:t>
            </a:r>
          </a:p>
          <a:p>
            <a:r>
              <a:rPr lang="en-US" sz="2000" dirty="0"/>
              <a:t>Secure Configurations for Hardware and Software</a:t>
            </a:r>
          </a:p>
          <a:p>
            <a:r>
              <a:rPr lang="en-US" sz="2000" dirty="0"/>
              <a:t>Account Monitoring and Control</a:t>
            </a:r>
          </a:p>
          <a:p>
            <a:r>
              <a:rPr lang="en-US" sz="2000" dirty="0"/>
              <a:t>Controlled Access Based on Need to Know</a:t>
            </a:r>
          </a:p>
          <a:p>
            <a:r>
              <a:rPr lang="en-US" sz="2000" dirty="0"/>
              <a:t>Continuous Vulnerability Assessment and Remediation</a:t>
            </a:r>
          </a:p>
          <a:p>
            <a:r>
              <a:rPr lang="en-US" sz="2000" dirty="0"/>
              <a:t>Management of Audit Logs</a:t>
            </a:r>
          </a:p>
        </p:txBody>
      </p:sp>
      <p:sp>
        <p:nvSpPr>
          <p:cNvPr id="3" name="Content Placeholder 2">
            <a:extLst>
              <a:ext uri="{FF2B5EF4-FFF2-40B4-BE49-F238E27FC236}">
                <a16:creationId xmlns:a16="http://schemas.microsoft.com/office/drawing/2014/main" id="{8ECF68A6-1F6A-48C2-8D32-AF5C0AF0CCAC}"/>
              </a:ext>
            </a:extLst>
          </p:cNvPr>
          <p:cNvSpPr>
            <a:spLocks noGrp="1"/>
          </p:cNvSpPr>
          <p:nvPr>
            <p:ph sz="half" idx="2"/>
          </p:nvPr>
        </p:nvSpPr>
        <p:spPr/>
        <p:txBody>
          <a:bodyPr/>
          <a:lstStyle/>
          <a:p>
            <a:r>
              <a:rPr lang="en-US" sz="2000" dirty="0"/>
              <a:t>Email and Web Browser Protections</a:t>
            </a:r>
          </a:p>
          <a:p>
            <a:r>
              <a:rPr lang="en-US" sz="2000" dirty="0"/>
              <a:t>Malware Defenses</a:t>
            </a:r>
          </a:p>
          <a:p>
            <a:r>
              <a:rPr lang="en-US" sz="2000" dirty="0"/>
              <a:t>Data Recovery Capability</a:t>
            </a:r>
          </a:p>
          <a:p>
            <a:r>
              <a:rPr lang="en-US" sz="2000" dirty="0"/>
              <a:t>Secure Configurations for Network Devices</a:t>
            </a:r>
          </a:p>
          <a:p>
            <a:r>
              <a:rPr lang="en-US" sz="2000" dirty="0"/>
              <a:t>Network Attack and Log Monitoring</a:t>
            </a:r>
          </a:p>
          <a:p>
            <a:r>
              <a:rPr lang="en-US" sz="2000" dirty="0"/>
              <a:t>Security Awareness Skills Training</a:t>
            </a:r>
          </a:p>
          <a:p>
            <a:r>
              <a:rPr lang="en-US" sz="2000" dirty="0"/>
              <a:t>Management of Service Providers</a:t>
            </a:r>
          </a:p>
          <a:p>
            <a:r>
              <a:rPr lang="en-US" sz="2000" dirty="0"/>
              <a:t>Application Software Security</a:t>
            </a:r>
          </a:p>
          <a:p>
            <a:r>
              <a:rPr lang="en-US" sz="2000" dirty="0"/>
              <a:t>Incident Response and Management</a:t>
            </a:r>
          </a:p>
          <a:p>
            <a:r>
              <a:rPr lang="en-US" sz="2000" dirty="0"/>
              <a:t>Penetration Testing</a:t>
            </a:r>
          </a:p>
          <a:p>
            <a:endParaRPr lang="en-US" dirty="0"/>
          </a:p>
        </p:txBody>
      </p:sp>
    </p:spTree>
    <p:extLst>
      <p:ext uri="{BB962C8B-B14F-4D97-AF65-F5344CB8AC3E}">
        <p14:creationId xmlns:p14="http://schemas.microsoft.com/office/powerpoint/2010/main" val="248037898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15CA4C1-EF4A-4C7B-B0E1-D5C37C9C04F2}"/>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Gap Analysis</a:t>
            </a:r>
          </a:p>
        </p:txBody>
      </p:sp>
      <p:sp>
        <p:nvSpPr>
          <p:cNvPr id="15363" name="Content Placeholder 2">
            <a:extLst>
              <a:ext uri="{FF2B5EF4-FFF2-40B4-BE49-F238E27FC236}">
                <a16:creationId xmlns:a16="http://schemas.microsoft.com/office/drawing/2014/main" id="{FB86429D-6384-46EF-87B4-96ACA6C406DE}"/>
              </a:ext>
            </a:extLst>
          </p:cNvPr>
          <p:cNvSpPr>
            <a:spLocks noGrp="1"/>
          </p:cNvSpPr>
          <p:nvPr>
            <p:ph sz="half" idx="1"/>
          </p:nvPr>
        </p:nvSpPr>
        <p:spPr/>
        <p:txBody>
          <a:bodyPr/>
          <a:lstStyle/>
          <a:p>
            <a:pPr eaLnBrk="1" hangingPunct="1">
              <a:buFont typeface="Wingdings" panose="05000000000000000000" pitchFamily="2" charset="2"/>
              <a:buNone/>
            </a:pPr>
            <a:r>
              <a:rPr lang="en-US" altLang="en-US" sz="2600">
                <a:latin typeface="Calibri" panose="020F0502020204030204" pitchFamily="34" charset="0"/>
                <a:ea typeface="ヒラギノ角ゴ Pro W3"/>
                <a:cs typeface="ヒラギノ角ゴ Pro W3"/>
              </a:rPr>
              <a:t>The difference between where you are and where you want to be: (For example:</a:t>
            </a:r>
          </a:p>
          <a:p>
            <a:pPr eaLnBrk="1" hangingPunct="1"/>
            <a:r>
              <a:rPr lang="en-US" altLang="en-US" sz="2600">
                <a:latin typeface="Calibri" panose="020F0502020204030204" pitchFamily="34" charset="0"/>
                <a:ea typeface="ヒラギノ角ゴ Pro W3"/>
                <a:cs typeface="ヒラギノ角ゴ Pro W3"/>
              </a:rPr>
              <a:t># malware infections/month</a:t>
            </a:r>
          </a:p>
          <a:p>
            <a:pPr eaLnBrk="1" hangingPunct="1"/>
            <a:r>
              <a:rPr lang="en-US" altLang="en-US" sz="2600">
                <a:latin typeface="Calibri" panose="020F0502020204030204" pitchFamily="34" charset="0"/>
                <a:ea typeface="ヒラギノ角ゴ Pro W3"/>
                <a:cs typeface="ヒラギノ角ゴ Pro W3"/>
              </a:rPr>
              <a:t>Rate of finding illegal software, hardware</a:t>
            </a:r>
          </a:p>
          <a:p>
            <a:pPr eaLnBrk="1" hangingPunct="1"/>
            <a:r>
              <a:rPr lang="en-US" altLang="en-US" sz="2600">
                <a:latin typeface="Calibri" panose="020F0502020204030204" pitchFamily="34" charset="0"/>
                <a:ea typeface="ヒラギノ角ゴ Pro W3"/>
                <a:cs typeface="ヒラギノ角ゴ Pro W3"/>
              </a:rPr>
              <a:t>Security awareness training averages</a:t>
            </a:r>
          </a:p>
        </p:txBody>
      </p:sp>
      <p:pic>
        <p:nvPicPr>
          <p:cNvPr id="15364" name="Picture 3">
            <a:extLst>
              <a:ext uri="{FF2B5EF4-FFF2-40B4-BE49-F238E27FC236}">
                <a16:creationId xmlns:a16="http://schemas.microsoft.com/office/drawing/2014/main" id="{C0362CA5-6558-4284-A73D-D7F32A1F040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32350" y="2609850"/>
            <a:ext cx="3670300" cy="26289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8527B45-FD70-4F02-B5A7-49E60B4A7F38}"/>
              </a:ext>
            </a:extLst>
          </p:cNvPr>
          <p:cNvSpPr>
            <a:spLocks noGrp="1" noChangeArrowheads="1"/>
          </p:cNvSpPr>
          <p:nvPr>
            <p:ph type="title"/>
          </p:nvPr>
        </p:nvSpPr>
        <p:spPr/>
        <p:txBody>
          <a:bodyPr/>
          <a:lstStyle/>
          <a:p>
            <a:pPr algn="ctr" eaLnBrk="1" hangingPunct="1"/>
            <a:r>
              <a:rPr lang="en-US" altLang="en-US" sz="4000">
                <a:ea typeface="Calibri" panose="020F0502020204030204" pitchFamily="34" charset="0"/>
                <a:cs typeface="Lucida Sans" panose="020B0602030504020204" pitchFamily="34" charset="0"/>
              </a:rPr>
              <a:t>SEI/COBIT Level 4 Monitoring:</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Includes Metrics</a:t>
            </a:r>
          </a:p>
        </p:txBody>
      </p:sp>
      <p:sp>
        <p:nvSpPr>
          <p:cNvPr id="16387" name="Rectangle 3">
            <a:extLst>
              <a:ext uri="{FF2B5EF4-FFF2-40B4-BE49-F238E27FC236}">
                <a16:creationId xmlns:a16="http://schemas.microsoft.com/office/drawing/2014/main" id="{0A4E8E09-C777-4ED4-854F-161242D92BE5}"/>
              </a:ext>
            </a:extLst>
          </p:cNvPr>
          <p:cNvSpPr>
            <a:spLocks noGrp="1" noChangeArrowheads="1"/>
          </p:cNvSpPr>
          <p:nvPr>
            <p:ph idx="1"/>
          </p:nvPr>
        </p:nvSpPr>
        <p:spPr>
          <a:xfrm>
            <a:off x="520700" y="2438400"/>
            <a:ext cx="8154988" cy="1905000"/>
          </a:xfrm>
        </p:spPr>
        <p:txBody>
          <a:bodyPr/>
          <a:lstStyle/>
          <a:p>
            <a:pPr eaLnBrk="1" hangingPunct="1"/>
            <a:r>
              <a:rPr lang="en-US" altLang="en-US">
                <a:latin typeface="Calibri" panose="020F0502020204030204" pitchFamily="34" charset="0"/>
                <a:ea typeface="ヒラギノ角ゴ Pro W3"/>
                <a:cs typeface="ヒラギノ角ゴ Pro W3"/>
              </a:rPr>
              <a:t>Metrics inform management (and independent auditors) of the effectiveness of the security program</a:t>
            </a:r>
          </a:p>
          <a:p>
            <a:pPr eaLnBrk="1" hangingPunct="1"/>
            <a:r>
              <a:rPr lang="en-US" altLang="en-US">
                <a:latin typeface="Calibri" panose="020F0502020204030204" pitchFamily="34" charset="0"/>
                <a:ea typeface="ヒラギノ角ゴ Pro W3"/>
                <a:cs typeface="ヒラギノ角ゴ Pro W3"/>
              </a:rPr>
              <a:t>Monitoring achievement of control objective may be more important than perfecting security procedures</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3DD12D3-8F27-4676-8579-9F25C035E193}"/>
              </a:ext>
            </a:extLst>
          </p:cNvPr>
          <p:cNvSpPr>
            <a:spLocks noGrp="1"/>
          </p:cNvSpPr>
          <p:nvPr>
            <p:ph type="title"/>
          </p:nvPr>
        </p:nvSpPr>
        <p:spPr>
          <a:xfrm>
            <a:off x="457200" y="609600"/>
            <a:ext cx="8229600" cy="498598"/>
          </a:xfrm>
        </p:spPr>
        <p:txBody>
          <a:bodyPr/>
          <a:lstStyle/>
          <a:p>
            <a:pPr eaLnBrk="1" hangingPunct="1"/>
            <a:r>
              <a:rPr lang="en-US" altLang="en-US" dirty="0">
                <a:ea typeface="Calibri" panose="020F0502020204030204" pitchFamily="34" charset="0"/>
                <a:cs typeface="Lucida Sans" panose="020B0602030504020204" pitchFamily="34" charset="0"/>
              </a:rPr>
              <a:t>Which metrics to use? Two Approaches</a:t>
            </a:r>
          </a:p>
        </p:txBody>
      </p:sp>
      <p:sp>
        <p:nvSpPr>
          <p:cNvPr id="17411" name="Text Placeholder 2">
            <a:extLst>
              <a:ext uri="{FF2B5EF4-FFF2-40B4-BE49-F238E27FC236}">
                <a16:creationId xmlns:a16="http://schemas.microsoft.com/office/drawing/2014/main" id="{445AFF62-B1E9-4E41-8EF5-B965BD5F0EF6}"/>
              </a:ext>
            </a:extLst>
          </p:cNvPr>
          <p:cNvSpPr>
            <a:spLocks noGrp="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Business-Driven</a:t>
            </a:r>
          </a:p>
        </p:txBody>
      </p:sp>
      <p:sp>
        <p:nvSpPr>
          <p:cNvPr id="4" name="Content Placeholder 3">
            <a:extLst>
              <a:ext uri="{FF2B5EF4-FFF2-40B4-BE49-F238E27FC236}">
                <a16:creationId xmlns:a16="http://schemas.microsoft.com/office/drawing/2014/main" id="{D1BD8F7D-3959-448F-B8EB-0223FE41522F}"/>
              </a:ext>
            </a:extLst>
          </p:cNvPr>
          <p:cNvSpPr>
            <a:spLocks noGrp="1"/>
          </p:cNvSpPr>
          <p:nvPr>
            <p:ph sz="half" idx="2"/>
          </p:nvPr>
        </p:nvSpPr>
        <p:spPr>
          <a:xfrm>
            <a:off x="457200" y="2286000"/>
            <a:ext cx="4040188" cy="3840163"/>
          </a:xfrm>
        </p:spPr>
        <p:txBody>
          <a:bodyPr>
            <a:noAutofit/>
          </a:bodyPr>
          <a:lstStyle/>
          <a:p>
            <a:pPr eaLnBrk="1" hangingPunct="1">
              <a:buFont typeface="Wingdings" pitchFamily="2" charset="2"/>
              <a:buNone/>
              <a:defRPr/>
            </a:pPr>
            <a:r>
              <a:rPr lang="en-US" dirty="0"/>
              <a:t>Addresses specific business risks</a:t>
            </a:r>
          </a:p>
          <a:p>
            <a:pPr marL="342900" indent="-342900" eaLnBrk="1" hangingPunct="1">
              <a:buFont typeface="Arial" panose="020B0604020202020204" pitchFamily="34" charset="0"/>
              <a:buChar char="•"/>
              <a:defRPr/>
            </a:pPr>
            <a:r>
              <a:rPr lang="en-US" dirty="0"/>
              <a:t>Inherent industry risks</a:t>
            </a:r>
          </a:p>
          <a:p>
            <a:pPr eaLnBrk="1" hangingPunct="1">
              <a:buFont typeface="Arial" charset="0"/>
              <a:buNone/>
              <a:defRPr/>
            </a:pPr>
            <a:r>
              <a:rPr lang="en-US" dirty="0"/>
              <a:t>Tailored to organization</a:t>
            </a:r>
          </a:p>
          <a:p>
            <a:pPr eaLnBrk="1" hangingPunct="1">
              <a:buFont typeface="Arial" charset="0"/>
              <a:buNone/>
              <a:defRPr/>
            </a:pPr>
            <a:r>
              <a:rPr lang="en-US" dirty="0"/>
              <a:t>Measures adherence to control objectives</a:t>
            </a:r>
          </a:p>
        </p:txBody>
      </p:sp>
      <p:sp>
        <p:nvSpPr>
          <p:cNvPr id="17413" name="Text Placeholder 4">
            <a:extLst>
              <a:ext uri="{FF2B5EF4-FFF2-40B4-BE49-F238E27FC236}">
                <a16:creationId xmlns:a16="http://schemas.microsoft.com/office/drawing/2014/main" id="{16376670-1589-4CAD-8751-8C3F49F3D921}"/>
              </a:ext>
            </a:extLst>
          </p:cNvPr>
          <p:cNvSpPr>
            <a:spLocks noGrp="1"/>
          </p:cNvSpPr>
          <p:nvPr>
            <p:ph type="body" sz="quarter" idx="3"/>
          </p:nvPr>
        </p:nvSpPr>
        <p:spPr/>
        <p:txBody>
          <a:bodyPr/>
          <a:lstStyle/>
          <a:p>
            <a:pPr eaLnBrk="1" hangingPunct="1"/>
            <a:r>
              <a:rPr lang="en-US" altLang="en-US">
                <a:latin typeface="Calibri" panose="020F0502020204030204" pitchFamily="34" charset="0"/>
                <a:ea typeface="ヒラギノ角ゴ Pro W3"/>
                <a:cs typeface="ヒラギノ角ゴ Pro W3"/>
              </a:rPr>
              <a:t>Technology-Driven</a:t>
            </a:r>
          </a:p>
        </p:txBody>
      </p:sp>
      <p:sp>
        <p:nvSpPr>
          <p:cNvPr id="6" name="Content Placeholder 5">
            <a:extLst>
              <a:ext uri="{FF2B5EF4-FFF2-40B4-BE49-F238E27FC236}">
                <a16:creationId xmlns:a16="http://schemas.microsoft.com/office/drawing/2014/main" id="{75B31B7E-4210-428D-B016-2627B3B4C69A}"/>
              </a:ext>
            </a:extLst>
          </p:cNvPr>
          <p:cNvSpPr>
            <a:spLocks noGrp="1"/>
          </p:cNvSpPr>
          <p:nvPr>
            <p:ph sz="quarter" idx="4"/>
          </p:nvPr>
        </p:nvSpPr>
        <p:spPr>
          <a:xfrm>
            <a:off x="4645025" y="2286000"/>
            <a:ext cx="4041775" cy="3840163"/>
          </a:xfrm>
        </p:spPr>
        <p:txBody>
          <a:bodyPr>
            <a:noAutofit/>
          </a:bodyPr>
          <a:lstStyle/>
          <a:p>
            <a:pPr eaLnBrk="1" hangingPunct="1">
              <a:buFont typeface="Wingdings" pitchFamily="2" charset="2"/>
              <a:buNone/>
              <a:defRPr/>
            </a:pPr>
            <a:r>
              <a:rPr lang="en-US" dirty="0"/>
              <a:t>Addresses recent threats observed by CERT</a:t>
            </a:r>
          </a:p>
          <a:p>
            <a:pPr marL="342900" indent="-342900" eaLnBrk="1" hangingPunct="1">
              <a:buFont typeface="Arial" panose="020B0604020202020204" pitchFamily="34" charset="0"/>
              <a:buChar char="•"/>
              <a:defRPr/>
            </a:pPr>
            <a:r>
              <a:rPr lang="en-US" dirty="0"/>
              <a:t>CERT: Computer Emergency Readiness Team</a:t>
            </a:r>
          </a:p>
          <a:p>
            <a:pPr eaLnBrk="1" hangingPunct="1">
              <a:buFont typeface="Arial" charset="0"/>
              <a:buNone/>
              <a:defRPr/>
            </a:pPr>
            <a:r>
              <a:rPr lang="en-US" dirty="0"/>
              <a:t>Addresses recent forensic data</a:t>
            </a:r>
          </a:p>
        </p:txBody>
      </p:sp>
      <p:graphicFrame>
        <p:nvGraphicFramePr>
          <p:cNvPr id="2" name="Diagram 1">
            <a:extLst>
              <a:ext uri="{FF2B5EF4-FFF2-40B4-BE49-F238E27FC236}">
                <a16:creationId xmlns:a16="http://schemas.microsoft.com/office/drawing/2014/main" id="{49ACAED6-C85E-444B-88D0-3357E6B21474}"/>
              </a:ext>
            </a:extLst>
          </p:cNvPr>
          <p:cNvGraphicFramePr/>
          <p:nvPr>
            <p:extLst>
              <p:ext uri="{D42A27DB-BD31-4B8C-83A1-F6EECF244321}">
                <p14:modId xmlns:p14="http://schemas.microsoft.com/office/powerpoint/2010/main" val="1349931178"/>
              </p:ext>
            </p:extLst>
          </p:nvPr>
        </p:nvGraphicFramePr>
        <p:xfrm>
          <a:off x="1485107" y="3429000"/>
          <a:ext cx="6172200" cy="36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14816-B412-4CAB-AF2B-9ECAA4D17454}"/>
              </a:ext>
            </a:extLst>
          </p:cNvPr>
          <p:cNvSpPr>
            <a:spLocks noGrp="1"/>
          </p:cNvSpPr>
          <p:nvPr>
            <p:ph type="title"/>
          </p:nvPr>
        </p:nvSpPr>
        <p:spPr>
          <a:xfrm>
            <a:off x="722313" y="4406900"/>
            <a:ext cx="7772400" cy="553998"/>
          </a:xfrm>
        </p:spPr>
        <p:txBody>
          <a:bodyPr/>
          <a:lstStyle/>
          <a:p>
            <a:pPr eaLnBrk="1" hangingPunct="1">
              <a:defRPr/>
            </a:pPr>
            <a:r>
              <a:rPr lang="en-US" dirty="0"/>
              <a:t>Business-Driven Metrics</a:t>
            </a:r>
          </a:p>
        </p:txBody>
      </p:sp>
      <p:sp>
        <p:nvSpPr>
          <p:cNvPr id="22531" name="Text Placeholder 2">
            <a:extLst>
              <a:ext uri="{FF2B5EF4-FFF2-40B4-BE49-F238E27FC236}">
                <a16:creationId xmlns:a16="http://schemas.microsoft.com/office/drawing/2014/main" id="{289A2DE9-41BE-4B17-BB37-5B8A30459FA6}"/>
              </a:ext>
            </a:extLst>
          </p:cNvPr>
          <p:cNvSpPr>
            <a:spLocks noGrp="1"/>
          </p:cNvSpPr>
          <p:nvPr>
            <p:ph type="body" idx="1"/>
          </p:nvPr>
        </p:nvSpPr>
        <p:spPr/>
        <p:txBody>
          <a:bodyPr/>
          <a:lstStyle/>
          <a:p>
            <a:pPr eaLnBrk="1" hangingPunct="1">
              <a:lnSpc>
                <a:spcPct val="100000"/>
              </a:lnSpc>
            </a:pPr>
            <a:r>
              <a:rPr lang="en-US" altLang="en-US" dirty="0">
                <a:latin typeface="Calibri" panose="020F0502020204030204" pitchFamily="34" charset="0"/>
                <a:ea typeface="ヒラギノ角ゴ Pro W3"/>
                <a:cs typeface="ヒラギノ角ゴ Pro W3"/>
              </a:rPr>
              <a:t>ISACA CISA-CISM</a:t>
            </a:r>
          </a:p>
        </p:txBody>
      </p:sp>
      <p:graphicFrame>
        <p:nvGraphicFramePr>
          <p:cNvPr id="5" name="Diagram 4">
            <a:extLst>
              <a:ext uri="{FF2B5EF4-FFF2-40B4-BE49-F238E27FC236}">
                <a16:creationId xmlns:a16="http://schemas.microsoft.com/office/drawing/2014/main" id="{86F01D22-62FE-4DCD-BBD0-0FD8EED0E3BB}"/>
              </a:ext>
            </a:extLst>
          </p:cNvPr>
          <p:cNvGraphicFramePr/>
          <p:nvPr>
            <p:extLst>
              <p:ext uri="{D42A27DB-BD31-4B8C-83A1-F6EECF244321}">
                <p14:modId xmlns:p14="http://schemas.microsoft.com/office/powerpoint/2010/main" val="3913918680"/>
              </p:ext>
            </p:extLst>
          </p:nvPr>
        </p:nvGraphicFramePr>
        <p:xfrm>
          <a:off x="1522413" y="457200"/>
          <a:ext cx="6172200" cy="363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492852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361621-D367-410C-9AEA-F62CDD6DC142}"/>
              </a:ext>
            </a:extLst>
          </p:cNvPr>
          <p:cNvSpPr>
            <a:spLocks noGrp="1"/>
          </p:cNvSpPr>
          <p:nvPr>
            <p:ph idx="11"/>
          </p:nvPr>
        </p:nvSpPr>
        <p:spPr/>
        <p:txBody>
          <a:bodyPr/>
          <a:lstStyle/>
          <a:p>
            <a:r>
              <a:rPr lang="en-US" b="1" dirty="0"/>
              <a:t>Step 1:  </a:t>
            </a:r>
            <a:r>
              <a:rPr lang="en-US" dirty="0"/>
              <a:t>What are management’s goals and the most important security risks to monitor in your organization?  </a:t>
            </a:r>
          </a:p>
          <a:p>
            <a:pPr marL="285750" indent="-285750">
              <a:buFont typeface="Arial" panose="020B0604020202020204" pitchFamily="34" charset="0"/>
              <a:buChar char="•"/>
            </a:pPr>
            <a:r>
              <a:rPr lang="en-US" dirty="0"/>
              <a:t>What threats and compliance requirements are of most concern?  </a:t>
            </a:r>
          </a:p>
          <a:p>
            <a:pPr marL="285750" indent="-285750">
              <a:buFont typeface="Arial" panose="020B0604020202020204" pitchFamily="34" charset="0"/>
              <a:buChar char="•"/>
            </a:pPr>
            <a:r>
              <a:rPr lang="en-US" dirty="0"/>
              <a:t>Review your risk plan and policies to help define the most important areas to monitor.  </a:t>
            </a:r>
          </a:p>
          <a:p>
            <a:r>
              <a:rPr lang="en-US" b="1" dirty="0"/>
              <a:t>Step 2:  </a:t>
            </a:r>
            <a:r>
              <a:rPr lang="en-US" dirty="0"/>
              <a:t>Which metrics make the most sense to collect and monitor.  Since automated metrics are doable in a busy world, can these metrics be automatically collected?    </a:t>
            </a:r>
          </a:p>
          <a:p>
            <a:r>
              <a:rPr lang="en-US" b="1" dirty="0"/>
              <a:t>Step 3:  </a:t>
            </a:r>
            <a:r>
              <a:rPr lang="en-US" dirty="0"/>
              <a:t>Consider the three perspectives of strategic, tactical and operational metrics, relative to the three audiences.  </a:t>
            </a:r>
          </a:p>
        </p:txBody>
      </p:sp>
      <p:sp>
        <p:nvSpPr>
          <p:cNvPr id="3" name="Title 2">
            <a:extLst>
              <a:ext uri="{FF2B5EF4-FFF2-40B4-BE49-F238E27FC236}">
                <a16:creationId xmlns:a16="http://schemas.microsoft.com/office/drawing/2014/main" id="{AE6C39A6-6DBB-4654-9BFB-61E1597B229E}"/>
              </a:ext>
            </a:extLst>
          </p:cNvPr>
          <p:cNvSpPr>
            <a:spLocks noGrp="1"/>
          </p:cNvSpPr>
          <p:nvPr>
            <p:ph type="title"/>
          </p:nvPr>
        </p:nvSpPr>
        <p:spPr/>
        <p:txBody>
          <a:bodyPr/>
          <a:lstStyle/>
          <a:p>
            <a:r>
              <a:rPr lang="en-US" dirty="0"/>
              <a:t>Business-Driven Metrics</a:t>
            </a:r>
          </a:p>
        </p:txBody>
      </p:sp>
    </p:spTree>
    <p:extLst>
      <p:ext uri="{BB962C8B-B14F-4D97-AF65-F5344CB8AC3E}">
        <p14:creationId xmlns:p14="http://schemas.microsoft.com/office/powerpoint/2010/main" val="1613991352"/>
      </p:ext>
    </p:extLst>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7462</TotalTime>
  <Words>3780</Words>
  <Application>Microsoft Office PowerPoint</Application>
  <PresentationFormat>On-screen Show (4:3)</PresentationFormat>
  <Paragraphs>545</Paragraphs>
  <Slides>47</Slides>
  <Notes>22</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47</vt:i4>
      </vt:variant>
    </vt:vector>
  </HeadingPairs>
  <TitlesOfParts>
    <vt:vector size="61" baseType="lpstr">
      <vt:lpstr>MS PGothic</vt:lpstr>
      <vt:lpstr>Arial</vt:lpstr>
      <vt:lpstr>Calibri</vt:lpstr>
      <vt:lpstr>Cambria</vt:lpstr>
      <vt:lpstr>Geneva</vt:lpstr>
      <vt:lpstr>Lucida Sans</vt:lpstr>
      <vt:lpstr>Symbol</vt:lpstr>
      <vt:lpstr>Tempus Sans ITC</vt:lpstr>
      <vt:lpstr>Times</vt:lpstr>
      <vt:lpstr>Times New Roman</vt:lpstr>
      <vt:lpstr>Wingdings</vt:lpstr>
      <vt:lpstr>ヒラギノ角ゴ Pro W3</vt:lpstr>
      <vt:lpstr>Springer_2012</vt:lpstr>
      <vt:lpstr>Custom Design</vt:lpstr>
      <vt:lpstr>Defining Security Metrics</vt:lpstr>
      <vt:lpstr>SABSA High-Level Framework</vt:lpstr>
      <vt:lpstr>Key Concepts: Business Metrics </vt:lpstr>
      <vt:lpstr>Zero Trust Principles  (Review: related to Metrics)</vt:lpstr>
      <vt:lpstr>Gap Analysis</vt:lpstr>
      <vt:lpstr>SEI/COBIT Level 4 Monitoring: Includes Metrics</vt:lpstr>
      <vt:lpstr>Which metrics to use? Two Approaches</vt:lpstr>
      <vt:lpstr>Business-Driven Metrics</vt:lpstr>
      <vt:lpstr>Business-Driven Metrics</vt:lpstr>
      <vt:lpstr>Monitoring Function:  Business-Driven Metrics</vt:lpstr>
      <vt:lpstr>Monitoring Function:  Business-Driven Metrics</vt:lpstr>
      <vt:lpstr>Monitoring Function: Metrics</vt:lpstr>
      <vt:lpstr>Monitoring Function: Metrics cont’d</vt:lpstr>
      <vt:lpstr>Metrics Selected                 Workbook: Metrics</vt:lpstr>
      <vt:lpstr>Technology-Driven Metrics</vt:lpstr>
      <vt:lpstr>Creating a baseline configuration of network</vt:lpstr>
      <vt:lpstr>Noticing inappropriate ‘additions’ to the network</vt:lpstr>
      <vt:lpstr>Checking the security configuration of network</vt:lpstr>
      <vt:lpstr>Noticing inappropriate actions</vt:lpstr>
      <vt:lpstr>SANS: Critical Controls for Effective Cyber Defense</vt:lpstr>
      <vt:lpstr>CIS Critical Control 1: Inventory of Authorized Devices</vt:lpstr>
      <vt:lpstr>CIS Critical Control 2: Inventory of Authorized Software</vt:lpstr>
      <vt:lpstr>CIS Critical Control 3: Management of Protected and Sensitive Data</vt:lpstr>
      <vt:lpstr>CIS Critical Control 4: Secure Configurations for Hardware &amp; Software</vt:lpstr>
      <vt:lpstr>CIS Critical Control 5: Account Monitoring and Control </vt:lpstr>
      <vt:lpstr>CIS Critical Control 6: Controlled Access Based on Need to Know</vt:lpstr>
      <vt:lpstr>CIS Critical Control 7: Continuous Vulnerability Assessment, Remediation</vt:lpstr>
      <vt:lpstr>CIS Critical Control 8: Management of Audit Logs</vt:lpstr>
      <vt:lpstr>CIS Critical Control 9: Email and Web Browser Protections</vt:lpstr>
      <vt:lpstr>CIS Critical Control 10: Malware Defense</vt:lpstr>
      <vt:lpstr>CIS Critical Control 11: Data Recovery Capability</vt:lpstr>
      <vt:lpstr>CIS Critical Control 12: Secure Network Configurations</vt:lpstr>
      <vt:lpstr>CIS Critical Control 13:  Network Attack and Log Monitoring</vt:lpstr>
      <vt:lpstr>CIS Critical Control 14: Security Awareness Skills Assessment</vt:lpstr>
      <vt:lpstr>CIS Critical Control 15: Management of Service Providers </vt:lpstr>
      <vt:lpstr>CIS Critical Control 16: Application S/W Security</vt:lpstr>
      <vt:lpstr>CIS Critical Controls</vt:lpstr>
      <vt:lpstr>Question</vt:lpstr>
      <vt:lpstr>Question</vt:lpstr>
      <vt:lpstr>Question</vt:lpstr>
      <vt:lpstr>Health First Case Study</vt:lpstr>
      <vt:lpstr>Which metrics to use? Two Approaches</vt:lpstr>
      <vt:lpstr>Approach 1:  Implementing Business-Driven Metrics</vt:lpstr>
      <vt:lpstr>Monitoring Function:  Business-Driven Metrics</vt:lpstr>
      <vt:lpstr>Metrics Selected                 Workbook: Metrics</vt:lpstr>
      <vt:lpstr>Approach 2:  Implementing Technology-Driven Metrics</vt:lpstr>
      <vt:lpstr>Approach 2:  Implementing Technology-Driven Metrics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 Kahili J (cheng001)</dc:creator>
  <cp:lastModifiedBy>Lincke, Susan</cp:lastModifiedBy>
  <cp:revision>217</cp:revision>
  <cp:lastPrinted>1601-01-01T00:00:00Z</cp:lastPrinted>
  <dcterms:created xsi:type="dcterms:W3CDTF">1601-01-01T00:00:00Z</dcterms:created>
  <dcterms:modified xsi:type="dcterms:W3CDTF">2023-04-24T20:54:05Z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