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84" r:id="rId3"/>
    <p:sldId id="263" r:id="rId4"/>
    <p:sldId id="258" r:id="rId5"/>
    <p:sldId id="275" r:id="rId6"/>
    <p:sldId id="273" r:id="rId7"/>
    <p:sldId id="276" r:id="rId8"/>
    <p:sldId id="281" r:id="rId9"/>
    <p:sldId id="277" r:id="rId10"/>
    <p:sldId id="280" r:id="rId11"/>
    <p:sldId id="278" r:id="rId12"/>
    <p:sldId id="282" r:id="rId13"/>
    <p:sldId id="279" r:id="rId14"/>
    <p:sldId id="264" r:id="rId15"/>
    <p:sldId id="283" r:id="rId16"/>
    <p:sldId id="286" r:id="rId17"/>
    <p:sldId id="28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973" autoAdjust="0"/>
  </p:normalViewPr>
  <p:slideViewPr>
    <p:cSldViewPr snapToGrid="0">
      <p:cViewPr varScale="1">
        <p:scale>
          <a:sx n="59" d="100"/>
          <a:sy n="59" d="100"/>
        </p:scale>
        <p:origin x="1618" y="72"/>
      </p:cViewPr>
      <p:guideLst/>
    </p:cSldViewPr>
  </p:slideViewPr>
  <p:notesTextViewPr>
    <p:cViewPr>
      <p:scale>
        <a:sx n="125" d="100"/>
        <a:sy n="125" d="100"/>
      </p:scale>
      <p:origin x="0" y="0"/>
    </p:cViewPr>
  </p:notesTextViewPr>
  <p:sorterViewPr>
    <p:cViewPr>
      <p:scale>
        <a:sx n="100" d="100"/>
        <a:sy n="100" d="100"/>
      </p:scale>
      <p:origin x="0" y="-81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3E870-81AC-460F-9520-AE4B36FDD746}" type="doc">
      <dgm:prSet loTypeId="urn:microsoft.com/office/officeart/2005/8/layout/target3" loCatId="list" qsTypeId="urn:microsoft.com/office/officeart/2005/8/quickstyle/3d2" qsCatId="3D" csTypeId="urn:microsoft.com/office/officeart/2005/8/colors/accent1_3" csCatId="accent1" phldr="1"/>
      <dgm:spPr/>
      <dgm:t>
        <a:bodyPr/>
        <a:lstStyle/>
        <a:p>
          <a:endParaRPr lang="en-US"/>
        </a:p>
      </dgm:t>
    </dgm:pt>
    <dgm:pt modelId="{E565F811-A2E3-48EB-8863-95BAE80D3A63}">
      <dgm:prSet phldrT="[Text]"/>
      <dgm:spPr>
        <a:xfrm>
          <a:off x="1883568" y="0"/>
          <a:ext cx="8870156" cy="3767137"/>
        </a:xfrm>
        <a:prstGeom prst="rect">
          <a:avLst/>
        </a:prstGeom>
      </dgm:spPr>
      <dgm:t>
        <a:bodyPr/>
        <a:lstStyle/>
        <a:p>
          <a:r>
            <a:rPr lang="en-US">
              <a:latin typeface="Calibri"/>
              <a:ea typeface="+mn-ea"/>
              <a:cs typeface="+mn-cs"/>
            </a:rPr>
            <a:t>Societal Concern</a:t>
          </a:r>
        </a:p>
      </dgm:t>
    </dgm:pt>
    <dgm:pt modelId="{12C95595-A6B5-41DB-826B-ABAF69A75DB9}" type="parTrans" cxnId="{1CDC7D83-6EDF-4937-A336-B41D11141183}">
      <dgm:prSet/>
      <dgm:spPr/>
      <dgm:t>
        <a:bodyPr/>
        <a:lstStyle/>
        <a:p>
          <a:endParaRPr lang="en-US"/>
        </a:p>
      </dgm:t>
    </dgm:pt>
    <dgm:pt modelId="{B5966C40-69E3-4A0A-99A0-F4FBE42E5889}" type="sibTrans" cxnId="{1CDC7D83-6EDF-4937-A336-B41D11141183}">
      <dgm:prSet/>
      <dgm:spPr/>
      <dgm:t>
        <a:bodyPr/>
        <a:lstStyle/>
        <a:p>
          <a:endParaRPr lang="en-US"/>
        </a:p>
      </dgm:t>
    </dgm:pt>
    <dgm:pt modelId="{73459E6E-9F23-434E-A06A-3F47536C3F55}">
      <dgm:prSet phldrT="[Text]"/>
      <dgm:spPr>
        <a:xfrm>
          <a:off x="6318646" y="0"/>
          <a:ext cx="4435078" cy="602741"/>
        </a:xfrm>
        <a:prstGeom prst="rect">
          <a:avLst/>
        </a:prstGeom>
      </dgm:spPr>
      <dgm:t>
        <a:bodyPr/>
        <a:lstStyle/>
        <a:p>
          <a:r>
            <a:rPr lang="en-US">
              <a:latin typeface="Calibri"/>
              <a:ea typeface="+mn-ea"/>
              <a:cs typeface="+mn-cs"/>
            </a:rPr>
            <a:t>Society</a:t>
          </a:r>
        </a:p>
      </dgm:t>
    </dgm:pt>
    <dgm:pt modelId="{29823D26-D730-4328-8E42-AD357640BEEA}" type="parTrans" cxnId="{31150F1B-3085-47FA-B9FA-88149E24AD11}">
      <dgm:prSet/>
      <dgm:spPr/>
      <dgm:t>
        <a:bodyPr/>
        <a:lstStyle/>
        <a:p>
          <a:endParaRPr lang="en-US"/>
        </a:p>
      </dgm:t>
    </dgm:pt>
    <dgm:pt modelId="{0A5D3B9E-2AC6-4765-BEB2-61939DC752B8}" type="sibTrans" cxnId="{31150F1B-3085-47FA-B9FA-88149E24AD11}">
      <dgm:prSet/>
      <dgm:spPr/>
      <dgm:t>
        <a:bodyPr/>
        <a:lstStyle/>
        <a:p>
          <a:endParaRPr lang="en-US"/>
        </a:p>
      </dgm:t>
    </dgm:pt>
    <dgm:pt modelId="{39498038-DF7F-46C3-9494-DD8519391C29}">
      <dgm:prSet phldrT="[Text]"/>
      <dgm:spPr>
        <a:xfrm>
          <a:off x="6318646" y="0"/>
          <a:ext cx="4435078" cy="602741"/>
        </a:xfrm>
        <a:prstGeom prst="rect">
          <a:avLst/>
        </a:prstGeom>
      </dgm:spPr>
      <dgm:t>
        <a:bodyPr/>
        <a:lstStyle/>
        <a:p>
          <a:r>
            <a:rPr lang="en-US">
              <a:latin typeface="Calibri"/>
              <a:ea typeface="+mn-ea"/>
              <a:cs typeface="+mn-cs"/>
            </a:rPr>
            <a:t>Environment</a:t>
          </a:r>
        </a:p>
      </dgm:t>
    </dgm:pt>
    <dgm:pt modelId="{DD2896A3-EEDA-44B7-8AAE-10E8D8E52EF4}" type="parTrans" cxnId="{39248EE3-AFBD-4400-97DB-B99803C9D885}">
      <dgm:prSet/>
      <dgm:spPr/>
      <dgm:t>
        <a:bodyPr/>
        <a:lstStyle/>
        <a:p>
          <a:endParaRPr lang="en-US"/>
        </a:p>
      </dgm:t>
    </dgm:pt>
    <dgm:pt modelId="{51D2F8EA-73FD-4B52-8185-8B2732597B20}" type="sibTrans" cxnId="{39248EE3-AFBD-4400-97DB-B99803C9D885}">
      <dgm:prSet/>
      <dgm:spPr/>
      <dgm:t>
        <a:bodyPr/>
        <a:lstStyle/>
        <a:p>
          <a:endParaRPr lang="en-US"/>
        </a:p>
      </dgm:t>
    </dgm:pt>
    <dgm:pt modelId="{BF9CF72B-6CFA-4708-B6EA-11E87C4E45E4}">
      <dgm:prSet phldrT="[Text]"/>
      <dgm:spPr>
        <a:xfrm>
          <a:off x="1883568" y="1205483"/>
          <a:ext cx="8870156" cy="2184939"/>
        </a:xfrm>
        <a:prstGeom prst="rect">
          <a:avLst/>
        </a:prstGeom>
      </dgm:spPr>
      <dgm:t>
        <a:bodyPr/>
        <a:lstStyle/>
        <a:p>
          <a:r>
            <a:rPr lang="en-US">
              <a:latin typeface="Calibri"/>
              <a:ea typeface="+mn-ea"/>
              <a:cs typeface="+mn-cs"/>
            </a:rPr>
            <a:t>Compliance Concern</a:t>
          </a:r>
        </a:p>
      </dgm:t>
    </dgm:pt>
    <dgm:pt modelId="{B151793A-F99E-4961-95DB-F302DC9FF784}" type="parTrans" cxnId="{5A5DD5AC-9FFF-40AC-A31B-6A1BD989ED6B}">
      <dgm:prSet/>
      <dgm:spPr/>
      <dgm:t>
        <a:bodyPr/>
        <a:lstStyle/>
        <a:p>
          <a:endParaRPr lang="en-US"/>
        </a:p>
      </dgm:t>
    </dgm:pt>
    <dgm:pt modelId="{C9533BB1-0385-4448-BB9B-9E2DB0C47018}" type="sibTrans" cxnId="{5A5DD5AC-9FFF-40AC-A31B-6A1BD989ED6B}">
      <dgm:prSet/>
      <dgm:spPr/>
      <dgm:t>
        <a:bodyPr/>
        <a:lstStyle/>
        <a:p>
          <a:endParaRPr lang="en-US"/>
        </a:p>
      </dgm:t>
    </dgm:pt>
    <dgm:pt modelId="{A6C05049-A56E-4209-9679-9C94A96A2336}">
      <dgm:prSet phldrT="[Text]"/>
      <dgm:spPr>
        <a:xfrm>
          <a:off x="6318646" y="1205483"/>
          <a:ext cx="4435078" cy="602741"/>
        </a:xfrm>
        <a:prstGeom prst="rect">
          <a:avLst/>
        </a:prstGeom>
      </dgm:spPr>
      <dgm:t>
        <a:bodyPr/>
        <a:lstStyle/>
        <a:p>
          <a:r>
            <a:rPr lang="en-US" dirty="0">
              <a:latin typeface="Calibri"/>
              <a:ea typeface="+mn-ea"/>
              <a:cs typeface="+mn-cs"/>
            </a:rPr>
            <a:t>Regulation, Administrative law</a:t>
          </a:r>
        </a:p>
      </dgm:t>
    </dgm:pt>
    <dgm:pt modelId="{86866797-E877-47E5-9167-45C9C6180353}" type="parTrans" cxnId="{71C72C10-85D9-4B45-A0BC-9D199296AD99}">
      <dgm:prSet/>
      <dgm:spPr/>
      <dgm:t>
        <a:bodyPr/>
        <a:lstStyle/>
        <a:p>
          <a:endParaRPr lang="en-US"/>
        </a:p>
      </dgm:t>
    </dgm:pt>
    <dgm:pt modelId="{3B17EEA1-D6F9-456A-BA95-D283C9E9232E}" type="sibTrans" cxnId="{71C72C10-85D9-4B45-A0BC-9D199296AD99}">
      <dgm:prSet/>
      <dgm:spPr/>
      <dgm:t>
        <a:bodyPr/>
        <a:lstStyle/>
        <a:p>
          <a:endParaRPr lang="en-US"/>
        </a:p>
      </dgm:t>
    </dgm:pt>
    <dgm:pt modelId="{8D600B20-88D3-4438-9255-43696B8FFC73}">
      <dgm:prSet phldrT="[Text]"/>
      <dgm:spPr>
        <a:xfrm>
          <a:off x="1883568" y="1808225"/>
          <a:ext cx="8870156" cy="1393840"/>
        </a:xfrm>
        <a:prstGeom prst="rect">
          <a:avLst/>
        </a:prstGeom>
      </dgm:spPr>
      <dgm:t>
        <a:bodyPr/>
        <a:lstStyle/>
        <a:p>
          <a:r>
            <a:rPr lang="en-US">
              <a:latin typeface="Calibri"/>
              <a:ea typeface="+mn-ea"/>
              <a:cs typeface="+mn-cs"/>
            </a:rPr>
            <a:t>Self-Protection</a:t>
          </a:r>
        </a:p>
      </dgm:t>
    </dgm:pt>
    <dgm:pt modelId="{807B8A89-4DA5-4CF9-B622-FF7776016B4F}" type="parTrans" cxnId="{467EFB52-4780-47A5-8048-BFCCC0085028}">
      <dgm:prSet/>
      <dgm:spPr/>
      <dgm:t>
        <a:bodyPr/>
        <a:lstStyle/>
        <a:p>
          <a:endParaRPr lang="en-US"/>
        </a:p>
      </dgm:t>
    </dgm:pt>
    <dgm:pt modelId="{88556848-C0B5-45D3-95A4-B44592EF49BA}" type="sibTrans" cxnId="{467EFB52-4780-47A5-8048-BFCCC0085028}">
      <dgm:prSet/>
      <dgm:spPr/>
      <dgm:t>
        <a:bodyPr/>
        <a:lstStyle/>
        <a:p>
          <a:endParaRPr lang="en-US"/>
        </a:p>
      </dgm:t>
    </dgm:pt>
    <dgm:pt modelId="{9657DF12-5AEF-4F8E-9BDE-6CB4A98219B7}">
      <dgm:prSet phldrT="[Text]"/>
      <dgm:spPr>
        <a:xfrm>
          <a:off x="6318646" y="1808225"/>
          <a:ext cx="4435078" cy="602741"/>
        </a:xfrm>
        <a:prstGeom prst="rect">
          <a:avLst/>
        </a:prstGeom>
      </dgm:spPr>
      <dgm:t>
        <a:bodyPr/>
        <a:lstStyle/>
        <a:p>
          <a:r>
            <a:rPr lang="en-US">
              <a:latin typeface="Calibri"/>
              <a:ea typeface="+mn-ea"/>
              <a:cs typeface="+mn-cs"/>
            </a:rPr>
            <a:t>Organization</a:t>
          </a:r>
        </a:p>
      </dgm:t>
    </dgm:pt>
    <dgm:pt modelId="{332B73B8-5311-4C64-9AC6-1603DFFC1DD1}" type="parTrans" cxnId="{DCBFE06D-BFDE-4718-A06D-458CA721AD4C}">
      <dgm:prSet/>
      <dgm:spPr/>
      <dgm:t>
        <a:bodyPr/>
        <a:lstStyle/>
        <a:p>
          <a:endParaRPr lang="en-US"/>
        </a:p>
      </dgm:t>
    </dgm:pt>
    <dgm:pt modelId="{C42B7988-7C4F-4F1B-B195-D433428DF179}" type="sibTrans" cxnId="{DCBFE06D-BFDE-4718-A06D-458CA721AD4C}">
      <dgm:prSet/>
      <dgm:spPr/>
      <dgm:t>
        <a:bodyPr/>
        <a:lstStyle/>
        <a:p>
          <a:endParaRPr lang="en-US"/>
        </a:p>
      </dgm:t>
    </dgm:pt>
    <dgm:pt modelId="{573B1F3F-2E87-4D53-AE37-D520950941BD}">
      <dgm:prSet phldrT="[Text]"/>
      <dgm:spPr>
        <a:xfrm>
          <a:off x="6318646" y="1808225"/>
          <a:ext cx="4435078" cy="602741"/>
        </a:xfrm>
        <a:prstGeom prst="rect">
          <a:avLst/>
        </a:prstGeom>
      </dgm:spPr>
      <dgm:t>
        <a:bodyPr/>
        <a:lstStyle/>
        <a:p>
          <a:r>
            <a:rPr lang="en-US">
              <a:latin typeface="Calibri"/>
              <a:ea typeface="+mn-ea"/>
              <a:cs typeface="+mn-cs"/>
            </a:rPr>
            <a:t>Shareholders</a:t>
          </a:r>
        </a:p>
      </dgm:t>
    </dgm:pt>
    <dgm:pt modelId="{43A2CE70-FCC4-46CE-9A74-80E29FDFCF65}" type="parTrans" cxnId="{FF72E46F-D2DA-49FE-8FCA-377246CF0C2C}">
      <dgm:prSet/>
      <dgm:spPr/>
      <dgm:t>
        <a:bodyPr/>
        <a:lstStyle/>
        <a:p>
          <a:endParaRPr lang="en-US"/>
        </a:p>
      </dgm:t>
    </dgm:pt>
    <dgm:pt modelId="{695EFC9D-43BE-43E0-B5D3-70CBF6660FBF}" type="sibTrans" cxnId="{FF72E46F-D2DA-49FE-8FCA-377246CF0C2C}">
      <dgm:prSet/>
      <dgm:spPr/>
      <dgm:t>
        <a:bodyPr/>
        <a:lstStyle/>
        <a:p>
          <a:endParaRPr lang="en-US"/>
        </a:p>
      </dgm:t>
    </dgm:pt>
    <dgm:pt modelId="{F3FDBD34-CF90-4B0C-A06A-424C8387D445}">
      <dgm:prSet/>
      <dgm:spPr>
        <a:xfrm>
          <a:off x="1883568" y="2410967"/>
          <a:ext cx="8870156" cy="602741"/>
        </a:xfrm>
        <a:prstGeom prst="rect">
          <a:avLst/>
        </a:prstGeom>
      </dgm:spPr>
      <dgm:t>
        <a:bodyPr/>
        <a:lstStyle/>
        <a:p>
          <a:r>
            <a:rPr lang="en-US">
              <a:latin typeface="Calibri"/>
              <a:ea typeface="+mn-ea"/>
              <a:cs typeface="+mn-cs"/>
            </a:rPr>
            <a:t>Risk Immature</a:t>
          </a:r>
        </a:p>
      </dgm:t>
    </dgm:pt>
    <dgm:pt modelId="{F8D119FF-B5D9-4E01-B9F2-3AB965EFA632}" type="parTrans" cxnId="{EA55CB11-875B-43FF-9B67-DD0AB437B064}">
      <dgm:prSet/>
      <dgm:spPr/>
      <dgm:t>
        <a:bodyPr/>
        <a:lstStyle/>
        <a:p>
          <a:endParaRPr lang="en-US"/>
        </a:p>
      </dgm:t>
    </dgm:pt>
    <dgm:pt modelId="{9592FC4F-7E1E-4EB7-B002-3B9A24823BF5}" type="sibTrans" cxnId="{EA55CB11-875B-43FF-9B67-DD0AB437B064}">
      <dgm:prSet/>
      <dgm:spPr/>
      <dgm:t>
        <a:bodyPr/>
        <a:lstStyle/>
        <a:p>
          <a:endParaRPr lang="en-US"/>
        </a:p>
      </dgm:t>
    </dgm:pt>
    <dgm:pt modelId="{8E218F3E-696A-4C45-B779-D5D8D1A08452}">
      <dgm:prSet/>
      <dgm:spPr>
        <a:xfrm>
          <a:off x="1883568" y="629645"/>
          <a:ext cx="8870156" cy="2976038"/>
        </a:xfrm>
        <a:prstGeom prst="rect">
          <a:avLst/>
        </a:prstGeom>
      </dgm:spPr>
      <dgm:t>
        <a:bodyPr/>
        <a:lstStyle/>
        <a:p>
          <a:r>
            <a:rPr lang="en-US">
              <a:latin typeface="Calibri"/>
              <a:ea typeface="+mn-ea"/>
              <a:cs typeface="+mn-cs"/>
            </a:rPr>
            <a:t>Stakeholder Concern</a:t>
          </a:r>
        </a:p>
      </dgm:t>
    </dgm:pt>
    <dgm:pt modelId="{C5AFF12F-5EDB-4BA8-9452-F9E7C2F32464}" type="parTrans" cxnId="{16D9711C-9EE6-455B-8C08-03D51B2F0FA8}">
      <dgm:prSet/>
      <dgm:spPr/>
      <dgm:t>
        <a:bodyPr/>
        <a:lstStyle/>
        <a:p>
          <a:endParaRPr lang="en-US"/>
        </a:p>
      </dgm:t>
    </dgm:pt>
    <dgm:pt modelId="{91D82FA6-C6C8-49B3-A89D-E344B5129EE9}" type="sibTrans" cxnId="{16D9711C-9EE6-455B-8C08-03D51B2F0FA8}">
      <dgm:prSet/>
      <dgm:spPr/>
      <dgm:t>
        <a:bodyPr/>
        <a:lstStyle/>
        <a:p>
          <a:endParaRPr lang="en-US"/>
        </a:p>
      </dgm:t>
    </dgm:pt>
    <dgm:pt modelId="{0A3FF751-060B-4A09-ADEB-366EDEBFEA6F}">
      <dgm:prSet/>
      <dgm:spPr>
        <a:xfrm>
          <a:off x="6318646" y="602741"/>
          <a:ext cx="4435078" cy="602741"/>
        </a:xfrm>
        <a:prstGeom prst="rect">
          <a:avLst/>
        </a:prstGeom>
      </dgm:spPr>
      <dgm:t>
        <a:bodyPr/>
        <a:lstStyle/>
        <a:p>
          <a:r>
            <a:rPr lang="en-US" dirty="0">
              <a:latin typeface="Calibri"/>
              <a:ea typeface="+mn-ea"/>
              <a:cs typeface="+mn-cs"/>
            </a:rPr>
            <a:t>Customers, Financiers, Suppliers</a:t>
          </a:r>
        </a:p>
      </dgm:t>
    </dgm:pt>
    <dgm:pt modelId="{7F980856-7A83-417D-BD25-E973C788FF95}" type="parTrans" cxnId="{3D0BE32C-693F-46E8-B330-315005A709FA}">
      <dgm:prSet/>
      <dgm:spPr/>
      <dgm:t>
        <a:bodyPr/>
        <a:lstStyle/>
        <a:p>
          <a:endParaRPr lang="en-US"/>
        </a:p>
      </dgm:t>
    </dgm:pt>
    <dgm:pt modelId="{5BC0D426-AABB-4E17-9066-47B3D9ECFFAD}" type="sibTrans" cxnId="{3D0BE32C-693F-46E8-B330-315005A709FA}">
      <dgm:prSet/>
      <dgm:spPr/>
      <dgm:t>
        <a:bodyPr/>
        <a:lstStyle/>
        <a:p>
          <a:endParaRPr lang="en-US"/>
        </a:p>
      </dgm:t>
    </dgm:pt>
    <dgm:pt modelId="{7BD125AA-058C-4D0B-8FA3-D3ACC5DEAF94}">
      <dgm:prSet/>
      <dgm:spPr>
        <a:xfrm>
          <a:off x="6318646" y="602741"/>
          <a:ext cx="4435078" cy="602741"/>
        </a:xfrm>
        <a:prstGeom prst="rect">
          <a:avLst/>
        </a:prstGeom>
      </dgm:spPr>
      <dgm:t>
        <a:bodyPr/>
        <a:lstStyle/>
        <a:p>
          <a:r>
            <a:rPr lang="en-US" dirty="0">
              <a:latin typeface="Calibri"/>
              <a:ea typeface="+mn-ea"/>
              <a:cs typeface="+mn-cs"/>
            </a:rPr>
            <a:t>Employees, Community</a:t>
          </a:r>
        </a:p>
      </dgm:t>
    </dgm:pt>
    <dgm:pt modelId="{0AB2A87F-04F8-4A19-B2B2-72D14B82A3D1}" type="parTrans" cxnId="{26F63F27-ED62-41BD-805C-FB0B1C167FD0}">
      <dgm:prSet/>
      <dgm:spPr/>
      <dgm:t>
        <a:bodyPr/>
        <a:lstStyle/>
        <a:p>
          <a:endParaRPr lang="en-US"/>
        </a:p>
      </dgm:t>
    </dgm:pt>
    <dgm:pt modelId="{834E8D7E-404C-405A-A63E-C62B2D0615A2}" type="sibTrans" cxnId="{26F63F27-ED62-41BD-805C-FB0B1C167FD0}">
      <dgm:prSet/>
      <dgm:spPr/>
      <dgm:t>
        <a:bodyPr/>
        <a:lstStyle/>
        <a:p>
          <a:endParaRPr lang="en-US"/>
        </a:p>
      </dgm:t>
    </dgm:pt>
    <dgm:pt modelId="{6F647A7C-4D82-4FA6-9057-094511B2A4AF}">
      <dgm:prSet phldrT="[Text]"/>
      <dgm:spPr>
        <a:xfrm>
          <a:off x="6318646" y="1205483"/>
          <a:ext cx="4435078" cy="602741"/>
        </a:xfrm>
        <a:prstGeom prst="rect">
          <a:avLst/>
        </a:prstGeom>
      </dgm:spPr>
      <dgm:t>
        <a:bodyPr/>
        <a:lstStyle/>
        <a:p>
          <a:r>
            <a:rPr lang="en-US" dirty="0">
              <a:latin typeface="Calibri"/>
              <a:ea typeface="+mn-ea"/>
              <a:cs typeface="+mn-cs"/>
            </a:rPr>
            <a:t>Civil law, Contracts</a:t>
          </a:r>
        </a:p>
      </dgm:t>
    </dgm:pt>
    <dgm:pt modelId="{229B7379-7293-40B3-9CCD-13DD597BD9E8}" type="parTrans" cxnId="{223D716B-6B5E-4939-BEC3-7D10DF28D141}">
      <dgm:prSet/>
      <dgm:spPr/>
      <dgm:t>
        <a:bodyPr/>
        <a:lstStyle/>
        <a:p>
          <a:endParaRPr lang="en-US"/>
        </a:p>
      </dgm:t>
    </dgm:pt>
    <dgm:pt modelId="{504B475A-F8E5-4A5A-BBD0-6B151832B739}" type="sibTrans" cxnId="{223D716B-6B5E-4939-BEC3-7D10DF28D141}">
      <dgm:prSet/>
      <dgm:spPr/>
      <dgm:t>
        <a:bodyPr/>
        <a:lstStyle/>
        <a:p>
          <a:endParaRPr lang="en-US"/>
        </a:p>
      </dgm:t>
    </dgm:pt>
    <dgm:pt modelId="{298953C5-46B1-4911-A7C7-72A2B6C7009B}" type="pres">
      <dgm:prSet presAssocID="{2E03E870-81AC-460F-9520-AE4B36FDD746}" presName="Name0" presStyleCnt="0">
        <dgm:presLayoutVars>
          <dgm:chMax val="7"/>
          <dgm:dir/>
          <dgm:animLvl val="lvl"/>
          <dgm:resizeHandles val="exact"/>
        </dgm:presLayoutVars>
      </dgm:prSet>
      <dgm:spPr/>
    </dgm:pt>
    <dgm:pt modelId="{B8C34565-BB7A-4204-BB8A-EE6E23EAB47E}" type="pres">
      <dgm:prSet presAssocID="{E565F811-A2E3-48EB-8863-95BAE80D3A63}" presName="circle1" presStyleLbl="node1" presStyleIdx="0" presStyleCnt="5"/>
      <dgm:spPr>
        <a:xfrm>
          <a:off x="0" y="0"/>
          <a:ext cx="3767137" cy="3767137"/>
        </a:xfrm>
        <a:prstGeom prst="pie">
          <a:avLst>
            <a:gd name="adj1" fmla="val 5400000"/>
            <a:gd name="adj2" fmla="val 16200000"/>
          </a:avLst>
        </a:prstGeom>
      </dgm:spPr>
    </dgm:pt>
    <dgm:pt modelId="{311089D0-0024-4634-AFEA-21820D056533}" type="pres">
      <dgm:prSet presAssocID="{E565F811-A2E3-48EB-8863-95BAE80D3A63}" presName="space" presStyleCnt="0"/>
      <dgm:spPr/>
    </dgm:pt>
    <dgm:pt modelId="{02E4D6B5-409F-4618-B5DC-6CDAEAADB136}" type="pres">
      <dgm:prSet presAssocID="{E565F811-A2E3-48EB-8863-95BAE80D3A63}" presName="rect1" presStyleLbl="alignAcc1" presStyleIdx="0" presStyleCnt="5"/>
      <dgm:spPr>
        <a:prstGeom prst="rect">
          <a:avLst/>
        </a:prstGeom>
      </dgm:spPr>
    </dgm:pt>
    <dgm:pt modelId="{D550984C-1874-47BD-8495-FDBE70C88B38}" type="pres">
      <dgm:prSet presAssocID="{8E218F3E-696A-4C45-B779-D5D8D1A08452}" presName="vertSpace2" presStyleLbl="node1" presStyleIdx="0" presStyleCnt="5"/>
      <dgm:spPr/>
    </dgm:pt>
    <dgm:pt modelId="{487B1FCB-7B8D-4DA1-B5D3-01D324E91BE0}" type="pres">
      <dgm:prSet presAssocID="{8E218F3E-696A-4C45-B779-D5D8D1A08452}" presName="circle2" presStyleLbl="node1" presStyleIdx="1" presStyleCnt="5"/>
      <dgm:spPr>
        <a:xfrm>
          <a:off x="395549" y="602741"/>
          <a:ext cx="2976038" cy="2976038"/>
        </a:xfrm>
        <a:prstGeom prst="pie">
          <a:avLst>
            <a:gd name="adj1" fmla="val 5400000"/>
            <a:gd name="adj2" fmla="val 16200000"/>
          </a:avLst>
        </a:prstGeom>
      </dgm:spPr>
    </dgm:pt>
    <dgm:pt modelId="{C94E4E7D-E4B1-4212-B301-496102D9FD4D}" type="pres">
      <dgm:prSet presAssocID="{8E218F3E-696A-4C45-B779-D5D8D1A08452}" presName="rect2" presStyleLbl="alignAcc1" presStyleIdx="1" presStyleCnt="5" custLinFactNeighborX="0" custLinFactNeighborY="904"/>
      <dgm:spPr>
        <a:prstGeom prst="rect">
          <a:avLst/>
        </a:prstGeom>
      </dgm:spPr>
    </dgm:pt>
    <dgm:pt modelId="{387B447B-8224-4DC5-BED5-5EA9E2F39F07}" type="pres">
      <dgm:prSet presAssocID="{BF9CF72B-6CFA-4708-B6EA-11E87C4E45E4}" presName="vertSpace3" presStyleLbl="node1" presStyleIdx="1" presStyleCnt="5"/>
      <dgm:spPr/>
    </dgm:pt>
    <dgm:pt modelId="{2FFCA0DF-CB66-4B32-A3A5-8777577C02B4}" type="pres">
      <dgm:prSet presAssocID="{BF9CF72B-6CFA-4708-B6EA-11E87C4E45E4}" presName="circle3" presStyleLbl="node1" presStyleIdx="2" presStyleCnt="5"/>
      <dgm:spPr>
        <a:xfrm>
          <a:off x="791098" y="1205483"/>
          <a:ext cx="2184939" cy="2184939"/>
        </a:xfrm>
        <a:prstGeom prst="pie">
          <a:avLst>
            <a:gd name="adj1" fmla="val 5400000"/>
            <a:gd name="adj2" fmla="val 16200000"/>
          </a:avLst>
        </a:prstGeom>
      </dgm:spPr>
    </dgm:pt>
    <dgm:pt modelId="{A98D2E5E-1D54-4D47-807D-AB9F25F16679}" type="pres">
      <dgm:prSet presAssocID="{BF9CF72B-6CFA-4708-B6EA-11E87C4E45E4}" presName="rect3" presStyleLbl="alignAcc1" presStyleIdx="2" presStyleCnt="5"/>
      <dgm:spPr>
        <a:prstGeom prst="rect">
          <a:avLst/>
        </a:prstGeom>
      </dgm:spPr>
    </dgm:pt>
    <dgm:pt modelId="{68D50D2C-F0CB-40C8-A6C1-7CDC56C3DAAE}" type="pres">
      <dgm:prSet presAssocID="{8D600B20-88D3-4438-9255-43696B8FFC73}" presName="vertSpace4" presStyleLbl="node1" presStyleIdx="2" presStyleCnt="5"/>
      <dgm:spPr/>
    </dgm:pt>
    <dgm:pt modelId="{9D0054A3-432E-42A0-9037-F03097DDF7ED}" type="pres">
      <dgm:prSet presAssocID="{8D600B20-88D3-4438-9255-43696B8FFC73}" presName="circle4" presStyleLbl="node1" presStyleIdx="3" presStyleCnt="5"/>
      <dgm:spPr>
        <a:xfrm>
          <a:off x="1186648" y="1808225"/>
          <a:ext cx="1393840" cy="1393840"/>
        </a:xfrm>
        <a:prstGeom prst="pie">
          <a:avLst>
            <a:gd name="adj1" fmla="val 5400000"/>
            <a:gd name="adj2" fmla="val 16200000"/>
          </a:avLst>
        </a:prstGeom>
      </dgm:spPr>
    </dgm:pt>
    <dgm:pt modelId="{0C4B757E-0ECF-4B78-A082-FBFCEE9184D3}" type="pres">
      <dgm:prSet presAssocID="{8D600B20-88D3-4438-9255-43696B8FFC73}" presName="rect4" presStyleLbl="alignAcc1" presStyleIdx="3" presStyleCnt="5"/>
      <dgm:spPr>
        <a:prstGeom prst="rect">
          <a:avLst/>
        </a:prstGeom>
      </dgm:spPr>
    </dgm:pt>
    <dgm:pt modelId="{F502E4C6-F5D3-4CB0-B4A5-906AECA498D2}" type="pres">
      <dgm:prSet presAssocID="{F3FDBD34-CF90-4B0C-A06A-424C8387D445}" presName="vertSpace5" presStyleLbl="node1" presStyleIdx="3" presStyleCnt="5"/>
      <dgm:spPr/>
    </dgm:pt>
    <dgm:pt modelId="{4B5935BA-D588-4CB3-A5EE-E0370796B49E}" type="pres">
      <dgm:prSet presAssocID="{F3FDBD34-CF90-4B0C-A06A-424C8387D445}" presName="circle5" presStyleLbl="node1" presStyleIdx="4" presStyleCnt="5"/>
      <dgm:spPr>
        <a:xfrm>
          <a:off x="1582197" y="2410967"/>
          <a:ext cx="602741" cy="602741"/>
        </a:xfrm>
        <a:prstGeom prst="pie">
          <a:avLst>
            <a:gd name="adj1" fmla="val 5400000"/>
            <a:gd name="adj2" fmla="val 16200000"/>
          </a:avLst>
        </a:prstGeom>
      </dgm:spPr>
    </dgm:pt>
    <dgm:pt modelId="{C71CF89E-E959-433F-8C4E-B721AAC08BFB}" type="pres">
      <dgm:prSet presAssocID="{F3FDBD34-CF90-4B0C-A06A-424C8387D445}" presName="rect5" presStyleLbl="alignAcc1" presStyleIdx="4" presStyleCnt="5"/>
      <dgm:spPr>
        <a:prstGeom prst="rect">
          <a:avLst/>
        </a:prstGeom>
      </dgm:spPr>
    </dgm:pt>
    <dgm:pt modelId="{709CEAEC-0DC7-450A-BD5B-9E923F7BD547}" type="pres">
      <dgm:prSet presAssocID="{E565F811-A2E3-48EB-8863-95BAE80D3A63}" presName="rect1ParTx" presStyleLbl="alignAcc1" presStyleIdx="4" presStyleCnt="5">
        <dgm:presLayoutVars>
          <dgm:chMax val="1"/>
          <dgm:bulletEnabled val="1"/>
        </dgm:presLayoutVars>
      </dgm:prSet>
      <dgm:spPr/>
    </dgm:pt>
    <dgm:pt modelId="{90239127-7755-42D5-B5B3-7BC6ED85EB7C}" type="pres">
      <dgm:prSet presAssocID="{E565F811-A2E3-48EB-8863-95BAE80D3A63}" presName="rect1ChTx" presStyleLbl="alignAcc1" presStyleIdx="4" presStyleCnt="5">
        <dgm:presLayoutVars>
          <dgm:bulletEnabled val="1"/>
        </dgm:presLayoutVars>
      </dgm:prSet>
      <dgm:spPr>
        <a:prstGeom prst="rect">
          <a:avLst/>
        </a:prstGeom>
      </dgm:spPr>
    </dgm:pt>
    <dgm:pt modelId="{52A2F980-3FB0-419F-B93C-3229E70C9E8A}" type="pres">
      <dgm:prSet presAssocID="{8E218F3E-696A-4C45-B779-D5D8D1A08452}" presName="rect2ParTx" presStyleLbl="alignAcc1" presStyleIdx="4" presStyleCnt="5">
        <dgm:presLayoutVars>
          <dgm:chMax val="1"/>
          <dgm:bulletEnabled val="1"/>
        </dgm:presLayoutVars>
      </dgm:prSet>
      <dgm:spPr/>
    </dgm:pt>
    <dgm:pt modelId="{0A457460-1287-4E43-85FD-0463CE7CC284}" type="pres">
      <dgm:prSet presAssocID="{8E218F3E-696A-4C45-B779-D5D8D1A08452}" presName="rect2ChTx" presStyleLbl="alignAcc1" presStyleIdx="4" presStyleCnt="5">
        <dgm:presLayoutVars>
          <dgm:bulletEnabled val="1"/>
        </dgm:presLayoutVars>
      </dgm:prSet>
      <dgm:spPr>
        <a:prstGeom prst="rect">
          <a:avLst/>
        </a:prstGeom>
      </dgm:spPr>
    </dgm:pt>
    <dgm:pt modelId="{E2C5F07B-9F62-4527-BA49-A8CD39B35EF4}" type="pres">
      <dgm:prSet presAssocID="{BF9CF72B-6CFA-4708-B6EA-11E87C4E45E4}" presName="rect3ParTx" presStyleLbl="alignAcc1" presStyleIdx="4" presStyleCnt="5">
        <dgm:presLayoutVars>
          <dgm:chMax val="1"/>
          <dgm:bulletEnabled val="1"/>
        </dgm:presLayoutVars>
      </dgm:prSet>
      <dgm:spPr/>
    </dgm:pt>
    <dgm:pt modelId="{37D84E02-45C1-4E53-A1FE-346CC9EF2469}" type="pres">
      <dgm:prSet presAssocID="{BF9CF72B-6CFA-4708-B6EA-11E87C4E45E4}" presName="rect3ChTx" presStyleLbl="alignAcc1" presStyleIdx="4" presStyleCnt="5">
        <dgm:presLayoutVars>
          <dgm:bulletEnabled val="1"/>
        </dgm:presLayoutVars>
      </dgm:prSet>
      <dgm:spPr>
        <a:prstGeom prst="rect">
          <a:avLst/>
        </a:prstGeom>
      </dgm:spPr>
    </dgm:pt>
    <dgm:pt modelId="{4CE1F3CB-F7E3-4E95-87F4-7C6E0D8B8C17}" type="pres">
      <dgm:prSet presAssocID="{8D600B20-88D3-4438-9255-43696B8FFC73}" presName="rect4ParTx" presStyleLbl="alignAcc1" presStyleIdx="4" presStyleCnt="5">
        <dgm:presLayoutVars>
          <dgm:chMax val="1"/>
          <dgm:bulletEnabled val="1"/>
        </dgm:presLayoutVars>
      </dgm:prSet>
      <dgm:spPr/>
    </dgm:pt>
    <dgm:pt modelId="{3E841B3B-C628-492B-97AE-35894DEDF484}" type="pres">
      <dgm:prSet presAssocID="{8D600B20-88D3-4438-9255-43696B8FFC73}" presName="rect4ChTx" presStyleLbl="alignAcc1" presStyleIdx="4" presStyleCnt="5">
        <dgm:presLayoutVars>
          <dgm:bulletEnabled val="1"/>
        </dgm:presLayoutVars>
      </dgm:prSet>
      <dgm:spPr>
        <a:prstGeom prst="rect">
          <a:avLst/>
        </a:prstGeom>
      </dgm:spPr>
    </dgm:pt>
    <dgm:pt modelId="{D5D22A38-7262-41F0-AA45-74400659C251}" type="pres">
      <dgm:prSet presAssocID="{F3FDBD34-CF90-4B0C-A06A-424C8387D445}" presName="rect5ParTx" presStyleLbl="alignAcc1" presStyleIdx="4" presStyleCnt="5">
        <dgm:presLayoutVars>
          <dgm:chMax val="1"/>
          <dgm:bulletEnabled val="1"/>
        </dgm:presLayoutVars>
      </dgm:prSet>
      <dgm:spPr/>
    </dgm:pt>
    <dgm:pt modelId="{5DBEFCF0-3E92-484C-BA05-5C2659877303}" type="pres">
      <dgm:prSet presAssocID="{F3FDBD34-CF90-4B0C-A06A-424C8387D445}" presName="rect5ChTx" presStyleLbl="alignAcc1" presStyleIdx="4" presStyleCnt="5">
        <dgm:presLayoutVars>
          <dgm:bulletEnabled val="1"/>
        </dgm:presLayoutVars>
      </dgm:prSet>
      <dgm:spPr/>
    </dgm:pt>
  </dgm:ptLst>
  <dgm:cxnLst>
    <dgm:cxn modelId="{14B0C50C-CC5E-428D-81F2-A2EC1D34D9E1}" type="presOf" srcId="{F3FDBD34-CF90-4B0C-A06A-424C8387D445}" destId="{D5D22A38-7262-41F0-AA45-74400659C251}" srcOrd="1" destOrd="0" presId="urn:microsoft.com/office/officeart/2005/8/layout/target3"/>
    <dgm:cxn modelId="{71C72C10-85D9-4B45-A0BC-9D199296AD99}" srcId="{BF9CF72B-6CFA-4708-B6EA-11E87C4E45E4}" destId="{A6C05049-A56E-4209-9679-9C94A96A2336}" srcOrd="0" destOrd="0" parTransId="{86866797-E877-47E5-9167-45C9C6180353}" sibTransId="{3B17EEA1-D6F9-456A-BA95-D283C9E9232E}"/>
    <dgm:cxn modelId="{EA55CB11-875B-43FF-9B67-DD0AB437B064}" srcId="{2E03E870-81AC-460F-9520-AE4B36FDD746}" destId="{F3FDBD34-CF90-4B0C-A06A-424C8387D445}" srcOrd="4" destOrd="0" parTransId="{F8D119FF-B5D9-4E01-B9F2-3AB965EFA632}" sibTransId="{9592FC4F-7E1E-4EB7-B002-3B9A24823BF5}"/>
    <dgm:cxn modelId="{31150F1B-3085-47FA-B9FA-88149E24AD11}" srcId="{E565F811-A2E3-48EB-8863-95BAE80D3A63}" destId="{73459E6E-9F23-434E-A06A-3F47536C3F55}" srcOrd="0" destOrd="0" parTransId="{29823D26-D730-4328-8E42-AD357640BEEA}" sibTransId="{0A5D3B9E-2AC6-4765-BEB2-61939DC752B8}"/>
    <dgm:cxn modelId="{16D9711C-9EE6-455B-8C08-03D51B2F0FA8}" srcId="{2E03E870-81AC-460F-9520-AE4B36FDD746}" destId="{8E218F3E-696A-4C45-B779-D5D8D1A08452}" srcOrd="1" destOrd="0" parTransId="{C5AFF12F-5EDB-4BA8-9452-F9E7C2F32464}" sibTransId="{91D82FA6-C6C8-49B3-A89D-E344B5129EE9}"/>
    <dgm:cxn modelId="{26F63F27-ED62-41BD-805C-FB0B1C167FD0}" srcId="{8E218F3E-696A-4C45-B779-D5D8D1A08452}" destId="{7BD125AA-058C-4D0B-8FA3-D3ACC5DEAF94}" srcOrd="1" destOrd="0" parTransId="{0AB2A87F-04F8-4A19-B2B2-72D14B82A3D1}" sibTransId="{834E8D7E-404C-405A-A63E-C62B2D0615A2}"/>
    <dgm:cxn modelId="{5B8A022A-F872-4134-A0A2-D8E63F8F4F1A}" type="presOf" srcId="{573B1F3F-2E87-4D53-AE37-D520950941BD}" destId="{3E841B3B-C628-492B-97AE-35894DEDF484}" srcOrd="0" destOrd="1" presId="urn:microsoft.com/office/officeart/2005/8/layout/target3"/>
    <dgm:cxn modelId="{D514D22A-D382-4FB0-9380-AC8727964FD9}" type="presOf" srcId="{9657DF12-5AEF-4F8E-9BDE-6CB4A98219B7}" destId="{3E841B3B-C628-492B-97AE-35894DEDF484}" srcOrd="0" destOrd="0" presId="urn:microsoft.com/office/officeart/2005/8/layout/target3"/>
    <dgm:cxn modelId="{3D0BE32C-693F-46E8-B330-315005A709FA}" srcId="{8E218F3E-696A-4C45-B779-D5D8D1A08452}" destId="{0A3FF751-060B-4A09-ADEB-366EDEBFEA6F}" srcOrd="0" destOrd="0" parTransId="{7F980856-7A83-417D-BD25-E973C788FF95}" sibTransId="{5BC0D426-AABB-4E17-9066-47B3D9ECFFAD}"/>
    <dgm:cxn modelId="{A0868D65-E14E-4952-99C3-4717E0F1F363}" type="presOf" srcId="{8E218F3E-696A-4C45-B779-D5D8D1A08452}" destId="{C94E4E7D-E4B1-4212-B301-496102D9FD4D}" srcOrd="0" destOrd="0" presId="urn:microsoft.com/office/officeart/2005/8/layout/target3"/>
    <dgm:cxn modelId="{4991754A-03EC-4594-A105-924E80208615}" type="presOf" srcId="{6F647A7C-4D82-4FA6-9057-094511B2A4AF}" destId="{37D84E02-45C1-4E53-A1FE-346CC9EF2469}" srcOrd="0" destOrd="1" presId="urn:microsoft.com/office/officeart/2005/8/layout/target3"/>
    <dgm:cxn modelId="{223D716B-6B5E-4939-BEC3-7D10DF28D141}" srcId="{BF9CF72B-6CFA-4708-B6EA-11E87C4E45E4}" destId="{6F647A7C-4D82-4FA6-9057-094511B2A4AF}" srcOrd="1" destOrd="0" parTransId="{229B7379-7293-40B3-9CCD-13DD597BD9E8}" sibTransId="{504B475A-F8E5-4A5A-BBD0-6B151832B739}"/>
    <dgm:cxn modelId="{DCBFE06D-BFDE-4718-A06D-458CA721AD4C}" srcId="{8D600B20-88D3-4438-9255-43696B8FFC73}" destId="{9657DF12-5AEF-4F8E-9BDE-6CB4A98219B7}" srcOrd="0" destOrd="0" parTransId="{332B73B8-5311-4C64-9AC6-1603DFFC1DD1}" sibTransId="{C42B7988-7C4F-4F1B-B195-D433428DF179}"/>
    <dgm:cxn modelId="{FF72E46F-D2DA-49FE-8FCA-377246CF0C2C}" srcId="{8D600B20-88D3-4438-9255-43696B8FFC73}" destId="{573B1F3F-2E87-4D53-AE37-D520950941BD}" srcOrd="1" destOrd="0" parTransId="{43A2CE70-FCC4-46CE-9A74-80E29FDFCF65}" sibTransId="{695EFC9D-43BE-43E0-B5D3-70CBF6660FBF}"/>
    <dgm:cxn modelId="{D5C7FC70-9118-4843-BFF3-465DA33D62FA}" type="presOf" srcId="{8D600B20-88D3-4438-9255-43696B8FFC73}" destId="{0C4B757E-0ECF-4B78-A082-FBFCEE9184D3}" srcOrd="0" destOrd="0" presId="urn:microsoft.com/office/officeart/2005/8/layout/target3"/>
    <dgm:cxn modelId="{52737C71-2EFC-4BE4-927B-F0D41C2EB5E7}" type="presOf" srcId="{E565F811-A2E3-48EB-8863-95BAE80D3A63}" destId="{709CEAEC-0DC7-450A-BD5B-9E923F7BD547}" srcOrd="1" destOrd="0" presId="urn:microsoft.com/office/officeart/2005/8/layout/target3"/>
    <dgm:cxn modelId="{467EFB52-4780-47A5-8048-BFCCC0085028}" srcId="{2E03E870-81AC-460F-9520-AE4B36FDD746}" destId="{8D600B20-88D3-4438-9255-43696B8FFC73}" srcOrd="3" destOrd="0" parTransId="{807B8A89-4DA5-4CF9-B622-FF7776016B4F}" sibTransId="{88556848-C0B5-45D3-95A4-B44592EF49BA}"/>
    <dgm:cxn modelId="{1CDC7D83-6EDF-4937-A336-B41D11141183}" srcId="{2E03E870-81AC-460F-9520-AE4B36FDD746}" destId="{E565F811-A2E3-48EB-8863-95BAE80D3A63}" srcOrd="0" destOrd="0" parTransId="{12C95595-A6B5-41DB-826B-ABAF69A75DB9}" sibTransId="{B5966C40-69E3-4A0A-99A0-F4FBE42E5889}"/>
    <dgm:cxn modelId="{D70CB690-B523-44FC-B991-E6A2EBBC3A41}" type="presOf" srcId="{2E03E870-81AC-460F-9520-AE4B36FDD746}" destId="{298953C5-46B1-4911-A7C7-72A2B6C7009B}" srcOrd="0" destOrd="0" presId="urn:microsoft.com/office/officeart/2005/8/layout/target3"/>
    <dgm:cxn modelId="{CC23099C-6EAE-4608-885A-0C65D96E5D8B}" type="presOf" srcId="{8E218F3E-696A-4C45-B779-D5D8D1A08452}" destId="{52A2F980-3FB0-419F-B93C-3229E70C9E8A}" srcOrd="1" destOrd="0" presId="urn:microsoft.com/office/officeart/2005/8/layout/target3"/>
    <dgm:cxn modelId="{5A5DD5AC-9FFF-40AC-A31B-6A1BD989ED6B}" srcId="{2E03E870-81AC-460F-9520-AE4B36FDD746}" destId="{BF9CF72B-6CFA-4708-B6EA-11E87C4E45E4}" srcOrd="2" destOrd="0" parTransId="{B151793A-F99E-4961-95DB-F302DC9FF784}" sibTransId="{C9533BB1-0385-4448-BB9B-9E2DB0C47018}"/>
    <dgm:cxn modelId="{80F259AF-9C50-47E9-9D89-1EC967633F2F}" type="presOf" srcId="{E565F811-A2E3-48EB-8863-95BAE80D3A63}" destId="{02E4D6B5-409F-4618-B5DC-6CDAEAADB136}" srcOrd="0" destOrd="0" presId="urn:microsoft.com/office/officeart/2005/8/layout/target3"/>
    <dgm:cxn modelId="{8F133FBD-E9AD-4FD1-91EA-46F49B2D7567}" type="presOf" srcId="{BF9CF72B-6CFA-4708-B6EA-11E87C4E45E4}" destId="{A98D2E5E-1D54-4D47-807D-AB9F25F16679}" srcOrd="0" destOrd="0" presId="urn:microsoft.com/office/officeart/2005/8/layout/target3"/>
    <dgm:cxn modelId="{6DC693C4-505C-42E7-9477-AB6ED2C5C907}" type="presOf" srcId="{0A3FF751-060B-4A09-ADEB-366EDEBFEA6F}" destId="{0A457460-1287-4E43-85FD-0463CE7CC284}" srcOrd="0" destOrd="0" presId="urn:microsoft.com/office/officeart/2005/8/layout/target3"/>
    <dgm:cxn modelId="{CF59A3CD-E446-4F59-9561-AF391DE20960}" type="presOf" srcId="{A6C05049-A56E-4209-9679-9C94A96A2336}" destId="{37D84E02-45C1-4E53-A1FE-346CC9EF2469}" srcOrd="0" destOrd="0" presId="urn:microsoft.com/office/officeart/2005/8/layout/target3"/>
    <dgm:cxn modelId="{FDE3B3CD-2900-42FB-8610-79BB6877E9B1}" type="presOf" srcId="{8D600B20-88D3-4438-9255-43696B8FFC73}" destId="{4CE1F3CB-F7E3-4E95-87F4-7C6E0D8B8C17}" srcOrd="1" destOrd="0" presId="urn:microsoft.com/office/officeart/2005/8/layout/target3"/>
    <dgm:cxn modelId="{39248EE3-AFBD-4400-97DB-B99803C9D885}" srcId="{E565F811-A2E3-48EB-8863-95BAE80D3A63}" destId="{39498038-DF7F-46C3-9494-DD8519391C29}" srcOrd="1" destOrd="0" parTransId="{DD2896A3-EEDA-44B7-8AAE-10E8D8E52EF4}" sibTransId="{51D2F8EA-73FD-4B52-8185-8B2732597B20}"/>
    <dgm:cxn modelId="{229F68E4-17EC-4ADA-8D28-043B03A8BDED}" type="presOf" srcId="{BF9CF72B-6CFA-4708-B6EA-11E87C4E45E4}" destId="{E2C5F07B-9F62-4527-BA49-A8CD39B35EF4}" srcOrd="1" destOrd="0" presId="urn:microsoft.com/office/officeart/2005/8/layout/target3"/>
    <dgm:cxn modelId="{9366C8ED-D0A1-4CB2-86A8-6B4CD1247674}" type="presOf" srcId="{39498038-DF7F-46C3-9494-DD8519391C29}" destId="{90239127-7755-42D5-B5B3-7BC6ED85EB7C}" srcOrd="0" destOrd="1" presId="urn:microsoft.com/office/officeart/2005/8/layout/target3"/>
    <dgm:cxn modelId="{B38251F2-E3B2-424D-BC2F-43C8041CCFDC}" type="presOf" srcId="{73459E6E-9F23-434E-A06A-3F47536C3F55}" destId="{90239127-7755-42D5-B5B3-7BC6ED85EB7C}" srcOrd="0" destOrd="0" presId="urn:microsoft.com/office/officeart/2005/8/layout/target3"/>
    <dgm:cxn modelId="{121681F6-4FE3-4812-8D3D-392BA826A7E5}" type="presOf" srcId="{7BD125AA-058C-4D0B-8FA3-D3ACC5DEAF94}" destId="{0A457460-1287-4E43-85FD-0463CE7CC284}" srcOrd="0" destOrd="1" presId="urn:microsoft.com/office/officeart/2005/8/layout/target3"/>
    <dgm:cxn modelId="{5C2387F7-EA27-46A1-B3CE-254C71DD5AFC}" type="presOf" srcId="{F3FDBD34-CF90-4B0C-A06A-424C8387D445}" destId="{C71CF89E-E959-433F-8C4E-B721AAC08BFB}" srcOrd="0" destOrd="0" presId="urn:microsoft.com/office/officeart/2005/8/layout/target3"/>
    <dgm:cxn modelId="{E507B09B-2579-4C1A-BD69-0969412D6143}" type="presParOf" srcId="{298953C5-46B1-4911-A7C7-72A2B6C7009B}" destId="{B8C34565-BB7A-4204-BB8A-EE6E23EAB47E}" srcOrd="0" destOrd="0" presId="urn:microsoft.com/office/officeart/2005/8/layout/target3"/>
    <dgm:cxn modelId="{B225024A-8C7F-4BB2-9919-5C93404A1239}" type="presParOf" srcId="{298953C5-46B1-4911-A7C7-72A2B6C7009B}" destId="{311089D0-0024-4634-AFEA-21820D056533}" srcOrd="1" destOrd="0" presId="urn:microsoft.com/office/officeart/2005/8/layout/target3"/>
    <dgm:cxn modelId="{22CF6EA4-7131-4B67-9268-47FC64D49B48}" type="presParOf" srcId="{298953C5-46B1-4911-A7C7-72A2B6C7009B}" destId="{02E4D6B5-409F-4618-B5DC-6CDAEAADB136}" srcOrd="2" destOrd="0" presId="urn:microsoft.com/office/officeart/2005/8/layout/target3"/>
    <dgm:cxn modelId="{2DE51F41-2138-4470-B04E-58AD636F32CB}" type="presParOf" srcId="{298953C5-46B1-4911-A7C7-72A2B6C7009B}" destId="{D550984C-1874-47BD-8495-FDBE70C88B38}" srcOrd="3" destOrd="0" presId="urn:microsoft.com/office/officeart/2005/8/layout/target3"/>
    <dgm:cxn modelId="{99CDBF3F-BECE-4B31-96E2-B29058426962}" type="presParOf" srcId="{298953C5-46B1-4911-A7C7-72A2B6C7009B}" destId="{487B1FCB-7B8D-4DA1-B5D3-01D324E91BE0}" srcOrd="4" destOrd="0" presId="urn:microsoft.com/office/officeart/2005/8/layout/target3"/>
    <dgm:cxn modelId="{4A7D746B-21C4-483E-BAD0-F7E5C2D527BA}" type="presParOf" srcId="{298953C5-46B1-4911-A7C7-72A2B6C7009B}" destId="{C94E4E7D-E4B1-4212-B301-496102D9FD4D}" srcOrd="5" destOrd="0" presId="urn:microsoft.com/office/officeart/2005/8/layout/target3"/>
    <dgm:cxn modelId="{3EA41D6E-2100-4BA6-B3A6-3833335AC48F}" type="presParOf" srcId="{298953C5-46B1-4911-A7C7-72A2B6C7009B}" destId="{387B447B-8224-4DC5-BED5-5EA9E2F39F07}" srcOrd="6" destOrd="0" presId="urn:microsoft.com/office/officeart/2005/8/layout/target3"/>
    <dgm:cxn modelId="{AFC2E910-E53D-4ECB-A849-D7ED0A2A7C10}" type="presParOf" srcId="{298953C5-46B1-4911-A7C7-72A2B6C7009B}" destId="{2FFCA0DF-CB66-4B32-A3A5-8777577C02B4}" srcOrd="7" destOrd="0" presId="urn:microsoft.com/office/officeart/2005/8/layout/target3"/>
    <dgm:cxn modelId="{045547E1-5B20-45F0-BA74-36C9EC459139}" type="presParOf" srcId="{298953C5-46B1-4911-A7C7-72A2B6C7009B}" destId="{A98D2E5E-1D54-4D47-807D-AB9F25F16679}" srcOrd="8" destOrd="0" presId="urn:microsoft.com/office/officeart/2005/8/layout/target3"/>
    <dgm:cxn modelId="{0059FD9F-5AD9-49B4-AB1A-90108654D132}" type="presParOf" srcId="{298953C5-46B1-4911-A7C7-72A2B6C7009B}" destId="{68D50D2C-F0CB-40C8-A6C1-7CDC56C3DAAE}" srcOrd="9" destOrd="0" presId="urn:microsoft.com/office/officeart/2005/8/layout/target3"/>
    <dgm:cxn modelId="{63104504-A681-4557-B09F-FA57E054AB71}" type="presParOf" srcId="{298953C5-46B1-4911-A7C7-72A2B6C7009B}" destId="{9D0054A3-432E-42A0-9037-F03097DDF7ED}" srcOrd="10" destOrd="0" presId="urn:microsoft.com/office/officeart/2005/8/layout/target3"/>
    <dgm:cxn modelId="{A2AD1AD6-ACAC-4BE2-B921-652A1C9D674C}" type="presParOf" srcId="{298953C5-46B1-4911-A7C7-72A2B6C7009B}" destId="{0C4B757E-0ECF-4B78-A082-FBFCEE9184D3}" srcOrd="11" destOrd="0" presId="urn:microsoft.com/office/officeart/2005/8/layout/target3"/>
    <dgm:cxn modelId="{54D02D09-E669-4402-BDA4-8C40F796DD9B}" type="presParOf" srcId="{298953C5-46B1-4911-A7C7-72A2B6C7009B}" destId="{F502E4C6-F5D3-4CB0-B4A5-906AECA498D2}" srcOrd="12" destOrd="0" presId="urn:microsoft.com/office/officeart/2005/8/layout/target3"/>
    <dgm:cxn modelId="{F13CAB88-C9CB-4D82-B240-C21F8664D28E}" type="presParOf" srcId="{298953C5-46B1-4911-A7C7-72A2B6C7009B}" destId="{4B5935BA-D588-4CB3-A5EE-E0370796B49E}" srcOrd="13" destOrd="0" presId="urn:microsoft.com/office/officeart/2005/8/layout/target3"/>
    <dgm:cxn modelId="{2EA4ACAE-3BB6-4107-BDF5-A8AFE01ED925}" type="presParOf" srcId="{298953C5-46B1-4911-A7C7-72A2B6C7009B}" destId="{C71CF89E-E959-433F-8C4E-B721AAC08BFB}" srcOrd="14" destOrd="0" presId="urn:microsoft.com/office/officeart/2005/8/layout/target3"/>
    <dgm:cxn modelId="{5A282020-E4FC-4D29-9DA3-523247CA8719}" type="presParOf" srcId="{298953C5-46B1-4911-A7C7-72A2B6C7009B}" destId="{709CEAEC-0DC7-450A-BD5B-9E923F7BD547}" srcOrd="15" destOrd="0" presId="urn:microsoft.com/office/officeart/2005/8/layout/target3"/>
    <dgm:cxn modelId="{482EB30D-7D66-4E39-8A9D-A2E22C039127}" type="presParOf" srcId="{298953C5-46B1-4911-A7C7-72A2B6C7009B}" destId="{90239127-7755-42D5-B5B3-7BC6ED85EB7C}" srcOrd="16" destOrd="0" presId="urn:microsoft.com/office/officeart/2005/8/layout/target3"/>
    <dgm:cxn modelId="{D5F81C87-6470-45B7-B7BA-F557A4EAC2DA}" type="presParOf" srcId="{298953C5-46B1-4911-A7C7-72A2B6C7009B}" destId="{52A2F980-3FB0-419F-B93C-3229E70C9E8A}" srcOrd="17" destOrd="0" presId="urn:microsoft.com/office/officeart/2005/8/layout/target3"/>
    <dgm:cxn modelId="{65451C6B-1394-481E-B09B-7A688DC6DBB3}" type="presParOf" srcId="{298953C5-46B1-4911-A7C7-72A2B6C7009B}" destId="{0A457460-1287-4E43-85FD-0463CE7CC284}" srcOrd="18" destOrd="0" presId="urn:microsoft.com/office/officeart/2005/8/layout/target3"/>
    <dgm:cxn modelId="{BDD5FA54-1C18-48B2-97E9-E7F3E347C1F2}" type="presParOf" srcId="{298953C5-46B1-4911-A7C7-72A2B6C7009B}" destId="{E2C5F07B-9F62-4527-BA49-A8CD39B35EF4}" srcOrd="19" destOrd="0" presId="urn:microsoft.com/office/officeart/2005/8/layout/target3"/>
    <dgm:cxn modelId="{8F59334E-94DF-4ED0-94D9-9F394E1C7359}" type="presParOf" srcId="{298953C5-46B1-4911-A7C7-72A2B6C7009B}" destId="{37D84E02-45C1-4E53-A1FE-346CC9EF2469}" srcOrd="20" destOrd="0" presId="urn:microsoft.com/office/officeart/2005/8/layout/target3"/>
    <dgm:cxn modelId="{B98C2D88-A772-431B-BA95-EB3FE4BD2EE8}" type="presParOf" srcId="{298953C5-46B1-4911-A7C7-72A2B6C7009B}" destId="{4CE1F3CB-F7E3-4E95-87F4-7C6E0D8B8C17}" srcOrd="21" destOrd="0" presId="urn:microsoft.com/office/officeart/2005/8/layout/target3"/>
    <dgm:cxn modelId="{A057C22A-25B3-4255-907A-0EA7A1527D65}" type="presParOf" srcId="{298953C5-46B1-4911-A7C7-72A2B6C7009B}" destId="{3E841B3B-C628-492B-97AE-35894DEDF484}" srcOrd="22" destOrd="0" presId="urn:microsoft.com/office/officeart/2005/8/layout/target3"/>
    <dgm:cxn modelId="{2EE815E0-9A2E-4B00-9015-CCDC42716ACE}" type="presParOf" srcId="{298953C5-46B1-4911-A7C7-72A2B6C7009B}" destId="{D5D22A38-7262-41F0-AA45-74400659C251}" srcOrd="23" destOrd="0" presId="urn:microsoft.com/office/officeart/2005/8/layout/target3"/>
    <dgm:cxn modelId="{EBA30058-7FB4-40EE-9FB6-F937B2BC8CE1}" type="presParOf" srcId="{298953C5-46B1-4911-A7C7-72A2B6C7009B}" destId="{5DBEFCF0-3E92-484C-BA05-5C2659877303}" srcOrd="24" destOrd="0" presId="urn:microsoft.com/office/officeart/2005/8/layout/target3"/>
  </dgm:cxnLst>
  <dgm:bg/>
  <dgm:whole>
    <a:ln>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34565-BB7A-4204-BB8A-EE6E23EAB47E}">
      <dsp:nvSpPr>
        <dsp:cNvPr id="0" name=""/>
        <dsp:cNvSpPr/>
      </dsp:nvSpPr>
      <dsp:spPr>
        <a:xfrm>
          <a:off x="0" y="0"/>
          <a:ext cx="3767137" cy="3767137"/>
        </a:xfrm>
        <a:prstGeom prst="pie">
          <a:avLst>
            <a:gd name="adj1" fmla="val 5400000"/>
            <a:gd name="adj2" fmla="val 16200000"/>
          </a:avLst>
        </a:prstGeom>
        <a:gradFill rotWithShape="0">
          <a:gsLst>
            <a:gs pos="0">
              <a:schemeClr val="accent1">
                <a:shade val="80000"/>
                <a:hueOff val="0"/>
                <a:satOff val="0"/>
                <a:lumOff val="0"/>
                <a:alphaOff val="0"/>
                <a:tint val="97000"/>
                <a:satMod val="100000"/>
                <a:lumMod val="102000"/>
              </a:schemeClr>
            </a:gs>
            <a:gs pos="50000">
              <a:schemeClr val="accent1">
                <a:shade val="80000"/>
                <a:hueOff val="0"/>
                <a:satOff val="0"/>
                <a:lumOff val="0"/>
                <a:alphaOff val="0"/>
                <a:shade val="100000"/>
                <a:satMod val="100000"/>
                <a:lumMod val="100000"/>
              </a:schemeClr>
            </a:gs>
            <a:gs pos="100000">
              <a:schemeClr val="accent1">
                <a:shade val="80000"/>
                <a:hueOff val="0"/>
                <a:satOff val="0"/>
                <a:lumOff val="0"/>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E4D6B5-409F-4618-B5DC-6CDAEAADB136}">
      <dsp:nvSpPr>
        <dsp:cNvPr id="0" name=""/>
        <dsp:cNvSpPr/>
      </dsp:nvSpPr>
      <dsp:spPr>
        <a:xfrm>
          <a:off x="1883568" y="0"/>
          <a:ext cx="8870156" cy="3767137"/>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Societal Concern</a:t>
          </a:r>
        </a:p>
      </dsp:txBody>
      <dsp:txXfrm>
        <a:off x="1883568" y="0"/>
        <a:ext cx="4435078" cy="602741"/>
      </dsp:txXfrm>
    </dsp:sp>
    <dsp:sp modelId="{487B1FCB-7B8D-4DA1-B5D3-01D324E91BE0}">
      <dsp:nvSpPr>
        <dsp:cNvPr id="0" name=""/>
        <dsp:cNvSpPr/>
      </dsp:nvSpPr>
      <dsp:spPr>
        <a:xfrm>
          <a:off x="395549" y="602741"/>
          <a:ext cx="2976038" cy="2976038"/>
        </a:xfrm>
        <a:prstGeom prst="pie">
          <a:avLst>
            <a:gd name="adj1" fmla="val 5400000"/>
            <a:gd name="adj2" fmla="val 16200000"/>
          </a:avLst>
        </a:prstGeom>
        <a:gradFill rotWithShape="0">
          <a:gsLst>
            <a:gs pos="0">
              <a:schemeClr val="accent1">
                <a:shade val="80000"/>
                <a:hueOff val="39465"/>
                <a:satOff val="185"/>
                <a:lumOff val="6213"/>
                <a:alphaOff val="0"/>
                <a:tint val="97000"/>
                <a:satMod val="100000"/>
                <a:lumMod val="102000"/>
              </a:schemeClr>
            </a:gs>
            <a:gs pos="50000">
              <a:schemeClr val="accent1">
                <a:shade val="80000"/>
                <a:hueOff val="39465"/>
                <a:satOff val="185"/>
                <a:lumOff val="6213"/>
                <a:alphaOff val="0"/>
                <a:shade val="100000"/>
                <a:satMod val="100000"/>
                <a:lumMod val="100000"/>
              </a:schemeClr>
            </a:gs>
            <a:gs pos="100000">
              <a:schemeClr val="accent1">
                <a:shade val="80000"/>
                <a:hueOff val="39465"/>
                <a:satOff val="185"/>
                <a:lumOff val="6213"/>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4E4E7D-E4B1-4212-B301-496102D9FD4D}">
      <dsp:nvSpPr>
        <dsp:cNvPr id="0" name=""/>
        <dsp:cNvSpPr/>
      </dsp:nvSpPr>
      <dsp:spPr>
        <a:xfrm>
          <a:off x="1883568" y="629645"/>
          <a:ext cx="8870156" cy="2976038"/>
        </a:xfrm>
        <a:prstGeom prst="rect">
          <a:avLst/>
        </a:prstGeom>
        <a:solidFill>
          <a:schemeClr val="lt1">
            <a:alpha val="90000"/>
            <a:hueOff val="0"/>
            <a:satOff val="0"/>
            <a:lumOff val="0"/>
            <a:alphaOff val="0"/>
          </a:schemeClr>
        </a:solidFill>
        <a:ln w="9525" cap="flat" cmpd="sng" algn="ctr">
          <a:solidFill>
            <a:schemeClr val="accent1">
              <a:shade val="80000"/>
              <a:hueOff val="39465"/>
              <a:satOff val="185"/>
              <a:lumOff val="6213"/>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Stakeholder Concern</a:t>
          </a:r>
        </a:p>
      </dsp:txBody>
      <dsp:txXfrm>
        <a:off x="1883568" y="629645"/>
        <a:ext cx="4435078" cy="602741"/>
      </dsp:txXfrm>
    </dsp:sp>
    <dsp:sp modelId="{2FFCA0DF-CB66-4B32-A3A5-8777577C02B4}">
      <dsp:nvSpPr>
        <dsp:cNvPr id="0" name=""/>
        <dsp:cNvSpPr/>
      </dsp:nvSpPr>
      <dsp:spPr>
        <a:xfrm>
          <a:off x="791098" y="1205483"/>
          <a:ext cx="2184939" cy="2184939"/>
        </a:xfrm>
        <a:prstGeom prst="pie">
          <a:avLst>
            <a:gd name="adj1" fmla="val 5400000"/>
            <a:gd name="adj2" fmla="val 16200000"/>
          </a:avLst>
        </a:prstGeom>
        <a:gradFill rotWithShape="0">
          <a:gsLst>
            <a:gs pos="0">
              <a:schemeClr val="accent1">
                <a:shade val="80000"/>
                <a:hueOff val="78930"/>
                <a:satOff val="370"/>
                <a:lumOff val="12426"/>
                <a:alphaOff val="0"/>
                <a:tint val="97000"/>
                <a:satMod val="100000"/>
                <a:lumMod val="102000"/>
              </a:schemeClr>
            </a:gs>
            <a:gs pos="50000">
              <a:schemeClr val="accent1">
                <a:shade val="80000"/>
                <a:hueOff val="78930"/>
                <a:satOff val="370"/>
                <a:lumOff val="12426"/>
                <a:alphaOff val="0"/>
                <a:shade val="100000"/>
                <a:satMod val="100000"/>
                <a:lumMod val="100000"/>
              </a:schemeClr>
            </a:gs>
            <a:gs pos="100000">
              <a:schemeClr val="accent1">
                <a:shade val="80000"/>
                <a:hueOff val="78930"/>
                <a:satOff val="370"/>
                <a:lumOff val="12426"/>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8D2E5E-1D54-4D47-807D-AB9F25F16679}">
      <dsp:nvSpPr>
        <dsp:cNvPr id="0" name=""/>
        <dsp:cNvSpPr/>
      </dsp:nvSpPr>
      <dsp:spPr>
        <a:xfrm>
          <a:off x="1883568" y="1205483"/>
          <a:ext cx="8870156" cy="2184939"/>
        </a:xfrm>
        <a:prstGeom prst="rect">
          <a:avLst/>
        </a:prstGeom>
        <a:solidFill>
          <a:schemeClr val="lt1">
            <a:alpha val="90000"/>
            <a:hueOff val="0"/>
            <a:satOff val="0"/>
            <a:lumOff val="0"/>
            <a:alphaOff val="0"/>
          </a:schemeClr>
        </a:solidFill>
        <a:ln w="9525" cap="flat" cmpd="sng" algn="ctr">
          <a:solidFill>
            <a:schemeClr val="accent1">
              <a:shade val="80000"/>
              <a:hueOff val="78930"/>
              <a:satOff val="370"/>
              <a:lumOff val="12426"/>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Compliance Concern</a:t>
          </a:r>
        </a:p>
      </dsp:txBody>
      <dsp:txXfrm>
        <a:off x="1883568" y="1205483"/>
        <a:ext cx="4435078" cy="602741"/>
      </dsp:txXfrm>
    </dsp:sp>
    <dsp:sp modelId="{9D0054A3-432E-42A0-9037-F03097DDF7ED}">
      <dsp:nvSpPr>
        <dsp:cNvPr id="0" name=""/>
        <dsp:cNvSpPr/>
      </dsp:nvSpPr>
      <dsp:spPr>
        <a:xfrm>
          <a:off x="1186648" y="1808225"/>
          <a:ext cx="1393840" cy="1393840"/>
        </a:xfrm>
        <a:prstGeom prst="pie">
          <a:avLst>
            <a:gd name="adj1" fmla="val 5400000"/>
            <a:gd name="adj2" fmla="val 16200000"/>
          </a:avLst>
        </a:prstGeom>
        <a:gradFill rotWithShape="0">
          <a:gsLst>
            <a:gs pos="0">
              <a:schemeClr val="accent1">
                <a:shade val="80000"/>
                <a:hueOff val="118396"/>
                <a:satOff val="556"/>
                <a:lumOff val="18638"/>
                <a:alphaOff val="0"/>
                <a:tint val="97000"/>
                <a:satMod val="100000"/>
                <a:lumMod val="102000"/>
              </a:schemeClr>
            </a:gs>
            <a:gs pos="50000">
              <a:schemeClr val="accent1">
                <a:shade val="80000"/>
                <a:hueOff val="118396"/>
                <a:satOff val="556"/>
                <a:lumOff val="18638"/>
                <a:alphaOff val="0"/>
                <a:shade val="100000"/>
                <a:satMod val="100000"/>
                <a:lumMod val="100000"/>
              </a:schemeClr>
            </a:gs>
            <a:gs pos="100000">
              <a:schemeClr val="accent1">
                <a:shade val="80000"/>
                <a:hueOff val="118396"/>
                <a:satOff val="556"/>
                <a:lumOff val="18638"/>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C4B757E-0ECF-4B78-A082-FBFCEE9184D3}">
      <dsp:nvSpPr>
        <dsp:cNvPr id="0" name=""/>
        <dsp:cNvSpPr/>
      </dsp:nvSpPr>
      <dsp:spPr>
        <a:xfrm>
          <a:off x="1883568" y="1808225"/>
          <a:ext cx="8870156" cy="1393840"/>
        </a:xfrm>
        <a:prstGeom prst="rect">
          <a:avLst/>
        </a:prstGeom>
        <a:solidFill>
          <a:schemeClr val="lt1">
            <a:alpha val="90000"/>
            <a:hueOff val="0"/>
            <a:satOff val="0"/>
            <a:lumOff val="0"/>
            <a:alphaOff val="0"/>
          </a:schemeClr>
        </a:solidFill>
        <a:ln w="9525" cap="flat" cmpd="sng" algn="ctr">
          <a:solidFill>
            <a:schemeClr val="accent1">
              <a:shade val="80000"/>
              <a:hueOff val="118396"/>
              <a:satOff val="556"/>
              <a:lumOff val="18638"/>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Self-Protection</a:t>
          </a:r>
        </a:p>
      </dsp:txBody>
      <dsp:txXfrm>
        <a:off x="1883568" y="1808225"/>
        <a:ext cx="4435078" cy="602741"/>
      </dsp:txXfrm>
    </dsp:sp>
    <dsp:sp modelId="{4B5935BA-D588-4CB3-A5EE-E0370796B49E}">
      <dsp:nvSpPr>
        <dsp:cNvPr id="0" name=""/>
        <dsp:cNvSpPr/>
      </dsp:nvSpPr>
      <dsp:spPr>
        <a:xfrm>
          <a:off x="1582197" y="2410967"/>
          <a:ext cx="602741" cy="602741"/>
        </a:xfrm>
        <a:prstGeom prst="pie">
          <a:avLst>
            <a:gd name="adj1" fmla="val 5400000"/>
            <a:gd name="adj2" fmla="val 16200000"/>
          </a:avLst>
        </a:prstGeom>
        <a:gradFill rotWithShape="0">
          <a:gsLst>
            <a:gs pos="0">
              <a:schemeClr val="accent1">
                <a:shade val="80000"/>
                <a:hueOff val="157861"/>
                <a:satOff val="741"/>
                <a:lumOff val="24851"/>
                <a:alphaOff val="0"/>
                <a:tint val="97000"/>
                <a:satMod val="100000"/>
                <a:lumMod val="102000"/>
              </a:schemeClr>
            </a:gs>
            <a:gs pos="50000">
              <a:schemeClr val="accent1">
                <a:shade val="80000"/>
                <a:hueOff val="157861"/>
                <a:satOff val="741"/>
                <a:lumOff val="24851"/>
                <a:alphaOff val="0"/>
                <a:shade val="100000"/>
                <a:satMod val="100000"/>
                <a:lumMod val="100000"/>
              </a:schemeClr>
            </a:gs>
            <a:gs pos="100000">
              <a:schemeClr val="accent1">
                <a:shade val="80000"/>
                <a:hueOff val="157861"/>
                <a:satOff val="741"/>
                <a:lumOff val="24851"/>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71CF89E-E959-433F-8C4E-B721AAC08BFB}">
      <dsp:nvSpPr>
        <dsp:cNvPr id="0" name=""/>
        <dsp:cNvSpPr/>
      </dsp:nvSpPr>
      <dsp:spPr>
        <a:xfrm>
          <a:off x="1883568" y="2410967"/>
          <a:ext cx="8870156" cy="602741"/>
        </a:xfrm>
        <a:prstGeom prst="rect">
          <a:avLst/>
        </a:prstGeom>
        <a:solidFill>
          <a:schemeClr val="lt1">
            <a:alpha val="90000"/>
            <a:hueOff val="0"/>
            <a:satOff val="0"/>
            <a:lumOff val="0"/>
            <a:alphaOff val="0"/>
          </a:schemeClr>
        </a:solidFill>
        <a:ln w="9525" cap="flat" cmpd="sng" algn="ctr">
          <a:solidFill>
            <a:schemeClr val="accent1">
              <a:shade val="80000"/>
              <a:hueOff val="157861"/>
              <a:satOff val="741"/>
              <a:lumOff val="24851"/>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Risk Immature</a:t>
          </a:r>
        </a:p>
      </dsp:txBody>
      <dsp:txXfrm>
        <a:off x="1883568" y="2410967"/>
        <a:ext cx="4435078" cy="602741"/>
      </dsp:txXfrm>
    </dsp:sp>
    <dsp:sp modelId="{90239127-7755-42D5-B5B3-7BC6ED85EB7C}">
      <dsp:nvSpPr>
        <dsp:cNvPr id="0" name=""/>
        <dsp:cNvSpPr/>
      </dsp:nvSpPr>
      <dsp:spPr>
        <a:xfrm>
          <a:off x="6318646" y="0"/>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Calibri"/>
              <a:ea typeface="+mn-ea"/>
              <a:cs typeface="+mn-cs"/>
            </a:rPr>
            <a:t>Society</a:t>
          </a:r>
        </a:p>
        <a:p>
          <a:pPr marL="114300" lvl="1" indent="-114300" algn="l" defTabSz="666750">
            <a:lnSpc>
              <a:spcPct val="90000"/>
            </a:lnSpc>
            <a:spcBef>
              <a:spcPct val="0"/>
            </a:spcBef>
            <a:spcAft>
              <a:spcPct val="15000"/>
            </a:spcAft>
            <a:buChar char="•"/>
          </a:pPr>
          <a:r>
            <a:rPr lang="en-US" sz="1500" kern="1200">
              <a:latin typeface="Calibri"/>
              <a:ea typeface="+mn-ea"/>
              <a:cs typeface="+mn-cs"/>
            </a:rPr>
            <a:t>Environment</a:t>
          </a:r>
        </a:p>
      </dsp:txBody>
      <dsp:txXfrm>
        <a:off x="6318646" y="0"/>
        <a:ext cx="4435078" cy="602741"/>
      </dsp:txXfrm>
    </dsp:sp>
    <dsp:sp modelId="{0A457460-1287-4E43-85FD-0463CE7CC284}">
      <dsp:nvSpPr>
        <dsp:cNvPr id="0" name=""/>
        <dsp:cNvSpPr/>
      </dsp:nvSpPr>
      <dsp:spPr>
        <a:xfrm>
          <a:off x="6318646" y="602741"/>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Calibri"/>
              <a:ea typeface="+mn-ea"/>
              <a:cs typeface="+mn-cs"/>
            </a:rPr>
            <a:t>Customers, Financiers, Suppliers</a:t>
          </a:r>
        </a:p>
        <a:p>
          <a:pPr marL="114300" lvl="1" indent="-114300" algn="l" defTabSz="666750">
            <a:lnSpc>
              <a:spcPct val="90000"/>
            </a:lnSpc>
            <a:spcBef>
              <a:spcPct val="0"/>
            </a:spcBef>
            <a:spcAft>
              <a:spcPct val="15000"/>
            </a:spcAft>
            <a:buChar char="•"/>
          </a:pPr>
          <a:r>
            <a:rPr lang="en-US" sz="1500" kern="1200" dirty="0">
              <a:latin typeface="Calibri"/>
              <a:ea typeface="+mn-ea"/>
              <a:cs typeface="+mn-cs"/>
            </a:rPr>
            <a:t>Employees, Community</a:t>
          </a:r>
        </a:p>
      </dsp:txBody>
      <dsp:txXfrm>
        <a:off x="6318646" y="602741"/>
        <a:ext cx="4435078" cy="602741"/>
      </dsp:txXfrm>
    </dsp:sp>
    <dsp:sp modelId="{37D84E02-45C1-4E53-A1FE-346CC9EF2469}">
      <dsp:nvSpPr>
        <dsp:cNvPr id="0" name=""/>
        <dsp:cNvSpPr/>
      </dsp:nvSpPr>
      <dsp:spPr>
        <a:xfrm>
          <a:off x="6318646" y="1205483"/>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Calibri"/>
              <a:ea typeface="+mn-ea"/>
              <a:cs typeface="+mn-cs"/>
            </a:rPr>
            <a:t>Regulation, Administrative law</a:t>
          </a:r>
        </a:p>
        <a:p>
          <a:pPr marL="114300" lvl="1" indent="-114300" algn="l" defTabSz="666750">
            <a:lnSpc>
              <a:spcPct val="90000"/>
            </a:lnSpc>
            <a:spcBef>
              <a:spcPct val="0"/>
            </a:spcBef>
            <a:spcAft>
              <a:spcPct val="15000"/>
            </a:spcAft>
            <a:buChar char="•"/>
          </a:pPr>
          <a:r>
            <a:rPr lang="en-US" sz="1500" kern="1200" dirty="0">
              <a:latin typeface="Calibri"/>
              <a:ea typeface="+mn-ea"/>
              <a:cs typeface="+mn-cs"/>
            </a:rPr>
            <a:t>Civil law, Contracts</a:t>
          </a:r>
        </a:p>
      </dsp:txBody>
      <dsp:txXfrm>
        <a:off x="6318646" y="1205483"/>
        <a:ext cx="4435078" cy="602741"/>
      </dsp:txXfrm>
    </dsp:sp>
    <dsp:sp modelId="{3E841B3B-C628-492B-97AE-35894DEDF484}">
      <dsp:nvSpPr>
        <dsp:cNvPr id="0" name=""/>
        <dsp:cNvSpPr/>
      </dsp:nvSpPr>
      <dsp:spPr>
        <a:xfrm>
          <a:off x="6318646" y="1808225"/>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Calibri"/>
              <a:ea typeface="+mn-ea"/>
              <a:cs typeface="+mn-cs"/>
            </a:rPr>
            <a:t>Organization</a:t>
          </a:r>
        </a:p>
        <a:p>
          <a:pPr marL="114300" lvl="1" indent="-114300" algn="l" defTabSz="666750">
            <a:lnSpc>
              <a:spcPct val="90000"/>
            </a:lnSpc>
            <a:spcBef>
              <a:spcPct val="0"/>
            </a:spcBef>
            <a:spcAft>
              <a:spcPct val="15000"/>
            </a:spcAft>
            <a:buChar char="•"/>
          </a:pPr>
          <a:r>
            <a:rPr lang="en-US" sz="1500" kern="1200">
              <a:latin typeface="Calibri"/>
              <a:ea typeface="+mn-ea"/>
              <a:cs typeface="+mn-cs"/>
            </a:rPr>
            <a:t>Shareholders</a:t>
          </a:r>
        </a:p>
      </dsp:txBody>
      <dsp:txXfrm>
        <a:off x="6318646" y="1808225"/>
        <a:ext cx="4435078" cy="60274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D3C1637-1B01-4C3F-BF6A-13E15B67A743}" type="datetimeFigureOut">
              <a:rPr lang="en-US" smtClean="0"/>
              <a:t>9/12/2020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16B2A94-C620-4444-80ED-4326856FE82A}" type="slidenum">
              <a:rPr lang="en-US" smtClean="0"/>
              <a:t>‹#›</a:t>
            </a:fld>
            <a:endParaRPr lang="en-US"/>
          </a:p>
        </p:txBody>
      </p:sp>
    </p:spTree>
    <p:extLst>
      <p:ext uri="{BB962C8B-B14F-4D97-AF65-F5344CB8AC3E}">
        <p14:creationId xmlns:p14="http://schemas.microsoft.com/office/powerpoint/2010/main" val="3096570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usatoday.com/story/news/nation/2020/09/07/california-fires-gender-reveal-party-el-dorado-creek-valley-fires/573752600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https://www.usatoday.com/story/news/nation/2020/09/07/california-fires-gender-reveal-party-el-dorado-creek-valley-fires/5737526002/</a:t>
            </a:r>
            <a:r>
              <a:rPr lang="en-US" dirty="0"/>
              <a:t> </a:t>
            </a:r>
          </a:p>
          <a:p>
            <a:r>
              <a:rPr lang="en-US" dirty="0"/>
              <a:t>https://www.nytimes.com/2020/09/08/climate/climate-change-financial-markets.html?campaign_id=54&amp;emc=edit_clim_20200909&amp;instance_id=22040&amp;nl=climate-fwd%3A&amp;regi_id=51195996&amp;segment_id=37701&amp;te=1&amp;user_id=328deacee57e8e36c8df9096ec78eef9</a:t>
            </a:r>
          </a:p>
        </p:txBody>
      </p:sp>
      <p:sp>
        <p:nvSpPr>
          <p:cNvPr id="4" name="Slide Number Placeholder 3"/>
          <p:cNvSpPr>
            <a:spLocks noGrp="1"/>
          </p:cNvSpPr>
          <p:nvPr>
            <p:ph type="sldNum" sz="quarter" idx="5"/>
          </p:nvPr>
        </p:nvSpPr>
        <p:spPr/>
        <p:txBody>
          <a:bodyPr/>
          <a:lstStyle/>
          <a:p>
            <a:fld id="{216B2A94-C620-4444-80ED-4326856FE82A}" type="slidenum">
              <a:rPr lang="en-US" smtClean="0"/>
              <a:t>12</a:t>
            </a:fld>
            <a:endParaRPr lang="en-US"/>
          </a:p>
        </p:txBody>
      </p:sp>
    </p:spTree>
    <p:extLst>
      <p:ext uri="{BB962C8B-B14F-4D97-AF65-F5344CB8AC3E}">
        <p14:creationId xmlns:p14="http://schemas.microsoft.com/office/powerpoint/2010/main" val="2879637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B2A94-C620-4444-80ED-4326856FE82A}" type="slidenum">
              <a:rPr lang="en-US" smtClean="0"/>
              <a:t>17</a:t>
            </a:fld>
            <a:endParaRPr lang="en-US"/>
          </a:p>
        </p:txBody>
      </p:sp>
    </p:spTree>
    <p:extLst>
      <p:ext uri="{BB962C8B-B14F-4D97-AF65-F5344CB8AC3E}">
        <p14:creationId xmlns:p14="http://schemas.microsoft.com/office/powerpoint/2010/main" val="203548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CE3A9DF-AF47-4DD7-92FA-CFE9A89335EF}" type="datetimeFigureOut">
              <a:rPr lang="en-US" smtClean="0"/>
              <a:t>9/12/2020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265738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4392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383047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277954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3A9DF-AF47-4DD7-92FA-CFE9A89335EF}" type="datetimeFigureOut">
              <a:rPr lang="en-US" smtClean="0"/>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413129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E3A9DF-AF47-4DD7-92FA-CFE9A89335EF}"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804397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E3A9DF-AF47-4DD7-92FA-CFE9A89335EF}" type="datetimeFigureOut">
              <a:rPr lang="en-US" smtClean="0"/>
              <a:t>9/12/2020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348615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E3A9DF-AF47-4DD7-92FA-CFE9A89335EF}" type="datetimeFigureOut">
              <a:rPr lang="en-US" smtClean="0"/>
              <a:t>9/12/2020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15784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A9DF-AF47-4DD7-92FA-CFE9A89335EF}" type="datetimeFigureOut">
              <a:rPr lang="en-US" smtClean="0"/>
              <a:t>9/12/2020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412756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CE3A9DF-AF47-4DD7-92FA-CFE9A89335EF}" type="datetimeFigureOut">
              <a:rPr lang="en-US" smtClean="0"/>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346048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CE3A9DF-AF47-4DD7-92FA-CFE9A89335EF}" type="datetimeFigureOut">
              <a:rPr lang="en-US" smtClean="0"/>
              <a:t>9/12/2020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12092420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CE3A9DF-AF47-4DD7-92FA-CFE9A89335EF}" type="datetimeFigureOut">
              <a:rPr lang="en-US" smtClean="0"/>
              <a:t>9/12/2020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1644885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pomagazine.com/cyber-security/hacker-offered-russian-speaking-tesla-employee-for-1-million-to-execute-ransomware-attack"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www.cs.uwp.edu/staff/lincke/EthicalRisk.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wparkside.qualtrics.com/jfe/form/SV_9ssHzqOlbloF7w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cs.uwp.edu/staff/lincke/EthicalRisk.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Ethical Risk Maturity Framework</a:t>
            </a:r>
          </a:p>
        </p:txBody>
      </p:sp>
      <p:sp>
        <p:nvSpPr>
          <p:cNvPr id="3" name="Subtitle 2"/>
          <p:cNvSpPr>
            <a:spLocks noGrp="1"/>
          </p:cNvSpPr>
          <p:nvPr>
            <p:ph type="subTitle" idx="1"/>
          </p:nvPr>
        </p:nvSpPr>
        <p:spPr>
          <a:xfrm>
            <a:off x="667512" y="4206876"/>
            <a:ext cx="9228201" cy="2001900"/>
          </a:xfrm>
        </p:spPr>
        <p:txBody>
          <a:bodyPr>
            <a:normAutofit/>
          </a:bodyPr>
          <a:lstStyle/>
          <a:p>
            <a:r>
              <a:rPr lang="en-US" dirty="0">
                <a:solidFill>
                  <a:schemeClr val="accent1">
                    <a:lumMod val="50000"/>
                  </a:schemeClr>
                </a:solidFill>
              </a:rPr>
              <a:t>Susan Lincke</a:t>
            </a:r>
          </a:p>
        </p:txBody>
      </p:sp>
    </p:spTree>
    <p:extLst>
      <p:ext uri="{BB962C8B-B14F-4D97-AF65-F5344CB8AC3E}">
        <p14:creationId xmlns:p14="http://schemas.microsoft.com/office/powerpoint/2010/main" val="227142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Concern</a:t>
            </a:r>
          </a:p>
        </p:txBody>
      </p:sp>
      <p:sp>
        <p:nvSpPr>
          <p:cNvPr id="3" name="Text Placeholder 2"/>
          <p:cNvSpPr>
            <a:spLocks noGrp="1"/>
          </p:cNvSpPr>
          <p:nvPr>
            <p:ph type="body" idx="1"/>
          </p:nvPr>
        </p:nvSpPr>
        <p:spPr/>
        <p:txBody>
          <a:bodyPr>
            <a:normAutofit fontScale="92500" lnSpcReduction="20000"/>
          </a:bodyPr>
          <a:lstStyle/>
          <a:p>
            <a:r>
              <a:rPr lang="en-US" sz="2800" dirty="0"/>
              <a:t>Stakeholder Theory</a:t>
            </a:r>
          </a:p>
          <a:p>
            <a:r>
              <a:rPr lang="en-US" sz="1700" dirty="0"/>
              <a:t>R Edward Freeman</a:t>
            </a:r>
          </a:p>
        </p:txBody>
      </p:sp>
      <p:sp>
        <p:nvSpPr>
          <p:cNvPr id="4" name="Content Placeholder 3"/>
          <p:cNvSpPr>
            <a:spLocks noGrp="1"/>
          </p:cNvSpPr>
          <p:nvPr>
            <p:ph sz="half" idx="2"/>
          </p:nvPr>
        </p:nvSpPr>
        <p:spPr>
          <a:xfrm>
            <a:off x="676656" y="2753084"/>
            <a:ext cx="4663440" cy="3345964"/>
          </a:xfrm>
        </p:spPr>
        <p:txBody>
          <a:bodyPr>
            <a:normAutofit fontScale="70000" lnSpcReduction="20000"/>
          </a:bodyPr>
          <a:lstStyle/>
          <a:p>
            <a:r>
              <a:rPr lang="en-US" dirty="0"/>
              <a:t>The survival of an organization relies on its interdependency:</a:t>
            </a:r>
          </a:p>
          <a:p>
            <a:r>
              <a:rPr lang="en-US" dirty="0"/>
              <a:t>“So, even if the ideologues who insist that the only legitimate purpose of a business is to maximize shareholder value or maximize profits, the only way to do that is to create great products and services that customers want to buy.” (p 4, Freeman et al. 2007)</a:t>
            </a:r>
          </a:p>
          <a:p>
            <a:r>
              <a:rPr lang="en-US" dirty="0"/>
              <a:t>Deception erodes trust and trust is required for economic transactions. </a:t>
            </a:r>
          </a:p>
          <a:p>
            <a:r>
              <a:rPr lang="en-US" dirty="0"/>
              <a:t>Business management must take responsibility for the effects of their actions, including defending themselves to TV news reporters. </a:t>
            </a:r>
          </a:p>
          <a:p>
            <a:r>
              <a:rPr lang="en-US" dirty="0"/>
              <a:t>When new regulation or litigation arises, the implication is business management failure.  </a:t>
            </a:r>
          </a:p>
          <a:p>
            <a:pPr marL="0" indent="0">
              <a:buNone/>
            </a:pPr>
            <a:endParaRPr lang="en-US" dirty="0"/>
          </a:p>
        </p:txBody>
      </p:sp>
      <p:sp>
        <p:nvSpPr>
          <p:cNvPr id="5" name="Text Placeholder 4"/>
          <p:cNvSpPr>
            <a:spLocks noGrp="1"/>
          </p:cNvSpPr>
          <p:nvPr>
            <p:ph type="body" sz="quarter" idx="3"/>
          </p:nvPr>
        </p:nvSpPr>
        <p:spPr/>
        <p:txBody>
          <a:bodyPr>
            <a:normAutofit fontScale="92500" lnSpcReduction="20000"/>
          </a:bodyPr>
          <a:lstStyle/>
          <a:p>
            <a:r>
              <a:rPr lang="en-US" sz="2400" dirty="0"/>
              <a:t>Risk Scenario: Employee Bribe </a:t>
            </a:r>
          </a:p>
        </p:txBody>
      </p:sp>
      <p:sp>
        <p:nvSpPr>
          <p:cNvPr id="6" name="Content Placeholder 5"/>
          <p:cNvSpPr>
            <a:spLocks noGrp="1"/>
          </p:cNvSpPr>
          <p:nvPr>
            <p:ph sz="quarter" idx="4"/>
          </p:nvPr>
        </p:nvSpPr>
        <p:spPr>
          <a:xfrm>
            <a:off x="6007608" y="2750990"/>
            <a:ext cx="4663440" cy="3439498"/>
          </a:xfrm>
        </p:spPr>
        <p:txBody>
          <a:bodyPr>
            <a:normAutofit fontScale="70000" lnSpcReduction="20000"/>
          </a:bodyPr>
          <a:lstStyle/>
          <a:p>
            <a:r>
              <a:rPr lang="en-US" b="1" dirty="0"/>
              <a:t>Hacker Offered Russian-Speaking Tesla Employee for $1 Million to Execute Ransomware Attack</a:t>
            </a:r>
          </a:p>
          <a:p>
            <a:r>
              <a:rPr lang="en-US" dirty="0"/>
              <a:t>The Russian employee went to management and the FBI, who apprehended the Russian.</a:t>
            </a:r>
          </a:p>
          <a:p>
            <a:r>
              <a:rPr lang="en-US" dirty="0"/>
              <a:t>Cybercriminal said they would ransom the data and threaten to publish it online if demands were ignored. </a:t>
            </a:r>
          </a:p>
          <a:p>
            <a:r>
              <a:rPr lang="en-US" dirty="0" err="1"/>
              <a:t>Kriuchkov</a:t>
            </a:r>
            <a:r>
              <a:rPr lang="en-US" dirty="0"/>
              <a:t> disclosed that they had demanded a $6 million ransom from another firm, which settled for $4.5 million.</a:t>
            </a:r>
          </a:p>
          <a:p>
            <a:r>
              <a:rPr lang="en-US" dirty="0">
                <a:hlinkClick r:id="rId2"/>
              </a:rPr>
              <a:t>https://www.cpomagazine.com/cyber-security/hacker-offered-russian-speaking-tesla-employee-for-1-million-to-execute-ransomware-attack</a:t>
            </a:r>
            <a:r>
              <a:rPr lang="en-US" dirty="0"/>
              <a:t> </a:t>
            </a:r>
          </a:p>
        </p:txBody>
      </p:sp>
    </p:spTree>
    <p:extLst>
      <p:ext uri="{BB962C8B-B14F-4D97-AF65-F5344CB8AC3E}">
        <p14:creationId xmlns:p14="http://schemas.microsoft.com/office/powerpoint/2010/main" val="238393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D53C-E3D8-4877-B80E-AA1FF6EF8920}"/>
              </a:ext>
            </a:extLst>
          </p:cNvPr>
          <p:cNvSpPr>
            <a:spLocks noGrp="1"/>
          </p:cNvSpPr>
          <p:nvPr>
            <p:ph type="title"/>
          </p:nvPr>
        </p:nvSpPr>
        <p:spPr/>
        <p:txBody>
          <a:bodyPr/>
          <a:lstStyle/>
          <a:p>
            <a:r>
              <a:rPr lang="en-US" dirty="0"/>
              <a:t>Stakeholder Concern</a:t>
            </a:r>
          </a:p>
        </p:txBody>
      </p:sp>
      <p:sp>
        <p:nvSpPr>
          <p:cNvPr id="3" name="Content Placeholder 2">
            <a:extLst>
              <a:ext uri="{FF2B5EF4-FFF2-40B4-BE49-F238E27FC236}">
                <a16:creationId xmlns:a16="http://schemas.microsoft.com/office/drawing/2014/main" id="{8C9D313A-B4A8-4DF2-996D-2218B6932D82}"/>
              </a:ext>
            </a:extLst>
          </p:cNvPr>
          <p:cNvSpPr>
            <a:spLocks noGrp="1"/>
          </p:cNvSpPr>
          <p:nvPr>
            <p:ph sz="half" idx="1"/>
          </p:nvPr>
        </p:nvSpPr>
        <p:spPr>
          <a:xfrm>
            <a:off x="676656" y="1998133"/>
            <a:ext cx="4663440" cy="4360333"/>
          </a:xfrm>
        </p:spPr>
        <p:txBody>
          <a:bodyPr>
            <a:normAutofit fontScale="92500" lnSpcReduction="10000"/>
          </a:bodyPr>
          <a:lstStyle/>
          <a:p>
            <a:r>
              <a:rPr lang="en-US" b="1" i="1" dirty="0"/>
              <a:t>Learn the Context of the Business Process and/or Product Development </a:t>
            </a:r>
          </a:p>
          <a:p>
            <a:r>
              <a:rPr lang="en-US" b="1" i="1" dirty="0"/>
              <a:t>Manage with a View toward All Stakeholders</a:t>
            </a:r>
          </a:p>
          <a:p>
            <a:pPr lvl="1"/>
            <a:r>
              <a:rPr lang="en-US" dirty="0"/>
              <a:t>Adopt a Code of Ethics Addressing Stakeholder Concerns</a:t>
            </a:r>
          </a:p>
          <a:p>
            <a:r>
              <a:rPr lang="en-US" b="1" i="1" dirty="0"/>
              <a:t>Discuss the Qualitative Impact of Risk Affecting All Stakeholders</a:t>
            </a:r>
          </a:p>
          <a:p>
            <a:pPr lvl="1"/>
            <a:r>
              <a:rPr lang="en-US" dirty="0"/>
              <a:t>CARE for Ethics within Product Development/Procurement</a:t>
            </a:r>
          </a:p>
          <a:p>
            <a:pPr lvl="1"/>
            <a:r>
              <a:rPr lang="en-US" dirty="0"/>
              <a:t>Discuss Values of Concern</a:t>
            </a:r>
          </a:p>
          <a:p>
            <a:pPr lvl="1"/>
            <a:r>
              <a:rPr lang="en-US" dirty="0"/>
              <a:t>Personalize Risk</a:t>
            </a:r>
          </a:p>
          <a:p>
            <a:pPr lvl="1"/>
            <a:r>
              <a:rPr lang="en-US" dirty="0"/>
              <a:t>Consider Risk Beyond the Expected</a:t>
            </a:r>
          </a:p>
          <a:p>
            <a:pPr marL="205740" lvl="2" indent="0">
              <a:buNone/>
            </a:pPr>
            <a:endParaRPr lang="en-US" b="1" i="1" dirty="0"/>
          </a:p>
          <a:p>
            <a:pPr marL="4572" lvl="1" indent="0">
              <a:buNone/>
            </a:pPr>
            <a:endParaRPr lang="en-US" b="1" i="1" dirty="0"/>
          </a:p>
          <a:p>
            <a:endParaRPr lang="en-US" dirty="0"/>
          </a:p>
        </p:txBody>
      </p:sp>
      <p:sp>
        <p:nvSpPr>
          <p:cNvPr id="4" name="Content Placeholder 3">
            <a:extLst>
              <a:ext uri="{FF2B5EF4-FFF2-40B4-BE49-F238E27FC236}">
                <a16:creationId xmlns:a16="http://schemas.microsoft.com/office/drawing/2014/main" id="{59FC3693-CCF9-45AD-8E7A-49D2F9D304F4}"/>
              </a:ext>
            </a:extLst>
          </p:cNvPr>
          <p:cNvSpPr>
            <a:spLocks noGrp="1"/>
          </p:cNvSpPr>
          <p:nvPr>
            <p:ph sz="half" idx="2"/>
          </p:nvPr>
        </p:nvSpPr>
        <p:spPr>
          <a:xfrm>
            <a:off x="6011330" y="1998134"/>
            <a:ext cx="4663440" cy="4360332"/>
          </a:xfrm>
        </p:spPr>
        <p:txBody>
          <a:bodyPr>
            <a:normAutofit fontScale="92500" lnSpcReduction="10000"/>
          </a:bodyPr>
          <a:lstStyle/>
          <a:p>
            <a:pPr marL="4572" lvl="1" indent="0">
              <a:buNone/>
            </a:pPr>
            <a:r>
              <a:rPr lang="en-US" sz="2400" b="1" i="1" dirty="0"/>
              <a:t>Evaluate the Impact of Risk Quantitatively</a:t>
            </a:r>
          </a:p>
          <a:p>
            <a:pPr marL="205740" lvl="2" indent="0">
              <a:buNone/>
            </a:pPr>
            <a:r>
              <a:rPr lang="en-US" sz="2100" i="0" dirty="0"/>
              <a:t>Evaluate the Outrage Factor</a:t>
            </a:r>
          </a:p>
          <a:p>
            <a:pPr marL="205740" lvl="2" indent="0">
              <a:buNone/>
            </a:pPr>
            <a:r>
              <a:rPr lang="en-US" sz="2100" i="0" dirty="0"/>
              <a:t>Calculate Risk from the Stakeholder Perspective</a:t>
            </a:r>
          </a:p>
          <a:p>
            <a:pPr marL="4572" lvl="1" indent="0">
              <a:buNone/>
            </a:pPr>
            <a:r>
              <a:rPr lang="en-US" sz="2400" b="1" i="1" dirty="0"/>
              <a:t>Inform/Communicate Ethical Issues to Stakeholders</a:t>
            </a:r>
          </a:p>
          <a:p>
            <a:pPr marL="205740" lvl="2" indent="0">
              <a:buNone/>
            </a:pPr>
            <a:r>
              <a:rPr lang="en-US" sz="2100" i="0" dirty="0"/>
              <a:t>Sell Safety and Security to Customers</a:t>
            </a:r>
          </a:p>
          <a:p>
            <a:r>
              <a:rPr lang="en-US" b="1" i="1" dirty="0"/>
              <a:t>Evaluate Risk in Software Implementation for All Stakeholders</a:t>
            </a:r>
          </a:p>
          <a:p>
            <a:pPr lvl="1"/>
            <a:r>
              <a:rPr lang="en-US" dirty="0"/>
              <a:t>Address Risk in Software</a:t>
            </a:r>
          </a:p>
          <a:p>
            <a:pPr lvl="1"/>
            <a:r>
              <a:rPr lang="en-US" dirty="0"/>
              <a:t>Design Security into the Product</a:t>
            </a:r>
          </a:p>
          <a:p>
            <a:pPr lvl="1"/>
            <a:r>
              <a:rPr lang="en-US" dirty="0"/>
              <a:t>Document and Evaluate Safety Decisions Systematically</a:t>
            </a:r>
          </a:p>
          <a:p>
            <a:endParaRPr lang="en-US" dirty="0"/>
          </a:p>
        </p:txBody>
      </p:sp>
    </p:spTree>
    <p:extLst>
      <p:ext uri="{BB962C8B-B14F-4D97-AF65-F5344CB8AC3E}">
        <p14:creationId xmlns:p14="http://schemas.microsoft.com/office/powerpoint/2010/main" val="291964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1D92-B68C-4E34-A1D3-54EAC5E3E55A}"/>
              </a:ext>
            </a:extLst>
          </p:cNvPr>
          <p:cNvSpPr>
            <a:spLocks noGrp="1"/>
          </p:cNvSpPr>
          <p:nvPr>
            <p:ph type="title"/>
          </p:nvPr>
        </p:nvSpPr>
        <p:spPr/>
        <p:txBody>
          <a:bodyPr/>
          <a:lstStyle/>
          <a:p>
            <a:r>
              <a:rPr lang="en-US" dirty="0"/>
              <a:t>Societal Concern</a:t>
            </a:r>
          </a:p>
        </p:txBody>
      </p:sp>
      <p:sp>
        <p:nvSpPr>
          <p:cNvPr id="3" name="Text Placeholder 2">
            <a:extLst>
              <a:ext uri="{FF2B5EF4-FFF2-40B4-BE49-F238E27FC236}">
                <a16:creationId xmlns:a16="http://schemas.microsoft.com/office/drawing/2014/main" id="{AC98167D-CCF4-4C9F-8280-9E57118DD8E6}"/>
              </a:ext>
            </a:extLst>
          </p:cNvPr>
          <p:cNvSpPr>
            <a:spLocks noGrp="1"/>
          </p:cNvSpPr>
          <p:nvPr>
            <p:ph type="body" idx="1"/>
          </p:nvPr>
        </p:nvSpPr>
        <p:spPr/>
        <p:txBody>
          <a:bodyPr/>
          <a:lstStyle/>
          <a:p>
            <a:r>
              <a:rPr lang="en-US" dirty="0"/>
              <a:t>Ethical Theories</a:t>
            </a:r>
          </a:p>
        </p:txBody>
      </p:sp>
      <p:sp>
        <p:nvSpPr>
          <p:cNvPr id="4" name="Content Placeholder 3">
            <a:extLst>
              <a:ext uri="{FF2B5EF4-FFF2-40B4-BE49-F238E27FC236}">
                <a16:creationId xmlns:a16="http://schemas.microsoft.com/office/drawing/2014/main" id="{92D9BCD7-46E6-4BD2-9D60-0850B91C0B26}"/>
              </a:ext>
            </a:extLst>
          </p:cNvPr>
          <p:cNvSpPr>
            <a:spLocks noGrp="1"/>
          </p:cNvSpPr>
          <p:nvPr>
            <p:ph sz="half" idx="2"/>
          </p:nvPr>
        </p:nvSpPr>
        <p:spPr/>
        <p:txBody>
          <a:bodyPr>
            <a:normAutofit fontScale="77500" lnSpcReduction="20000"/>
          </a:bodyPr>
          <a:lstStyle/>
          <a:p>
            <a:r>
              <a:rPr lang="en-US" dirty="0"/>
              <a:t>Utilitarianism theory: acts that promote the greatest happiness for the greatest number </a:t>
            </a:r>
          </a:p>
          <a:p>
            <a:r>
              <a:rPr lang="en-US" dirty="0"/>
              <a:t>Deontological Ethics theory similar to Golden Rule: do unto others as you would like them to do unto you. </a:t>
            </a:r>
          </a:p>
          <a:p>
            <a:pPr lvl="1"/>
            <a:r>
              <a:rPr lang="en-US" dirty="0"/>
              <a:t>Important: the motive for actions; the morally commendable motive is to act from duty </a:t>
            </a:r>
          </a:p>
          <a:p>
            <a:r>
              <a:rPr lang="en-US" dirty="0"/>
              <a:t>Virtue Ethics is concerned with the character of an entity and on avoiding vice. </a:t>
            </a:r>
          </a:p>
          <a:p>
            <a:pPr lvl="1"/>
            <a:r>
              <a:rPr lang="en-US" dirty="0"/>
              <a:t>Virtue can also apply to an organizational level by improving internal organizational qualities</a:t>
            </a:r>
          </a:p>
        </p:txBody>
      </p:sp>
      <p:sp>
        <p:nvSpPr>
          <p:cNvPr id="5" name="Text Placeholder 4">
            <a:extLst>
              <a:ext uri="{FF2B5EF4-FFF2-40B4-BE49-F238E27FC236}">
                <a16:creationId xmlns:a16="http://schemas.microsoft.com/office/drawing/2014/main" id="{AB3C76AE-8A13-4F86-9425-310F699302AD}"/>
              </a:ext>
            </a:extLst>
          </p:cNvPr>
          <p:cNvSpPr>
            <a:spLocks noGrp="1"/>
          </p:cNvSpPr>
          <p:nvPr>
            <p:ph type="body" sz="quarter" idx="3"/>
          </p:nvPr>
        </p:nvSpPr>
        <p:spPr/>
        <p:txBody>
          <a:bodyPr/>
          <a:lstStyle/>
          <a:p>
            <a:r>
              <a:rPr lang="en-US" dirty="0"/>
              <a:t>Risk Scenario: Extreme Weather</a:t>
            </a:r>
          </a:p>
        </p:txBody>
      </p:sp>
      <p:sp>
        <p:nvSpPr>
          <p:cNvPr id="6" name="Content Placeholder 5">
            <a:extLst>
              <a:ext uri="{FF2B5EF4-FFF2-40B4-BE49-F238E27FC236}">
                <a16:creationId xmlns:a16="http://schemas.microsoft.com/office/drawing/2014/main" id="{698D67F7-17D2-4776-9E32-425102D88FD9}"/>
              </a:ext>
            </a:extLst>
          </p:cNvPr>
          <p:cNvSpPr>
            <a:spLocks noGrp="1"/>
          </p:cNvSpPr>
          <p:nvPr>
            <p:ph sz="quarter" idx="4"/>
          </p:nvPr>
        </p:nvSpPr>
        <p:spPr>
          <a:xfrm>
            <a:off x="6007607" y="2750989"/>
            <a:ext cx="5422391" cy="3607477"/>
          </a:xfrm>
        </p:spPr>
        <p:txBody>
          <a:bodyPr>
            <a:normAutofit fontScale="77500" lnSpcReduction="20000"/>
          </a:bodyPr>
          <a:lstStyle/>
          <a:p>
            <a:pPr marL="0" indent="0">
              <a:buNone/>
            </a:pPr>
            <a:r>
              <a:rPr lang="en-US" dirty="0"/>
              <a:t>California:  Over 12,000 lightning strikes in 3 weeks sparked almost 2 dozen major fires</a:t>
            </a:r>
          </a:p>
          <a:p>
            <a:pPr marL="0" indent="0">
              <a:buNone/>
            </a:pPr>
            <a:r>
              <a:rPr lang="en-US" dirty="0"/>
              <a:t>5 million acres burned, destroyed homes; thousands flee. This is early 20 times what had burned at this time last year .</a:t>
            </a:r>
          </a:p>
          <a:p>
            <a:pPr marL="0" indent="0">
              <a:buNone/>
            </a:pPr>
            <a:r>
              <a:rPr lang="en-US" dirty="0"/>
              <a:t>September-October historically the worst fire months; due to heat &amp; winds.  </a:t>
            </a:r>
          </a:p>
          <a:p>
            <a:pPr marL="0" indent="0">
              <a:buNone/>
            </a:pPr>
            <a:r>
              <a:rPr lang="en-US" b="1" dirty="0"/>
              <a:t>Managing Climate Risk in the Financial System</a:t>
            </a:r>
            <a:r>
              <a:rPr lang="en-US" dirty="0"/>
              <a:t>:  “A world wracked by frequent and devastating shocks from climate change cannot sustain the fundamental conditions supporting our financial system,” </a:t>
            </a:r>
          </a:p>
          <a:p>
            <a:pPr marL="0" indent="0">
              <a:buNone/>
            </a:pPr>
            <a:r>
              <a:rPr lang="en-US" dirty="0"/>
              <a:t>Others threats: hurricanes, tornados, floods</a:t>
            </a:r>
          </a:p>
          <a:p>
            <a:pPr marL="0" indent="0">
              <a:buNone/>
            </a:pPr>
            <a:r>
              <a:rPr lang="en-US" dirty="0"/>
              <a:t>Threat: customers, suppliers disappear</a:t>
            </a:r>
          </a:p>
        </p:txBody>
      </p:sp>
    </p:spTree>
    <p:extLst>
      <p:ext uri="{BB962C8B-B14F-4D97-AF65-F5344CB8AC3E}">
        <p14:creationId xmlns:p14="http://schemas.microsoft.com/office/powerpoint/2010/main" val="153272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14F7-5A1C-4BF5-B656-8AB308B104D5}"/>
              </a:ext>
            </a:extLst>
          </p:cNvPr>
          <p:cNvSpPr>
            <a:spLocks noGrp="1"/>
          </p:cNvSpPr>
          <p:nvPr>
            <p:ph type="title"/>
          </p:nvPr>
        </p:nvSpPr>
        <p:spPr/>
        <p:txBody>
          <a:bodyPr/>
          <a:lstStyle/>
          <a:p>
            <a:r>
              <a:rPr lang="en-US" dirty="0"/>
              <a:t>Societal Concern</a:t>
            </a:r>
          </a:p>
        </p:txBody>
      </p:sp>
      <p:sp>
        <p:nvSpPr>
          <p:cNvPr id="3" name="Content Placeholder 2">
            <a:extLst>
              <a:ext uri="{FF2B5EF4-FFF2-40B4-BE49-F238E27FC236}">
                <a16:creationId xmlns:a16="http://schemas.microsoft.com/office/drawing/2014/main" id="{8E8BA76B-DC64-495F-99FA-85B5D9341D89}"/>
              </a:ext>
            </a:extLst>
          </p:cNvPr>
          <p:cNvSpPr>
            <a:spLocks noGrp="1"/>
          </p:cNvSpPr>
          <p:nvPr>
            <p:ph idx="1"/>
          </p:nvPr>
        </p:nvSpPr>
        <p:spPr>
          <a:xfrm>
            <a:off x="676656" y="2011680"/>
            <a:ext cx="10753725" cy="4232709"/>
          </a:xfrm>
        </p:spPr>
        <p:txBody>
          <a:bodyPr>
            <a:normAutofit fontScale="92500" lnSpcReduction="10000"/>
          </a:bodyPr>
          <a:lstStyle/>
          <a:p>
            <a:r>
              <a:rPr lang="en-US" b="1" i="1" dirty="0"/>
              <a:t>Train and Think in Ethics</a:t>
            </a:r>
          </a:p>
          <a:p>
            <a:r>
              <a:rPr lang="en-US" b="1" i="1" dirty="0"/>
              <a:t>Manage Considering the Societal Impact of Decisions</a:t>
            </a:r>
          </a:p>
          <a:p>
            <a:pPr lvl="1"/>
            <a:r>
              <a:rPr lang="en-US" dirty="0"/>
              <a:t>Adopt a Code of Ethics that Addresses Societal Concerns</a:t>
            </a:r>
          </a:p>
          <a:p>
            <a:r>
              <a:rPr lang="en-US" b="1" i="1" dirty="0"/>
              <a:t>Discuss the Societal Impact of Risk Qualitatively</a:t>
            </a:r>
          </a:p>
          <a:p>
            <a:pPr lvl="1"/>
            <a:r>
              <a:rPr lang="en-US" dirty="0"/>
              <a:t>Think Outside the Engineer Role</a:t>
            </a:r>
          </a:p>
          <a:p>
            <a:pPr lvl="1"/>
            <a:r>
              <a:rPr lang="en-US" dirty="0"/>
              <a:t>Consider Societal Risk Broadly</a:t>
            </a:r>
          </a:p>
          <a:p>
            <a:pPr lvl="1"/>
            <a:r>
              <a:rPr lang="en-US" dirty="0"/>
              <a:t>Avoid Ignoring Undesirable Decisions</a:t>
            </a:r>
          </a:p>
          <a:p>
            <a:r>
              <a:rPr lang="en-US" b="1" i="1" dirty="0"/>
              <a:t>Evaluate the Impact of Risk Quantitatively</a:t>
            </a:r>
          </a:p>
          <a:p>
            <a:pPr lvl="1"/>
            <a:r>
              <a:rPr lang="en-US" dirty="0"/>
              <a:t>Calculate Risk from the Societal Perspective</a:t>
            </a:r>
          </a:p>
          <a:p>
            <a:pPr lvl="1"/>
            <a:r>
              <a:rPr lang="en-US" dirty="0"/>
              <a:t>Research Unknown Risk Scientifically</a:t>
            </a:r>
          </a:p>
          <a:p>
            <a:pPr lvl="1"/>
            <a:r>
              <a:rPr lang="en-US" dirty="0"/>
              <a:t>Document and Evaluate Societal Decisions Systematically</a:t>
            </a:r>
          </a:p>
          <a:p>
            <a:pPr lvl="1"/>
            <a:endParaRPr lang="en-US" b="1" i="1" dirty="0"/>
          </a:p>
          <a:p>
            <a:pPr lvl="1"/>
            <a:endParaRPr lang="en-US" b="1" i="1" dirty="0"/>
          </a:p>
          <a:p>
            <a:endParaRPr lang="en-US" dirty="0"/>
          </a:p>
        </p:txBody>
      </p:sp>
    </p:spTree>
    <p:extLst>
      <p:ext uri="{BB962C8B-B14F-4D97-AF65-F5344CB8AC3E}">
        <p14:creationId xmlns:p14="http://schemas.microsoft.com/office/powerpoint/2010/main" val="213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B476585-881E-46BB-B617-249AA7A1A378}"/>
              </a:ext>
            </a:extLst>
          </p:cNvPr>
          <p:cNvGraphicFramePr>
            <a:graphicFrameLocks noGrp="1"/>
          </p:cNvGraphicFramePr>
          <p:nvPr>
            <p:extLst>
              <p:ext uri="{D42A27DB-BD31-4B8C-83A1-F6EECF244321}">
                <p14:modId xmlns:p14="http://schemas.microsoft.com/office/powerpoint/2010/main" val="1814487615"/>
              </p:ext>
            </p:extLst>
          </p:nvPr>
        </p:nvGraphicFramePr>
        <p:xfrm>
          <a:off x="472440" y="104503"/>
          <a:ext cx="11247120" cy="6929846"/>
        </p:xfrm>
        <a:graphic>
          <a:graphicData uri="http://schemas.openxmlformats.org/drawingml/2006/table">
            <a:tbl>
              <a:tblPr firstRow="1" firstCol="1" bandRow="1">
                <a:tableStyleId>{5C22544A-7EE6-4342-B048-85BDC9FD1C3A}</a:tableStyleId>
              </a:tblPr>
              <a:tblGrid>
                <a:gridCol w="1714052">
                  <a:extLst>
                    <a:ext uri="{9D8B030D-6E8A-4147-A177-3AD203B41FA5}">
                      <a16:colId xmlns:a16="http://schemas.microsoft.com/office/drawing/2014/main" val="1372631836"/>
                    </a:ext>
                  </a:extLst>
                </a:gridCol>
                <a:gridCol w="5380451">
                  <a:extLst>
                    <a:ext uri="{9D8B030D-6E8A-4147-A177-3AD203B41FA5}">
                      <a16:colId xmlns:a16="http://schemas.microsoft.com/office/drawing/2014/main" val="463207553"/>
                    </a:ext>
                  </a:extLst>
                </a:gridCol>
                <a:gridCol w="978847">
                  <a:extLst>
                    <a:ext uri="{9D8B030D-6E8A-4147-A177-3AD203B41FA5}">
                      <a16:colId xmlns:a16="http://schemas.microsoft.com/office/drawing/2014/main" val="3741412629"/>
                    </a:ext>
                  </a:extLst>
                </a:gridCol>
                <a:gridCol w="954268">
                  <a:extLst>
                    <a:ext uri="{9D8B030D-6E8A-4147-A177-3AD203B41FA5}">
                      <a16:colId xmlns:a16="http://schemas.microsoft.com/office/drawing/2014/main" val="1267412573"/>
                    </a:ext>
                  </a:extLst>
                </a:gridCol>
                <a:gridCol w="943582">
                  <a:extLst>
                    <a:ext uri="{9D8B030D-6E8A-4147-A177-3AD203B41FA5}">
                      <a16:colId xmlns:a16="http://schemas.microsoft.com/office/drawing/2014/main" val="299355973"/>
                    </a:ext>
                  </a:extLst>
                </a:gridCol>
                <a:gridCol w="1275920">
                  <a:extLst>
                    <a:ext uri="{9D8B030D-6E8A-4147-A177-3AD203B41FA5}">
                      <a16:colId xmlns:a16="http://schemas.microsoft.com/office/drawing/2014/main" val="1498105805"/>
                    </a:ext>
                  </a:extLst>
                </a:gridCol>
              </a:tblGrid>
              <a:tr h="391886">
                <a:tc>
                  <a:txBody>
                    <a:bodyPr/>
                    <a:lstStyle/>
                    <a:p>
                      <a:pPr marL="0" marR="0" algn="just">
                        <a:spcBef>
                          <a:spcPts val="0"/>
                        </a:spcBef>
                        <a:spcAft>
                          <a:spcPts val="0"/>
                        </a:spcAft>
                      </a:pPr>
                      <a:r>
                        <a:rPr lang="en-US" sz="1100" dirty="0">
                          <a:effectLst/>
                        </a:rPr>
                        <a:t>Maturity Level</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Practices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Risk Analysis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Mgmt Leader-ship</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Compli-</a:t>
                      </a:r>
                    </a:p>
                    <a:p>
                      <a:pPr marL="0" marR="0" algn="just">
                        <a:spcBef>
                          <a:spcPts val="0"/>
                        </a:spcBef>
                        <a:spcAft>
                          <a:spcPts val="0"/>
                        </a:spcAft>
                      </a:pPr>
                      <a:r>
                        <a:rPr lang="en-US" sz="1100">
                          <a:effectLst/>
                        </a:rPr>
                        <a:t>ance</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Develop-ment &amp; Engineering</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3001211613"/>
                  </a:ext>
                </a:extLst>
              </a:tr>
              <a:tr h="559671">
                <a:tc>
                  <a:txBody>
                    <a:bodyPr/>
                    <a:lstStyle/>
                    <a:p>
                      <a:pPr marL="0" marR="0" algn="just">
                        <a:spcBef>
                          <a:spcPts val="0"/>
                        </a:spcBef>
                        <a:spcAft>
                          <a:spcPts val="0"/>
                        </a:spcAft>
                      </a:pPr>
                      <a:r>
                        <a:rPr lang="en-US" sz="1100">
                          <a:effectLst/>
                        </a:rPr>
                        <a:t>Risk Immature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Adopt a standard risk process</a:t>
                      </a:r>
                    </a:p>
                    <a:p>
                      <a:pPr marL="0" marR="0" algn="just">
                        <a:spcBef>
                          <a:spcPts val="0"/>
                        </a:spcBef>
                        <a:spcAft>
                          <a:spcPts val="0"/>
                        </a:spcAft>
                      </a:pPr>
                      <a:r>
                        <a:rPr lang="en-US" sz="1100">
                          <a:effectLst/>
                        </a:rPr>
                        <a:t>Involve business management</a:t>
                      </a:r>
                    </a:p>
                    <a:p>
                      <a:pPr marL="0" marR="0" algn="just">
                        <a:spcBef>
                          <a:spcPts val="0"/>
                        </a:spcBef>
                        <a:spcAft>
                          <a:spcPts val="0"/>
                        </a:spcAft>
                      </a:pPr>
                      <a:r>
                        <a:rPr lang="en-US" sz="1100">
                          <a:effectLst/>
                        </a:rPr>
                        <a:t>Create a culture of communications and responsibility</a:t>
                      </a:r>
                    </a:p>
                    <a:p>
                      <a:pPr marL="0" marR="0" algn="just">
                        <a:spcBef>
                          <a:spcPts val="0"/>
                        </a:spcBef>
                        <a:spcAft>
                          <a:spcPts val="0"/>
                        </a:spcAft>
                      </a:pPr>
                      <a:r>
                        <a:rPr lang="en-US" sz="1100">
                          <a:effectLst/>
                        </a:rPr>
                        <a:t>Document and communicate risk findings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3462346088"/>
                  </a:ext>
                </a:extLst>
              </a:tr>
              <a:tr h="665334">
                <a:tc>
                  <a:txBody>
                    <a:bodyPr/>
                    <a:lstStyle/>
                    <a:p>
                      <a:pPr marL="0" marR="0" algn="just">
                        <a:spcBef>
                          <a:spcPts val="0"/>
                        </a:spcBef>
                        <a:spcAft>
                          <a:spcPts val="0"/>
                        </a:spcAft>
                      </a:pPr>
                      <a:r>
                        <a:rPr lang="en-US" sz="1100">
                          <a:effectLst/>
                        </a:rPr>
                        <a:t>Self-Protection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Calculate quantitative risk analysis for organization</a:t>
                      </a:r>
                    </a:p>
                    <a:p>
                      <a:pPr marL="0" marR="0" algn="just">
                        <a:spcBef>
                          <a:spcPts val="0"/>
                        </a:spcBef>
                        <a:spcAft>
                          <a:spcPts val="0"/>
                        </a:spcAft>
                      </a:pPr>
                      <a:r>
                        <a:rPr lang="en-US" sz="1100" dirty="0">
                          <a:effectLst/>
                        </a:rPr>
                        <a:t>Analyze fraud and ethical risk</a:t>
                      </a:r>
                    </a:p>
                    <a:p>
                      <a:pPr marL="0" marR="0" algn="just">
                        <a:spcBef>
                          <a:spcPts val="0"/>
                        </a:spcBef>
                        <a:spcAft>
                          <a:spcPts val="0"/>
                        </a:spcAft>
                      </a:pPr>
                      <a:r>
                        <a:rPr lang="en-US" sz="1100" dirty="0">
                          <a:effectLst/>
                        </a:rPr>
                        <a:t>Develop a Code of Ethics for organizational sustainability</a:t>
                      </a:r>
                    </a:p>
                    <a:p>
                      <a:pPr marL="0" marR="0" algn="just">
                        <a:spcBef>
                          <a:spcPts val="0"/>
                        </a:spcBef>
                        <a:spcAft>
                          <a:spcPts val="0"/>
                        </a:spcAft>
                      </a:pPr>
                      <a:r>
                        <a:rPr lang="en-US" sz="1100" dirty="0">
                          <a:effectLst/>
                        </a:rPr>
                        <a:t>Provide an Anonymous Reporting Mechanism for Ethical Violations </a:t>
                      </a:r>
                    </a:p>
                    <a:p>
                      <a:pPr marL="0" marR="0" algn="just">
                        <a:spcBef>
                          <a:spcPts val="0"/>
                        </a:spcBef>
                        <a:spcAft>
                          <a:spcPts val="0"/>
                        </a:spcAft>
                      </a:pPr>
                      <a:r>
                        <a:rPr lang="en-US" sz="1100" dirty="0">
                          <a:effectLst/>
                        </a:rPr>
                        <a:t>Price insurance with discounts for controls</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4013668775"/>
                  </a:ext>
                </a:extLst>
              </a:tr>
              <a:tr h="1679013">
                <a:tc>
                  <a:txBody>
                    <a:bodyPr/>
                    <a:lstStyle/>
                    <a:p>
                      <a:pPr marL="0" marR="0" algn="just">
                        <a:spcBef>
                          <a:spcPts val="0"/>
                        </a:spcBef>
                        <a:spcAft>
                          <a:spcPts val="0"/>
                        </a:spcAft>
                      </a:pPr>
                      <a:r>
                        <a:rPr lang="en-US" sz="1100">
                          <a:effectLst/>
                        </a:rPr>
                        <a:t>Compliance Focused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Heed new regulations</a:t>
                      </a:r>
                    </a:p>
                    <a:p>
                      <a:pPr marL="0" marR="0" algn="just">
                        <a:spcBef>
                          <a:spcPts val="0"/>
                        </a:spcBef>
                        <a:spcAft>
                          <a:spcPts val="0"/>
                        </a:spcAft>
                      </a:pPr>
                      <a:r>
                        <a:rPr lang="en-US" sz="1100">
                          <a:effectLst/>
                        </a:rPr>
                        <a:t>Pay attention to the intent of regulation</a:t>
                      </a:r>
                    </a:p>
                    <a:p>
                      <a:pPr marL="0" marR="0" algn="just">
                        <a:spcBef>
                          <a:spcPts val="0"/>
                        </a:spcBef>
                        <a:spcAft>
                          <a:spcPts val="0"/>
                        </a:spcAft>
                      </a:pPr>
                      <a:r>
                        <a:rPr lang="en-US" sz="1100">
                          <a:effectLst/>
                        </a:rPr>
                        <a:t>Adhere to standards and regulations addressing ethics</a:t>
                      </a:r>
                    </a:p>
                    <a:p>
                      <a:pPr marL="0" marR="0" algn="just">
                        <a:spcBef>
                          <a:spcPts val="0"/>
                        </a:spcBef>
                        <a:spcAft>
                          <a:spcPts val="0"/>
                        </a:spcAft>
                      </a:pPr>
                      <a:r>
                        <a:rPr lang="en-US" sz="1100">
                          <a:effectLst/>
                        </a:rPr>
                        <a:t>Consider legal responsibility beyond regulation</a:t>
                      </a:r>
                    </a:p>
                    <a:p>
                      <a:pPr marL="0" marR="0" algn="just">
                        <a:spcBef>
                          <a:spcPts val="0"/>
                        </a:spcBef>
                        <a:spcAft>
                          <a:spcPts val="0"/>
                        </a:spcAft>
                      </a:pPr>
                      <a:r>
                        <a:rPr lang="en-US" sz="1100">
                          <a:effectLst/>
                        </a:rPr>
                        <a:t>Lead ethically via management example and Code of Ethics</a:t>
                      </a:r>
                    </a:p>
                    <a:p>
                      <a:pPr marL="0" marR="0" algn="just">
                        <a:spcBef>
                          <a:spcPts val="0"/>
                        </a:spcBef>
                        <a:spcAft>
                          <a:spcPts val="0"/>
                        </a:spcAft>
                      </a:pPr>
                      <a:r>
                        <a:rPr lang="en-US" sz="1100">
                          <a:effectLst/>
                        </a:rPr>
                        <a:t>Assign ethical risk accountability</a:t>
                      </a:r>
                    </a:p>
                    <a:p>
                      <a:pPr marL="0" marR="0" algn="just">
                        <a:spcBef>
                          <a:spcPts val="0"/>
                        </a:spcBef>
                        <a:spcAft>
                          <a:spcPts val="0"/>
                        </a:spcAft>
                      </a:pPr>
                      <a:r>
                        <a:rPr lang="en-US" sz="1100">
                          <a:effectLst/>
                        </a:rPr>
                        <a:t>Manage projects responsibly</a:t>
                      </a:r>
                    </a:p>
                    <a:p>
                      <a:pPr marL="0" marR="0" algn="just">
                        <a:spcBef>
                          <a:spcPts val="0"/>
                        </a:spcBef>
                        <a:spcAft>
                          <a:spcPts val="0"/>
                        </a:spcAft>
                      </a:pPr>
                      <a:r>
                        <a:rPr lang="en-US" sz="1100">
                          <a:effectLst/>
                        </a:rPr>
                        <a:t>Learn the context of the product development</a:t>
                      </a:r>
                    </a:p>
                    <a:p>
                      <a:pPr marL="0" marR="0" algn="just">
                        <a:spcBef>
                          <a:spcPts val="0"/>
                        </a:spcBef>
                        <a:spcAft>
                          <a:spcPts val="0"/>
                        </a:spcAft>
                      </a:pPr>
                      <a:r>
                        <a:rPr lang="en-US" sz="1100">
                          <a:effectLst/>
                        </a:rPr>
                        <a:t>Configure software for policy choice</a:t>
                      </a:r>
                    </a:p>
                    <a:p>
                      <a:pPr marL="0" marR="0" algn="just">
                        <a:spcBef>
                          <a:spcPts val="0"/>
                        </a:spcBef>
                        <a:spcAft>
                          <a:spcPts val="0"/>
                        </a:spcAft>
                      </a:pPr>
                      <a:r>
                        <a:rPr lang="en-US" sz="1100">
                          <a:effectLst/>
                        </a:rPr>
                        <a:t>Train for compliance and ethical risk</a:t>
                      </a:r>
                    </a:p>
                    <a:p>
                      <a:pPr marL="0" marR="0" algn="just">
                        <a:spcBef>
                          <a:spcPts val="0"/>
                        </a:spcBef>
                        <a:spcAft>
                          <a:spcPts val="0"/>
                        </a:spcAft>
                      </a:pPr>
                      <a:r>
                        <a:rPr lang="en-US" sz="1100">
                          <a:effectLst/>
                        </a:rPr>
                        <a:t>Develop and follow soft law</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652977762"/>
                  </a:ext>
                </a:extLst>
              </a:tr>
              <a:tr h="1539094">
                <a:tc>
                  <a:txBody>
                    <a:bodyPr/>
                    <a:lstStyle/>
                    <a:p>
                      <a:pPr marL="0" marR="0" algn="just">
                        <a:spcBef>
                          <a:spcPts val="0"/>
                        </a:spcBef>
                        <a:spcAft>
                          <a:spcPts val="0"/>
                        </a:spcAft>
                      </a:pPr>
                      <a:r>
                        <a:rPr lang="en-US" sz="1100">
                          <a:effectLst/>
                        </a:rPr>
                        <a:t>Stakeholder Concern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Inform/communicate ethical issues to stakeholders</a:t>
                      </a:r>
                    </a:p>
                    <a:p>
                      <a:pPr marL="0" marR="0" algn="just">
                        <a:spcBef>
                          <a:spcPts val="0"/>
                        </a:spcBef>
                        <a:spcAft>
                          <a:spcPts val="0"/>
                        </a:spcAft>
                      </a:pPr>
                      <a:r>
                        <a:rPr lang="en-US" sz="1100">
                          <a:effectLst/>
                        </a:rPr>
                        <a:t>Evaluate the outrage factor</a:t>
                      </a:r>
                    </a:p>
                    <a:p>
                      <a:pPr marL="0" marR="0" algn="just">
                        <a:spcBef>
                          <a:spcPts val="0"/>
                        </a:spcBef>
                        <a:spcAft>
                          <a:spcPts val="0"/>
                        </a:spcAft>
                      </a:pPr>
                      <a:r>
                        <a:rPr lang="en-US" sz="1100">
                          <a:effectLst/>
                        </a:rPr>
                        <a:t>Personalize risk</a:t>
                      </a:r>
                    </a:p>
                    <a:p>
                      <a:pPr marL="0" marR="0" algn="just">
                        <a:spcBef>
                          <a:spcPts val="0"/>
                        </a:spcBef>
                        <a:spcAft>
                          <a:spcPts val="0"/>
                        </a:spcAft>
                      </a:pPr>
                      <a:r>
                        <a:rPr lang="en-US" sz="1100">
                          <a:effectLst/>
                        </a:rPr>
                        <a:t>Consider risk beyond the expected</a:t>
                      </a:r>
                    </a:p>
                    <a:p>
                      <a:pPr marL="0" marR="0" algn="just">
                        <a:spcBef>
                          <a:spcPts val="0"/>
                        </a:spcBef>
                        <a:spcAft>
                          <a:spcPts val="0"/>
                        </a:spcAft>
                      </a:pPr>
                      <a:r>
                        <a:rPr lang="en-US" sz="1100">
                          <a:effectLst/>
                        </a:rPr>
                        <a:t>Adopt a Code of Ethics addressing stakeholder concerns</a:t>
                      </a:r>
                    </a:p>
                    <a:p>
                      <a:pPr marL="0" marR="0" algn="just">
                        <a:spcBef>
                          <a:spcPts val="0"/>
                        </a:spcBef>
                        <a:spcAft>
                          <a:spcPts val="0"/>
                        </a:spcAft>
                      </a:pPr>
                      <a:r>
                        <a:rPr lang="en-US" sz="1100">
                          <a:effectLst/>
                        </a:rPr>
                        <a:t>Design security into the product</a:t>
                      </a:r>
                    </a:p>
                    <a:p>
                      <a:pPr marL="0" marR="0" algn="just">
                        <a:spcBef>
                          <a:spcPts val="0"/>
                        </a:spcBef>
                        <a:spcAft>
                          <a:spcPts val="0"/>
                        </a:spcAft>
                      </a:pPr>
                      <a:r>
                        <a:rPr lang="en-US" sz="1100">
                          <a:effectLst/>
                        </a:rPr>
                        <a:t>Calculate risk from the stakeholder perspective</a:t>
                      </a:r>
                    </a:p>
                    <a:p>
                      <a:pPr marL="0" marR="0" algn="just">
                        <a:spcBef>
                          <a:spcPts val="0"/>
                        </a:spcBef>
                        <a:spcAft>
                          <a:spcPts val="0"/>
                        </a:spcAft>
                      </a:pPr>
                      <a:r>
                        <a:rPr lang="en-US" sz="1100">
                          <a:effectLst/>
                        </a:rPr>
                        <a:t>Sell safety and security to customers</a:t>
                      </a:r>
                    </a:p>
                    <a:p>
                      <a:pPr marL="0" marR="0" algn="just">
                        <a:spcBef>
                          <a:spcPts val="0"/>
                        </a:spcBef>
                        <a:spcAft>
                          <a:spcPts val="0"/>
                        </a:spcAft>
                      </a:pPr>
                      <a:r>
                        <a:rPr lang="en-US" sz="1100">
                          <a:effectLst/>
                        </a:rPr>
                        <a:t>Care for ethics within product development/procurement</a:t>
                      </a:r>
                    </a:p>
                    <a:p>
                      <a:pPr marL="0" marR="0" algn="just">
                        <a:spcBef>
                          <a:spcPts val="0"/>
                        </a:spcBef>
                        <a:spcAft>
                          <a:spcPts val="0"/>
                        </a:spcAft>
                      </a:pPr>
                      <a:r>
                        <a:rPr lang="en-US" sz="1100">
                          <a:effectLst/>
                        </a:rPr>
                        <a:t>Address risk in software</a:t>
                      </a:r>
                    </a:p>
                    <a:p>
                      <a:pPr marL="0" marR="0" algn="just">
                        <a:spcBef>
                          <a:spcPts val="0"/>
                        </a:spcBef>
                        <a:spcAft>
                          <a:spcPts val="0"/>
                        </a:spcAft>
                      </a:pPr>
                      <a:r>
                        <a:rPr lang="en-US" sz="1100">
                          <a:effectLst/>
                        </a:rPr>
                        <a:t>Document and evaluate safety decisions systematically</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1237246870"/>
                  </a:ext>
                </a:extLst>
              </a:tr>
              <a:tr h="1119341">
                <a:tc>
                  <a:txBody>
                    <a:bodyPr/>
                    <a:lstStyle/>
                    <a:p>
                      <a:pPr marL="0" marR="0" algn="just">
                        <a:spcBef>
                          <a:spcPts val="0"/>
                        </a:spcBef>
                        <a:spcAft>
                          <a:spcPts val="0"/>
                        </a:spcAft>
                      </a:pPr>
                      <a:r>
                        <a:rPr lang="en-US" sz="1100">
                          <a:effectLst/>
                        </a:rPr>
                        <a:t>Social Concern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Train and think in ethics</a:t>
                      </a:r>
                    </a:p>
                    <a:p>
                      <a:pPr marL="0" marR="0" algn="just">
                        <a:spcBef>
                          <a:spcPts val="0"/>
                        </a:spcBef>
                        <a:spcAft>
                          <a:spcPts val="0"/>
                        </a:spcAft>
                      </a:pPr>
                      <a:r>
                        <a:rPr lang="en-US" sz="1100">
                          <a:effectLst/>
                        </a:rPr>
                        <a:t>Consider societal risk widely</a:t>
                      </a:r>
                    </a:p>
                    <a:p>
                      <a:pPr marL="0" marR="0" algn="just">
                        <a:spcBef>
                          <a:spcPts val="0"/>
                        </a:spcBef>
                        <a:spcAft>
                          <a:spcPts val="0"/>
                        </a:spcAft>
                      </a:pPr>
                      <a:r>
                        <a:rPr lang="en-US" sz="1100">
                          <a:effectLst/>
                        </a:rPr>
                        <a:t>Calculate risk from the societal perspective</a:t>
                      </a:r>
                    </a:p>
                    <a:p>
                      <a:pPr marL="0" marR="0" algn="just">
                        <a:spcBef>
                          <a:spcPts val="0"/>
                        </a:spcBef>
                        <a:spcAft>
                          <a:spcPts val="0"/>
                        </a:spcAft>
                      </a:pPr>
                      <a:r>
                        <a:rPr lang="en-US" sz="1100">
                          <a:effectLst/>
                        </a:rPr>
                        <a:t>Adopt a Code of Ethics that addresses societal concerns</a:t>
                      </a:r>
                    </a:p>
                    <a:p>
                      <a:pPr marL="0" marR="0" algn="just">
                        <a:spcBef>
                          <a:spcPts val="0"/>
                        </a:spcBef>
                        <a:spcAft>
                          <a:spcPts val="0"/>
                        </a:spcAft>
                      </a:pPr>
                      <a:r>
                        <a:rPr lang="en-US" sz="1100">
                          <a:effectLst/>
                        </a:rPr>
                        <a:t>Avoid ignoring undesirable decisions</a:t>
                      </a:r>
                    </a:p>
                    <a:p>
                      <a:pPr marL="0" marR="0" algn="just">
                        <a:spcBef>
                          <a:spcPts val="0"/>
                        </a:spcBef>
                        <a:spcAft>
                          <a:spcPts val="0"/>
                        </a:spcAft>
                      </a:pPr>
                      <a:r>
                        <a:rPr lang="en-US" sz="1100">
                          <a:effectLst/>
                        </a:rPr>
                        <a:t>Research unknown risk scientifically</a:t>
                      </a:r>
                    </a:p>
                    <a:p>
                      <a:pPr marL="0" marR="0" algn="just">
                        <a:spcBef>
                          <a:spcPts val="0"/>
                        </a:spcBef>
                        <a:spcAft>
                          <a:spcPts val="0"/>
                        </a:spcAft>
                      </a:pPr>
                      <a:r>
                        <a:rPr lang="en-US" sz="1100">
                          <a:effectLst/>
                        </a:rPr>
                        <a:t>Think outside the engineer role</a:t>
                      </a:r>
                    </a:p>
                    <a:p>
                      <a:pPr marL="0" marR="0" algn="just">
                        <a:spcBef>
                          <a:spcPts val="0"/>
                        </a:spcBef>
                        <a:spcAft>
                          <a:spcPts val="0"/>
                        </a:spcAft>
                      </a:pPr>
                      <a:r>
                        <a:rPr lang="en-US" sz="1100">
                          <a:effectLst/>
                        </a:rPr>
                        <a:t>Document and evaluate societal decisions systematically</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a:t>
                      </a:r>
                      <a:endParaRPr lang="en-US" sz="1100" dirty="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2189767541"/>
                  </a:ext>
                </a:extLst>
              </a:tr>
            </a:tbl>
          </a:graphicData>
        </a:graphic>
      </p:graphicFrame>
    </p:spTree>
    <p:extLst>
      <p:ext uri="{BB962C8B-B14F-4D97-AF65-F5344CB8AC3E}">
        <p14:creationId xmlns:p14="http://schemas.microsoft.com/office/powerpoint/2010/main" val="330720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AAEB-070E-4760-933E-1BB94966B2DD}"/>
              </a:ext>
            </a:extLst>
          </p:cNvPr>
          <p:cNvSpPr>
            <a:spLocks noGrp="1"/>
          </p:cNvSpPr>
          <p:nvPr>
            <p:ph type="title"/>
          </p:nvPr>
        </p:nvSpPr>
        <p:spPr/>
        <p:txBody>
          <a:bodyPr/>
          <a:lstStyle/>
          <a:p>
            <a:r>
              <a:rPr lang="en-US" dirty="0"/>
              <a:t>Conclusion - Benefits</a:t>
            </a:r>
          </a:p>
        </p:txBody>
      </p:sp>
      <p:sp>
        <p:nvSpPr>
          <p:cNvPr id="4" name="Text Placeholder 3">
            <a:extLst>
              <a:ext uri="{FF2B5EF4-FFF2-40B4-BE49-F238E27FC236}">
                <a16:creationId xmlns:a16="http://schemas.microsoft.com/office/drawing/2014/main" id="{DACEC82A-2FE1-4E1E-B726-57B427D63DB8}"/>
              </a:ext>
            </a:extLst>
          </p:cNvPr>
          <p:cNvSpPr>
            <a:spLocks noGrp="1"/>
          </p:cNvSpPr>
          <p:nvPr>
            <p:ph type="body" idx="1"/>
          </p:nvPr>
        </p:nvSpPr>
        <p:spPr/>
        <p:txBody>
          <a:bodyPr/>
          <a:lstStyle/>
          <a:p>
            <a:r>
              <a:rPr lang="en-US" dirty="0"/>
              <a:t>Lower Levels: to </a:t>
            </a:r>
            <a:r>
              <a:rPr lang="en-US" dirty="0" err="1"/>
              <a:t>COmpliance</a:t>
            </a:r>
            <a:endParaRPr lang="en-US" dirty="0"/>
          </a:p>
        </p:txBody>
      </p:sp>
      <p:sp>
        <p:nvSpPr>
          <p:cNvPr id="5" name="Content Placeholder 4">
            <a:extLst>
              <a:ext uri="{FF2B5EF4-FFF2-40B4-BE49-F238E27FC236}">
                <a16:creationId xmlns:a16="http://schemas.microsoft.com/office/drawing/2014/main" id="{DAF300A1-3AF9-40CE-88FC-8E9E0279569D}"/>
              </a:ext>
            </a:extLst>
          </p:cNvPr>
          <p:cNvSpPr>
            <a:spLocks noGrp="1"/>
          </p:cNvSpPr>
          <p:nvPr>
            <p:ph sz="half" idx="2"/>
          </p:nvPr>
        </p:nvSpPr>
        <p:spPr/>
        <p:txBody>
          <a:bodyPr/>
          <a:lstStyle/>
          <a:p>
            <a:r>
              <a:rPr lang="en-US" dirty="0"/>
              <a:t>More stability</a:t>
            </a:r>
          </a:p>
          <a:p>
            <a:r>
              <a:rPr lang="en-US" dirty="0"/>
              <a:t>Fewer lawsuits</a:t>
            </a:r>
          </a:p>
          <a:p>
            <a:r>
              <a:rPr lang="en-US" dirty="0"/>
              <a:t>Rare regulatory judgments</a:t>
            </a:r>
          </a:p>
          <a:p>
            <a:r>
              <a:rPr lang="en-US" dirty="0"/>
              <a:t>Improved community reputation</a:t>
            </a:r>
          </a:p>
        </p:txBody>
      </p:sp>
      <p:sp>
        <p:nvSpPr>
          <p:cNvPr id="6" name="Text Placeholder 5">
            <a:extLst>
              <a:ext uri="{FF2B5EF4-FFF2-40B4-BE49-F238E27FC236}">
                <a16:creationId xmlns:a16="http://schemas.microsoft.com/office/drawing/2014/main" id="{D2606542-FABD-4DC3-9ACF-2966508873FD}"/>
              </a:ext>
            </a:extLst>
          </p:cNvPr>
          <p:cNvSpPr>
            <a:spLocks noGrp="1"/>
          </p:cNvSpPr>
          <p:nvPr>
            <p:ph type="body" sz="quarter" idx="3"/>
          </p:nvPr>
        </p:nvSpPr>
        <p:spPr/>
        <p:txBody>
          <a:bodyPr/>
          <a:lstStyle/>
          <a:p>
            <a:r>
              <a:rPr lang="en-US" dirty="0"/>
              <a:t>Higher Levels</a:t>
            </a:r>
          </a:p>
        </p:txBody>
      </p:sp>
      <p:sp>
        <p:nvSpPr>
          <p:cNvPr id="7" name="Content Placeholder 6">
            <a:extLst>
              <a:ext uri="{FF2B5EF4-FFF2-40B4-BE49-F238E27FC236}">
                <a16:creationId xmlns:a16="http://schemas.microsoft.com/office/drawing/2014/main" id="{53C69343-16CB-49A4-890C-609ED2223948}"/>
              </a:ext>
            </a:extLst>
          </p:cNvPr>
          <p:cNvSpPr>
            <a:spLocks noGrp="1"/>
          </p:cNvSpPr>
          <p:nvPr>
            <p:ph sz="quarter" idx="4"/>
          </p:nvPr>
        </p:nvSpPr>
        <p:spPr/>
        <p:txBody>
          <a:bodyPr/>
          <a:lstStyle/>
          <a:p>
            <a:r>
              <a:rPr lang="en-US" dirty="0"/>
              <a:t>New products (potentially revolutionary)</a:t>
            </a:r>
          </a:p>
          <a:p>
            <a:r>
              <a:rPr lang="en-US" dirty="0"/>
              <a:t>Better customer relationships</a:t>
            </a:r>
          </a:p>
          <a:p>
            <a:r>
              <a:rPr lang="en-US" dirty="0"/>
              <a:t>Better long term employee, vendor relationships</a:t>
            </a:r>
          </a:p>
          <a:p>
            <a:r>
              <a:rPr lang="en-US" dirty="0"/>
              <a:t>Long term community respect</a:t>
            </a:r>
          </a:p>
          <a:p>
            <a:r>
              <a:rPr lang="en-US" dirty="0"/>
              <a:t>Feeling of pride, good will</a:t>
            </a:r>
          </a:p>
        </p:txBody>
      </p:sp>
    </p:spTree>
    <p:extLst>
      <p:ext uri="{BB962C8B-B14F-4D97-AF65-F5344CB8AC3E}">
        <p14:creationId xmlns:p14="http://schemas.microsoft.com/office/powerpoint/2010/main" val="135169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87BB-A12F-40F4-9E4C-4A4DE2523447}"/>
              </a:ext>
            </a:extLst>
          </p:cNvPr>
          <p:cNvSpPr>
            <a:spLocks noGrp="1"/>
          </p:cNvSpPr>
          <p:nvPr>
            <p:ph type="title"/>
          </p:nvPr>
        </p:nvSpPr>
        <p:spPr/>
        <p:txBody>
          <a:bodyPr/>
          <a:lstStyle/>
          <a:p>
            <a:r>
              <a:rPr lang="en-US" dirty="0"/>
              <a:t>Consent Notification</a:t>
            </a:r>
          </a:p>
        </p:txBody>
      </p:sp>
      <p:sp>
        <p:nvSpPr>
          <p:cNvPr id="3" name="Content Placeholder 2">
            <a:extLst>
              <a:ext uri="{FF2B5EF4-FFF2-40B4-BE49-F238E27FC236}">
                <a16:creationId xmlns:a16="http://schemas.microsoft.com/office/drawing/2014/main" id="{9AE80893-7022-4092-BFAA-DFD25B2F0DA7}"/>
              </a:ext>
            </a:extLst>
          </p:cNvPr>
          <p:cNvSpPr>
            <a:spLocks noGrp="1"/>
          </p:cNvSpPr>
          <p:nvPr>
            <p:ph idx="1"/>
          </p:nvPr>
        </p:nvSpPr>
        <p:spPr/>
        <p:txBody>
          <a:bodyPr>
            <a:normAutofit fontScale="55000" lnSpcReduction="20000"/>
          </a:bodyPr>
          <a:lstStyle/>
          <a:p>
            <a:r>
              <a:rPr lang="en-US" b="1" dirty="0"/>
              <a:t>Consent Notification</a:t>
            </a:r>
          </a:p>
          <a:p>
            <a:r>
              <a:rPr lang="en-US" b="1" dirty="0"/>
              <a:t>Purpose of Research</a:t>
            </a:r>
            <a:r>
              <a:rPr lang="en-US" dirty="0"/>
              <a:t>:  The purpose of this research is to gain an understanding of current ethical risk practices at U.S. organizations.  Statistics of interest include distribution of maturity levels and activities with strong and weak statistical values.  Preliminary research results should be available at website: </a:t>
            </a:r>
            <a:r>
              <a:rPr lang="en-US" u="sng" dirty="0">
                <a:hlinkClick r:id="rId2"/>
              </a:rPr>
              <a:t>www.cs.uwp.edu/staff/lincke/EthicalRisk.htm</a:t>
            </a:r>
            <a:r>
              <a:rPr lang="en-US" dirty="0"/>
              <a:t> available within one week after this event.  </a:t>
            </a:r>
          </a:p>
          <a:p>
            <a:r>
              <a:rPr lang="en-US" b="1" dirty="0"/>
              <a:t>Consent</a:t>
            </a:r>
            <a:r>
              <a:rPr lang="en-US" dirty="0"/>
              <a:t>:  Participation in this research is voluntary.  If you choose to participate, please complete the appropriate section of this survey related to your current or a recent past employment position: security/risk practitioner, manager, developer/engineer, or legal personnel.  Please complete the Qualtrics survey by 3 PM Monday.  </a:t>
            </a:r>
          </a:p>
          <a:p>
            <a:r>
              <a:rPr lang="en-US" dirty="0"/>
              <a:t>Whether or not you choose to participate in the survey, copies of the questionnaire are available for download at </a:t>
            </a:r>
            <a:r>
              <a:rPr lang="en-US" u="sng" dirty="0">
                <a:hlinkClick r:id="rId2"/>
              </a:rPr>
              <a:t>www.cs.uwp.edu/staff/lincke/EthicalRisk.htm</a:t>
            </a:r>
            <a:r>
              <a:rPr lang="en-US" dirty="0"/>
              <a:t>. </a:t>
            </a:r>
          </a:p>
          <a:p>
            <a:r>
              <a:rPr lang="en-US" b="1" dirty="0"/>
              <a:t>Benefits</a:t>
            </a:r>
            <a:r>
              <a:rPr lang="en-US" dirty="0"/>
              <a:t>:  This survey will enable you to evaluate the ethical risk maturity of your organization (with a sample size of 1), against best practices in leading research, and to determine useful options to increase that maturity.  At the end of the Qualtrics survey you may download a copy of your responses in pdf form.  Also know that you are contributing to an initial evaluation of this ethical risk maturity model for research purposes.</a:t>
            </a:r>
          </a:p>
          <a:p>
            <a:r>
              <a:rPr lang="en-US" b="1" dirty="0"/>
              <a:t>Risk</a:t>
            </a:r>
            <a:r>
              <a:rPr lang="en-US" dirty="0"/>
              <a:t>:  To ensure anonymity, we are not asking for your name or your organization’s name, and the Qualtrics survey is anonymous (no IP addresses are stored).  All statistics will be provided in research only based on career category.  No statistics will be provided by organization or any other identifier, other than that the survey was conducted at an ‘industry-oriented security conference’.  </a:t>
            </a:r>
          </a:p>
          <a:p>
            <a:r>
              <a:rPr lang="en-US" dirty="0"/>
              <a:t>Be aware that any written (text) comments may be published verbatim, with identifier based on career category.  If you choose to retract a descriptive comment, you may contact the researcher Susan Lincke by phone at 708-453-2069.</a:t>
            </a:r>
          </a:p>
          <a:p>
            <a:r>
              <a:rPr lang="en-US" b="1" dirty="0"/>
              <a:t>Confidentiality</a:t>
            </a:r>
            <a:r>
              <a:rPr lang="en-US" dirty="0"/>
              <a:t>:  These survey results will remain anonymous on Qualtrics.  Aggregated statistics will be published by career category.  </a:t>
            </a:r>
          </a:p>
        </p:txBody>
      </p:sp>
    </p:spTree>
    <p:extLst>
      <p:ext uri="{BB962C8B-B14F-4D97-AF65-F5344CB8AC3E}">
        <p14:creationId xmlns:p14="http://schemas.microsoft.com/office/powerpoint/2010/main" val="3757356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1E3A-0C07-4DE8-BB3D-AD1AF4F8C8EF}"/>
              </a:ext>
            </a:extLst>
          </p:cNvPr>
          <p:cNvSpPr>
            <a:spLocks noGrp="1"/>
          </p:cNvSpPr>
          <p:nvPr>
            <p:ph type="title"/>
          </p:nvPr>
        </p:nvSpPr>
        <p:spPr/>
        <p:txBody>
          <a:bodyPr/>
          <a:lstStyle/>
          <a:p>
            <a:r>
              <a:rPr lang="en-US" dirty="0"/>
              <a:t>Questions or Comments? </a:t>
            </a:r>
            <a:br>
              <a:rPr lang="en-US" dirty="0"/>
            </a:br>
            <a:r>
              <a:rPr lang="en-US" dirty="0"/>
              <a:t>(Would be appreciated)</a:t>
            </a:r>
          </a:p>
        </p:txBody>
      </p:sp>
      <p:sp>
        <p:nvSpPr>
          <p:cNvPr id="3" name="Text Placeholder 2">
            <a:extLst>
              <a:ext uri="{FF2B5EF4-FFF2-40B4-BE49-F238E27FC236}">
                <a16:creationId xmlns:a16="http://schemas.microsoft.com/office/drawing/2014/main" id="{D33E9003-5835-4EEC-AACE-44AF68B57793}"/>
              </a:ext>
            </a:extLst>
          </p:cNvPr>
          <p:cNvSpPr>
            <a:spLocks noGrp="1"/>
          </p:cNvSpPr>
          <p:nvPr>
            <p:ph type="body" idx="1"/>
          </p:nvPr>
        </p:nvSpPr>
        <p:spPr>
          <a:xfrm>
            <a:off x="667512" y="4204209"/>
            <a:ext cx="10780776" cy="1645920"/>
          </a:xfrm>
        </p:spPr>
        <p:txBody>
          <a:bodyPr>
            <a:normAutofit/>
          </a:bodyPr>
          <a:lstStyle/>
          <a:p>
            <a:r>
              <a:rPr lang="en-US" dirty="0"/>
              <a:t>Take the </a:t>
            </a:r>
            <a:r>
              <a:rPr lang="en-US"/>
              <a:t>Manager Survey:  </a:t>
            </a:r>
            <a:r>
              <a:rPr lang="en-US" dirty="0">
                <a:hlinkClick r:id="rId3"/>
              </a:rPr>
              <a:t>http://uwparkside.qualtrics.com/jfe/form/SV</a:t>
            </a:r>
            <a:r>
              <a:rPr lang="en-US">
                <a:hlinkClick r:id="rId3"/>
              </a:rPr>
              <a:t>_9ssHzqOlbloF7wN</a:t>
            </a:r>
            <a:r>
              <a:rPr lang="en-US"/>
              <a:t> </a:t>
            </a:r>
            <a:endParaRPr lang="en-US" dirty="0"/>
          </a:p>
          <a:p>
            <a:r>
              <a:rPr lang="en-US" dirty="0"/>
              <a:t>Word Doc: </a:t>
            </a:r>
            <a:r>
              <a:rPr lang="en-US" dirty="0">
                <a:hlinkClick r:id="rId4"/>
              </a:rPr>
              <a:t>www.cs.uwp.edu/staff/lincke/EthicalRisk.htm</a:t>
            </a:r>
            <a:r>
              <a:rPr lang="en-US" dirty="0"/>
              <a:t>. </a:t>
            </a:r>
          </a:p>
        </p:txBody>
      </p:sp>
    </p:spTree>
    <p:extLst>
      <p:ext uri="{BB962C8B-B14F-4D97-AF65-F5344CB8AC3E}">
        <p14:creationId xmlns:p14="http://schemas.microsoft.com/office/powerpoint/2010/main" val="287155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13EA-5D1B-43A7-902C-BA7D48ED4777}"/>
              </a:ext>
            </a:extLst>
          </p:cNvPr>
          <p:cNvSpPr>
            <a:spLocks noGrp="1"/>
          </p:cNvSpPr>
          <p:nvPr>
            <p:ph type="title"/>
          </p:nvPr>
        </p:nvSpPr>
        <p:spPr/>
        <p:txBody>
          <a:bodyPr/>
          <a:lstStyle/>
          <a:p>
            <a:r>
              <a:rPr lang="en-US" dirty="0"/>
              <a:t>My Motivation</a:t>
            </a:r>
          </a:p>
        </p:txBody>
      </p:sp>
      <p:sp>
        <p:nvSpPr>
          <p:cNvPr id="3" name="Content Placeholder 2">
            <a:extLst>
              <a:ext uri="{FF2B5EF4-FFF2-40B4-BE49-F238E27FC236}">
                <a16:creationId xmlns:a16="http://schemas.microsoft.com/office/drawing/2014/main" id="{2D2B7C3F-2A4E-43ED-A6EB-96A736D68229}"/>
              </a:ext>
            </a:extLst>
          </p:cNvPr>
          <p:cNvSpPr>
            <a:spLocks noGrp="1"/>
          </p:cNvSpPr>
          <p:nvPr>
            <p:ph idx="1"/>
          </p:nvPr>
        </p:nvSpPr>
        <p:spPr/>
        <p:txBody>
          <a:bodyPr>
            <a:normAutofit fontScale="92500" lnSpcReduction="20000"/>
          </a:bodyPr>
          <a:lstStyle/>
          <a:p>
            <a:r>
              <a:rPr lang="en-US" dirty="0"/>
              <a:t>Security is/was not well funded in industry</a:t>
            </a:r>
          </a:p>
          <a:p>
            <a:pPr lvl="1">
              <a:buFont typeface="Arial" panose="020B0604020202020204" pitchFamily="34" charset="0"/>
              <a:buChar char="•"/>
            </a:pPr>
            <a:r>
              <a:rPr lang="en-US" dirty="0"/>
              <a:t>Breaches are rampant</a:t>
            </a:r>
          </a:p>
          <a:p>
            <a:pPr lvl="1">
              <a:buFont typeface="Arial" panose="020B0604020202020204" pitchFamily="34" charset="0"/>
              <a:buChar char="•"/>
            </a:pPr>
            <a:r>
              <a:rPr lang="en-US" dirty="0"/>
              <a:t>Crime pays: ransomware</a:t>
            </a:r>
          </a:p>
          <a:p>
            <a:pPr lvl="1">
              <a:buFont typeface="Arial" panose="020B0604020202020204" pitchFamily="34" charset="0"/>
              <a:buChar char="•"/>
            </a:pPr>
            <a:r>
              <a:rPr lang="en-US" dirty="0"/>
              <a:t>Bigger picture: The world is not paying to eradicate cyber-security crime</a:t>
            </a:r>
          </a:p>
          <a:p>
            <a:r>
              <a:rPr lang="en-US" dirty="0"/>
              <a:t>Issues: </a:t>
            </a:r>
          </a:p>
          <a:p>
            <a:pPr lvl="1">
              <a:buFont typeface="Arial" panose="020B0604020202020204" pitchFamily="34" charset="0"/>
              <a:buChar char="•"/>
            </a:pPr>
            <a:r>
              <a:rPr lang="en-US" dirty="0"/>
              <a:t>Looking for profit?</a:t>
            </a:r>
          </a:p>
          <a:p>
            <a:pPr lvl="1">
              <a:buFont typeface="Arial" panose="020B0604020202020204" pitchFamily="34" charset="0"/>
              <a:buChar char="•"/>
            </a:pPr>
            <a:r>
              <a:rPr lang="en-US" dirty="0"/>
              <a:t>Lack of interest?</a:t>
            </a:r>
          </a:p>
          <a:p>
            <a:pPr lvl="1">
              <a:buFont typeface="Arial" panose="020B0604020202020204" pitchFamily="34" charset="0"/>
              <a:buChar char="•"/>
            </a:pPr>
            <a:r>
              <a:rPr lang="en-US" dirty="0"/>
              <a:t>Engineering problem?</a:t>
            </a:r>
          </a:p>
          <a:p>
            <a:r>
              <a:rPr lang="en-US" dirty="0"/>
              <a:t>What is ethical risk?</a:t>
            </a:r>
          </a:p>
          <a:p>
            <a:endParaRPr lang="en-US" dirty="0"/>
          </a:p>
          <a:p>
            <a:r>
              <a:rPr lang="en-US" dirty="0"/>
              <a:t>Your feedback is important in this process!</a:t>
            </a:r>
          </a:p>
        </p:txBody>
      </p:sp>
    </p:spTree>
    <p:extLst>
      <p:ext uri="{BB962C8B-B14F-4D97-AF65-F5344CB8AC3E}">
        <p14:creationId xmlns:p14="http://schemas.microsoft.com/office/powerpoint/2010/main" val="4083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Maturity Levels Relating to Ethical Risk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8678350"/>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58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Comparison of Ethical Models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5695398"/>
              </p:ext>
            </p:extLst>
          </p:nvPr>
        </p:nvGraphicFramePr>
        <p:xfrm>
          <a:off x="838200" y="1825625"/>
          <a:ext cx="10399776" cy="4590004"/>
        </p:xfrm>
        <a:graphic>
          <a:graphicData uri="http://schemas.openxmlformats.org/drawingml/2006/table">
            <a:tbl>
              <a:tblPr firstRow="1" firstCol="1" bandRow="1">
                <a:tableStyleId>{B301B821-A1FF-4177-AEE7-76D212191A09}</a:tableStyleId>
              </a:tblPr>
              <a:tblGrid>
                <a:gridCol w="1436560">
                  <a:extLst>
                    <a:ext uri="{9D8B030D-6E8A-4147-A177-3AD203B41FA5}">
                      <a16:colId xmlns:a16="http://schemas.microsoft.com/office/drawing/2014/main" val="20000"/>
                    </a:ext>
                  </a:extLst>
                </a:gridCol>
                <a:gridCol w="451953">
                  <a:extLst>
                    <a:ext uri="{9D8B030D-6E8A-4147-A177-3AD203B41FA5}">
                      <a16:colId xmlns:a16="http://schemas.microsoft.com/office/drawing/2014/main" val="20001"/>
                    </a:ext>
                  </a:extLst>
                </a:gridCol>
                <a:gridCol w="674855">
                  <a:extLst>
                    <a:ext uri="{9D8B030D-6E8A-4147-A177-3AD203B41FA5}">
                      <a16:colId xmlns:a16="http://schemas.microsoft.com/office/drawing/2014/main" val="20002"/>
                    </a:ext>
                  </a:extLst>
                </a:gridCol>
                <a:gridCol w="1252728">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gridCol w="1243584">
                  <a:extLst>
                    <a:ext uri="{9D8B030D-6E8A-4147-A177-3AD203B41FA5}">
                      <a16:colId xmlns:a16="http://schemas.microsoft.com/office/drawing/2014/main" val="20005"/>
                    </a:ext>
                  </a:extLst>
                </a:gridCol>
                <a:gridCol w="1874520">
                  <a:extLst>
                    <a:ext uri="{9D8B030D-6E8A-4147-A177-3AD203B41FA5}">
                      <a16:colId xmlns:a16="http://schemas.microsoft.com/office/drawing/2014/main" val="20006"/>
                    </a:ext>
                  </a:extLst>
                </a:gridCol>
                <a:gridCol w="2139696">
                  <a:extLst>
                    <a:ext uri="{9D8B030D-6E8A-4147-A177-3AD203B41FA5}">
                      <a16:colId xmlns:a16="http://schemas.microsoft.com/office/drawing/2014/main" val="20007"/>
                    </a:ext>
                  </a:extLst>
                </a:gridCol>
              </a:tblGrid>
              <a:tr h="511922">
                <a:tc>
                  <a:txBody>
                    <a:bodyPr/>
                    <a:lstStyle/>
                    <a:p>
                      <a:pPr marL="0" marR="0">
                        <a:lnSpc>
                          <a:spcPct val="100000"/>
                        </a:lnSpc>
                        <a:spcBef>
                          <a:spcPts val="0"/>
                        </a:spcBef>
                        <a:spcAft>
                          <a:spcPts val="0"/>
                        </a:spcAft>
                      </a:pPr>
                      <a:r>
                        <a:rPr lang="en-US" sz="1800" dirty="0">
                          <a:effectLst/>
                        </a:rPr>
                        <a:t>Our Levels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gn="ctr">
                        <a:lnSpc>
                          <a:spcPct val="100000"/>
                        </a:lnSpc>
                        <a:spcBef>
                          <a:spcPts val="0"/>
                        </a:spcBef>
                        <a:spcAft>
                          <a:spcPts val="0"/>
                        </a:spcAft>
                      </a:pPr>
                      <a:r>
                        <a:rPr lang="en-US" sz="1800" dirty="0">
                          <a:effectLst/>
                        </a:rPr>
                        <a:t>Self-Protection</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gn="ctr">
                        <a:lnSpc>
                          <a:spcPct val="100000"/>
                        </a:lnSpc>
                        <a:spcBef>
                          <a:spcPts val="0"/>
                        </a:spcBef>
                        <a:spcAft>
                          <a:spcPts val="0"/>
                        </a:spcAft>
                      </a:pPr>
                      <a:r>
                        <a:rPr lang="en-US" sz="1800" dirty="0">
                          <a:effectLst/>
                        </a:rPr>
                        <a:t>Compliance Concern</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a:txBody>
                    <a:bodyPr/>
                    <a:lstStyle/>
                    <a:p>
                      <a:pPr marL="0" marR="0" algn="ctr">
                        <a:lnSpc>
                          <a:spcPct val="100000"/>
                        </a:lnSpc>
                        <a:spcBef>
                          <a:spcPts val="0"/>
                        </a:spcBef>
                        <a:spcAft>
                          <a:spcPts val="0"/>
                        </a:spcAft>
                      </a:pPr>
                      <a:r>
                        <a:rPr lang="en-US" sz="1800">
                          <a:effectLst/>
                        </a:rPr>
                        <a:t>Stakeholder Concern</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gn="ctr">
                        <a:lnSpc>
                          <a:spcPct val="100000"/>
                        </a:lnSpc>
                        <a:spcBef>
                          <a:spcPts val="0"/>
                        </a:spcBef>
                        <a:spcAft>
                          <a:spcPts val="0"/>
                        </a:spcAft>
                      </a:pPr>
                      <a:r>
                        <a:rPr lang="en-US" sz="1800" dirty="0">
                          <a:effectLst/>
                        </a:rPr>
                        <a:t>Societal Concern</a:t>
                      </a:r>
                      <a:endParaRPr lang="en-US" sz="2000" dirty="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0"/>
                  </a:ext>
                </a:extLst>
              </a:tr>
              <a:tr h="767883">
                <a:tc>
                  <a:txBody>
                    <a:bodyPr/>
                    <a:lstStyle/>
                    <a:p>
                      <a:pPr marL="0" marR="0">
                        <a:lnSpc>
                          <a:spcPct val="100000"/>
                        </a:lnSpc>
                        <a:spcBef>
                          <a:spcPts val="0"/>
                        </a:spcBef>
                        <a:spcAft>
                          <a:spcPts val="0"/>
                        </a:spcAft>
                      </a:pPr>
                      <a:r>
                        <a:rPr lang="en-US" sz="1800">
                          <a:effectLst/>
                        </a:rPr>
                        <a:t>Friedman vs Freeman</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 </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2">
                  <a:txBody>
                    <a:bodyPr/>
                    <a:lstStyle/>
                    <a:p>
                      <a:pPr marL="0" marR="0">
                        <a:lnSpc>
                          <a:spcPct val="100000"/>
                        </a:lnSpc>
                        <a:spcBef>
                          <a:spcPts val="0"/>
                        </a:spcBef>
                        <a:spcAft>
                          <a:spcPts val="0"/>
                        </a:spcAft>
                      </a:pPr>
                      <a:r>
                        <a:rPr lang="en-US" sz="1800" dirty="0">
                          <a:effectLst/>
                        </a:rPr>
                        <a:t>Friedman: Shareholder Primacy</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latin typeface="+mn-lt"/>
                          <a:ea typeface="+mn-ea"/>
                        </a:rPr>
                        <a:t>Criminal,</a:t>
                      </a:r>
                      <a:r>
                        <a:rPr lang="en-US" sz="1800" baseline="0" dirty="0">
                          <a:effectLst/>
                          <a:latin typeface="+mn-lt"/>
                          <a:ea typeface="+mn-ea"/>
                        </a:rPr>
                        <a:t> Civil &amp; Administrative Law</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a:txBody>
                    <a:bodyPr/>
                    <a:lstStyle/>
                    <a:p>
                      <a:pPr marL="0" marR="0" algn="ctr">
                        <a:lnSpc>
                          <a:spcPct val="100000"/>
                        </a:lnSpc>
                        <a:spcBef>
                          <a:spcPts val="0"/>
                        </a:spcBef>
                        <a:spcAft>
                          <a:spcPts val="0"/>
                        </a:spcAft>
                      </a:pPr>
                      <a:r>
                        <a:rPr lang="en-US" sz="1800" dirty="0">
                          <a:effectLst/>
                        </a:rPr>
                        <a:t>Freeman: Primary Stakeholders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gn="ctr">
                        <a:lnSpc>
                          <a:spcPct val="100000"/>
                        </a:lnSpc>
                        <a:spcBef>
                          <a:spcPts val="0"/>
                        </a:spcBef>
                        <a:spcAft>
                          <a:spcPts val="0"/>
                        </a:spcAft>
                      </a:pPr>
                      <a:r>
                        <a:rPr lang="en-US" sz="1800">
                          <a:effectLst/>
                        </a:rPr>
                        <a:t>Freeman: Secondary Stakeholders</a:t>
                      </a:r>
                      <a:endParaRPr lang="en-US" sz="200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1"/>
                  </a:ext>
                </a:extLst>
              </a:tr>
              <a:tr h="1023844">
                <a:tc>
                  <a:txBody>
                    <a:bodyPr/>
                    <a:lstStyle/>
                    <a:p>
                      <a:pPr marL="0" marR="0">
                        <a:lnSpc>
                          <a:spcPct val="100000"/>
                        </a:lnSpc>
                        <a:spcBef>
                          <a:spcPts val="0"/>
                        </a:spcBef>
                        <a:spcAft>
                          <a:spcPts val="0"/>
                        </a:spcAft>
                      </a:pPr>
                      <a:r>
                        <a:rPr lang="en-US" sz="1800">
                          <a:effectLst/>
                        </a:rPr>
                        <a:t>Piaget’s Moral Judgment Levels</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nSpc>
                          <a:spcPct val="100000"/>
                        </a:lnSpc>
                        <a:spcBef>
                          <a:spcPts val="0"/>
                        </a:spcBef>
                        <a:spcAft>
                          <a:spcPts val="0"/>
                        </a:spcAft>
                      </a:pPr>
                      <a:r>
                        <a:rPr lang="en-US" sz="1800">
                          <a:effectLst/>
                        </a:rPr>
                        <a:t>Premoral, Egocentrism</a:t>
                      </a:r>
                      <a:endParaRPr lang="en-US" sz="2000">
                        <a:effectLst/>
                      </a:endParaRPr>
                    </a:p>
                    <a:p>
                      <a:pPr marL="0" marR="0">
                        <a:lnSpc>
                          <a:spcPct val="100000"/>
                        </a:lnSpc>
                        <a:spcBef>
                          <a:spcPts val="0"/>
                        </a:spcBef>
                        <a:spcAft>
                          <a:spcPts val="0"/>
                        </a:spcAft>
                      </a:pPr>
                      <a:r>
                        <a:rPr lang="en-US" sz="1800">
                          <a:effectLst/>
                        </a:rPr>
                        <a:t>Respect for authority &amp; rules</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Heteronomous Level:</a:t>
                      </a:r>
                      <a:endParaRPr lang="en-US" sz="2000" dirty="0">
                        <a:effectLst/>
                      </a:endParaRPr>
                    </a:p>
                    <a:p>
                      <a:pPr marL="0" marR="0">
                        <a:lnSpc>
                          <a:spcPct val="100000"/>
                        </a:lnSpc>
                        <a:spcBef>
                          <a:spcPts val="0"/>
                        </a:spcBef>
                        <a:spcAft>
                          <a:spcPts val="0"/>
                        </a:spcAft>
                      </a:pPr>
                      <a:r>
                        <a:rPr lang="en-US" sz="1800" dirty="0">
                          <a:effectLst/>
                        </a:rPr>
                        <a:t>Cooperation and mutual respect</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Autonomous Level:</a:t>
                      </a:r>
                      <a:br>
                        <a:rPr lang="en-US" sz="1800" dirty="0">
                          <a:effectLst/>
                        </a:rPr>
                      </a:br>
                      <a:r>
                        <a:rPr lang="en-US" sz="1800" dirty="0">
                          <a:effectLst/>
                        </a:rPr>
                        <a:t>Reciprocity and equality</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extLst>
                  <a:ext uri="{0D108BD9-81ED-4DB2-BD59-A6C34878D82A}">
                    <a16:rowId xmlns:a16="http://schemas.microsoft.com/office/drawing/2014/main" val="10002"/>
                  </a:ext>
                </a:extLst>
              </a:tr>
              <a:tr h="1023844">
                <a:tc>
                  <a:txBody>
                    <a:bodyPr/>
                    <a:lstStyle/>
                    <a:p>
                      <a:pPr marL="0" marR="0">
                        <a:lnSpc>
                          <a:spcPct val="100000"/>
                        </a:lnSpc>
                        <a:spcBef>
                          <a:spcPts val="0"/>
                        </a:spcBef>
                        <a:spcAft>
                          <a:spcPts val="0"/>
                        </a:spcAft>
                      </a:pPr>
                      <a:r>
                        <a:rPr lang="en-US" sz="1800">
                          <a:effectLst/>
                        </a:rPr>
                        <a:t>Kohlberg’s Levels of Moral Judgment</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nSpc>
                          <a:spcPct val="100000"/>
                        </a:lnSpc>
                        <a:spcBef>
                          <a:spcPts val="0"/>
                        </a:spcBef>
                        <a:spcAft>
                          <a:spcPts val="0"/>
                        </a:spcAft>
                      </a:pPr>
                      <a:r>
                        <a:rPr lang="en-US" sz="1800">
                          <a:effectLst/>
                        </a:rPr>
                        <a:t>Preconventional Morality:</a:t>
                      </a:r>
                      <a:endParaRPr lang="en-US" sz="2000">
                        <a:effectLst/>
                      </a:endParaRPr>
                    </a:p>
                    <a:p>
                      <a:pPr marL="0" marR="0">
                        <a:lnSpc>
                          <a:spcPct val="100000"/>
                        </a:lnSpc>
                        <a:spcBef>
                          <a:spcPts val="0"/>
                        </a:spcBef>
                        <a:spcAft>
                          <a:spcPts val="0"/>
                        </a:spcAft>
                      </a:pPr>
                      <a:r>
                        <a:rPr lang="en-US" sz="1800">
                          <a:effectLst/>
                        </a:rPr>
                        <a:t>Respect for Power &amp; Punishment</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Conventional Morality:</a:t>
                      </a:r>
                      <a:endParaRPr lang="en-US" sz="2000" dirty="0">
                        <a:effectLst/>
                      </a:endParaRPr>
                    </a:p>
                    <a:p>
                      <a:pPr marL="0" marR="0">
                        <a:lnSpc>
                          <a:spcPct val="100000"/>
                        </a:lnSpc>
                        <a:spcBef>
                          <a:spcPts val="0"/>
                        </a:spcBef>
                        <a:spcAft>
                          <a:spcPts val="0"/>
                        </a:spcAft>
                      </a:pPr>
                      <a:r>
                        <a:rPr lang="en-US" sz="1800" dirty="0">
                          <a:effectLst/>
                        </a:rPr>
                        <a:t>Social Values &amp; Rules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Post-conventional: </a:t>
                      </a:r>
                      <a:endParaRPr lang="en-US" sz="2000" dirty="0">
                        <a:effectLst/>
                      </a:endParaRPr>
                    </a:p>
                    <a:p>
                      <a:pPr marL="0" marR="0">
                        <a:lnSpc>
                          <a:spcPct val="100000"/>
                        </a:lnSpc>
                        <a:spcBef>
                          <a:spcPts val="0"/>
                        </a:spcBef>
                        <a:spcAft>
                          <a:spcPts val="0"/>
                        </a:spcAft>
                      </a:pPr>
                      <a:r>
                        <a:rPr lang="en-US" sz="1800" dirty="0">
                          <a:effectLst/>
                        </a:rPr>
                        <a:t>Justice &amp; Welfare</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extLst>
                  <a:ext uri="{0D108BD9-81ED-4DB2-BD59-A6C34878D82A}">
                    <a16:rowId xmlns:a16="http://schemas.microsoft.com/office/drawing/2014/main" val="10003"/>
                  </a:ext>
                </a:extLst>
              </a:tr>
              <a:tr h="1023844">
                <a:tc>
                  <a:txBody>
                    <a:bodyPr/>
                    <a:lstStyle/>
                    <a:p>
                      <a:pPr marL="0" marR="0">
                        <a:lnSpc>
                          <a:spcPct val="100000"/>
                        </a:lnSpc>
                        <a:spcBef>
                          <a:spcPts val="0"/>
                        </a:spcBef>
                        <a:spcAft>
                          <a:spcPts val="0"/>
                        </a:spcAft>
                      </a:pPr>
                      <a:r>
                        <a:rPr lang="en-US" sz="1800">
                          <a:effectLst/>
                        </a:rPr>
                        <a:t>Kohlberg’s 6 Stages</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2">
                  <a:txBody>
                    <a:bodyPr/>
                    <a:lstStyle/>
                    <a:p>
                      <a:pPr marL="0" marR="0">
                        <a:lnSpc>
                          <a:spcPct val="100000"/>
                        </a:lnSpc>
                        <a:spcBef>
                          <a:spcPts val="0"/>
                        </a:spcBef>
                        <a:spcAft>
                          <a:spcPts val="0"/>
                        </a:spcAft>
                      </a:pPr>
                      <a:r>
                        <a:rPr lang="en-US" sz="1800">
                          <a:effectLst/>
                        </a:rPr>
                        <a:t>1: Obedience to authority</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pPr marL="0" marR="0">
                        <a:lnSpc>
                          <a:spcPct val="100000"/>
                        </a:lnSpc>
                        <a:spcBef>
                          <a:spcPts val="0"/>
                        </a:spcBef>
                        <a:spcAft>
                          <a:spcPts val="0"/>
                        </a:spcAft>
                      </a:pP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dirty="0">
                          <a:effectLst/>
                        </a:rPr>
                        <a:t>2: Benefit each other, mutual deals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3: Social approval: good vs. bad</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4: Obey social, legal, religious laws</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5: Benefit society (change law)</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dirty="0">
                          <a:effectLst/>
                        </a:rPr>
                        <a:t>6: Ethical principles over social norms</a:t>
                      </a:r>
                      <a:endParaRPr lang="en-US" sz="2000" dirty="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506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F5E1D-1CE2-4BB4-AC02-11CD160B3C18}"/>
              </a:ext>
            </a:extLst>
          </p:cNvPr>
          <p:cNvSpPr>
            <a:spLocks noGrp="1"/>
          </p:cNvSpPr>
          <p:nvPr>
            <p:ph type="title"/>
          </p:nvPr>
        </p:nvSpPr>
        <p:spPr/>
        <p:txBody>
          <a:bodyPr/>
          <a:lstStyle/>
          <a:p>
            <a:r>
              <a:rPr lang="en-US" dirty="0"/>
              <a:t>Risk Immature</a:t>
            </a:r>
          </a:p>
        </p:txBody>
      </p:sp>
      <p:sp>
        <p:nvSpPr>
          <p:cNvPr id="3" name="Content Placeholder 2">
            <a:extLst>
              <a:ext uri="{FF2B5EF4-FFF2-40B4-BE49-F238E27FC236}">
                <a16:creationId xmlns:a16="http://schemas.microsoft.com/office/drawing/2014/main" id="{A6603163-9B8B-4B75-B520-6F648D7E76C4}"/>
              </a:ext>
            </a:extLst>
          </p:cNvPr>
          <p:cNvSpPr>
            <a:spLocks noGrp="1"/>
          </p:cNvSpPr>
          <p:nvPr>
            <p:ph idx="1"/>
          </p:nvPr>
        </p:nvSpPr>
        <p:spPr/>
        <p:txBody>
          <a:bodyPr/>
          <a:lstStyle/>
          <a:p>
            <a:r>
              <a:rPr lang="en-US" b="1" i="1" dirty="0"/>
              <a:t>Adopt a Standardized Risk Process</a:t>
            </a:r>
          </a:p>
          <a:p>
            <a:r>
              <a:rPr lang="en-US" b="1" i="1" dirty="0"/>
              <a:t>Create a Culture of Risk Communication</a:t>
            </a:r>
          </a:p>
          <a:p>
            <a:pPr lvl="1"/>
            <a:r>
              <a:rPr lang="en-US" dirty="0"/>
              <a:t>Involve business management</a:t>
            </a:r>
          </a:p>
          <a:p>
            <a:pPr lvl="1"/>
            <a:r>
              <a:rPr lang="en-US" dirty="0"/>
              <a:t>Create a culture of communication and responsibility</a:t>
            </a:r>
          </a:p>
          <a:p>
            <a:pPr lvl="1"/>
            <a:r>
              <a:rPr lang="en-US" dirty="0"/>
              <a:t>Document and communicate risk findings</a:t>
            </a:r>
          </a:p>
          <a:p>
            <a:endParaRPr lang="en-US" dirty="0"/>
          </a:p>
        </p:txBody>
      </p:sp>
    </p:spTree>
    <p:extLst>
      <p:ext uri="{BB962C8B-B14F-4D97-AF65-F5344CB8AC3E}">
        <p14:creationId xmlns:p14="http://schemas.microsoft.com/office/powerpoint/2010/main" val="7551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Self-Protection Level</a:t>
            </a:r>
          </a:p>
        </p:txBody>
      </p:sp>
      <p:sp>
        <p:nvSpPr>
          <p:cNvPr id="3" name="Text Placeholder 2"/>
          <p:cNvSpPr>
            <a:spLocks noGrp="1"/>
          </p:cNvSpPr>
          <p:nvPr>
            <p:ph type="body" idx="1"/>
          </p:nvPr>
        </p:nvSpPr>
        <p:spPr/>
        <p:txBody>
          <a:bodyPr>
            <a:normAutofit lnSpcReduction="10000"/>
          </a:bodyPr>
          <a:lstStyle/>
          <a:p>
            <a:r>
              <a:rPr lang="en-US" dirty="0"/>
              <a:t>Shareholder Primacy</a:t>
            </a:r>
          </a:p>
          <a:p>
            <a:r>
              <a:rPr lang="en-US" sz="1400" dirty="0"/>
              <a:t>Milton Friedman</a:t>
            </a:r>
          </a:p>
        </p:txBody>
      </p:sp>
      <p:sp>
        <p:nvSpPr>
          <p:cNvPr id="4" name="Content Placeholder 3"/>
          <p:cNvSpPr>
            <a:spLocks noGrp="1"/>
          </p:cNvSpPr>
          <p:nvPr>
            <p:ph sz="half" idx="2"/>
          </p:nvPr>
        </p:nvSpPr>
        <p:spPr/>
        <p:txBody>
          <a:bodyPr>
            <a:normAutofit fontScale="62500" lnSpcReduction="20000"/>
          </a:bodyPr>
          <a:lstStyle/>
          <a:p>
            <a:pPr marL="0" indent="0">
              <a:buNone/>
            </a:pPr>
            <a:r>
              <a:rPr lang="en-US" dirty="0"/>
              <a:t>“What does it mean to say that the corporate executive has a “social responsibility” in his capacity as businessman?  If this statement is not pure rhetoric, it must mean that he is to act in some way that is not in the interest of his employers.  For example, that he is to refrain from increasing the price of the product in order to contribute to the social objective of preventing inflation, even though a price increase would be in the best interest of the corporation.  Or that he is to make expenditures on reducing pollution beyond the amount that is in the best interest of the corporation or that is required by law in order to contribute to the social objective of improving the environment.  Or that, at the expense of corporate profits, he is to hire “hardcore” unemployed instead of better qualified available workmen to contribute to the social objective of reducing poverty.”  -NY Times, 1970</a:t>
            </a:r>
          </a:p>
        </p:txBody>
      </p:sp>
      <p:sp>
        <p:nvSpPr>
          <p:cNvPr id="7" name="Text Placeholder 6">
            <a:extLst>
              <a:ext uri="{FF2B5EF4-FFF2-40B4-BE49-F238E27FC236}">
                <a16:creationId xmlns:a16="http://schemas.microsoft.com/office/drawing/2014/main" id="{D9197372-F1DE-4230-9904-6EE2C326C80A}"/>
              </a:ext>
            </a:extLst>
          </p:cNvPr>
          <p:cNvSpPr>
            <a:spLocks noGrp="1"/>
          </p:cNvSpPr>
          <p:nvPr>
            <p:ph type="body" sz="quarter" idx="3"/>
          </p:nvPr>
        </p:nvSpPr>
        <p:spPr/>
        <p:txBody>
          <a:bodyPr/>
          <a:lstStyle/>
          <a:p>
            <a:r>
              <a:rPr lang="en-US" dirty="0"/>
              <a:t>Risk Scenarios</a:t>
            </a:r>
          </a:p>
        </p:txBody>
      </p:sp>
      <p:sp>
        <p:nvSpPr>
          <p:cNvPr id="8" name="Content Placeholder 7">
            <a:extLst>
              <a:ext uri="{FF2B5EF4-FFF2-40B4-BE49-F238E27FC236}">
                <a16:creationId xmlns:a16="http://schemas.microsoft.com/office/drawing/2014/main" id="{43B3E55E-F7DF-40E5-814E-07EED30F9476}"/>
              </a:ext>
            </a:extLst>
          </p:cNvPr>
          <p:cNvSpPr>
            <a:spLocks noGrp="1"/>
          </p:cNvSpPr>
          <p:nvPr>
            <p:ph sz="quarter" idx="4"/>
          </p:nvPr>
        </p:nvSpPr>
        <p:spPr/>
        <p:txBody>
          <a:bodyPr>
            <a:normAutofit fontScale="62500" lnSpcReduction="20000"/>
          </a:bodyPr>
          <a:lstStyle/>
          <a:p>
            <a:r>
              <a:rPr lang="en-US" dirty="0"/>
              <a:t>On Average 5% of revenue lost annually to fraud</a:t>
            </a:r>
          </a:p>
          <a:p>
            <a:endParaRPr lang="en-US" dirty="0"/>
          </a:p>
          <a:p>
            <a:r>
              <a:rPr lang="en-US" dirty="0"/>
              <a:t>Average Loss:		$1,509,000/case</a:t>
            </a:r>
          </a:p>
          <a:p>
            <a:r>
              <a:rPr lang="en-US" dirty="0"/>
              <a:t>Median Loss:		$125,000/case</a:t>
            </a:r>
          </a:p>
          <a:p>
            <a:endParaRPr lang="en-US" dirty="0"/>
          </a:p>
          <a:p>
            <a:r>
              <a:rPr lang="en-US" dirty="0"/>
              <a:t>Asset Misappropriation: 	$100,000/case</a:t>
            </a:r>
          </a:p>
          <a:p>
            <a:r>
              <a:rPr lang="en-US" dirty="0"/>
              <a:t>Corruption:		$200,000/case</a:t>
            </a:r>
          </a:p>
          <a:p>
            <a:r>
              <a:rPr lang="en-US" dirty="0"/>
              <a:t>Financial Statement Fraud	$954,000/case</a:t>
            </a:r>
          </a:p>
          <a:p>
            <a:endParaRPr lang="en-US" dirty="0"/>
          </a:p>
          <a:p>
            <a:r>
              <a:rPr lang="en-US" i="1" dirty="0"/>
              <a:t>ACFE 2020 Report to the Nations</a:t>
            </a:r>
          </a:p>
        </p:txBody>
      </p:sp>
    </p:spTree>
    <p:extLst>
      <p:ext uri="{BB962C8B-B14F-4D97-AF65-F5344CB8AC3E}">
        <p14:creationId xmlns:p14="http://schemas.microsoft.com/office/powerpoint/2010/main" val="311183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A19B-3E18-48F2-9549-9F6CC7F1082E}"/>
              </a:ext>
            </a:extLst>
          </p:cNvPr>
          <p:cNvSpPr>
            <a:spLocks noGrp="1"/>
          </p:cNvSpPr>
          <p:nvPr>
            <p:ph type="title"/>
          </p:nvPr>
        </p:nvSpPr>
        <p:spPr/>
        <p:txBody>
          <a:bodyPr/>
          <a:lstStyle/>
          <a:p>
            <a:r>
              <a:rPr lang="en-US" dirty="0"/>
              <a:t>Self-Protection Level</a:t>
            </a:r>
          </a:p>
        </p:txBody>
      </p:sp>
      <p:sp>
        <p:nvSpPr>
          <p:cNvPr id="3" name="Content Placeholder 2">
            <a:extLst>
              <a:ext uri="{FF2B5EF4-FFF2-40B4-BE49-F238E27FC236}">
                <a16:creationId xmlns:a16="http://schemas.microsoft.com/office/drawing/2014/main" id="{AE5FDD21-8C3D-4A8E-B728-0ED5C765E583}"/>
              </a:ext>
            </a:extLst>
          </p:cNvPr>
          <p:cNvSpPr>
            <a:spLocks noGrp="1"/>
          </p:cNvSpPr>
          <p:nvPr>
            <p:ph idx="1"/>
          </p:nvPr>
        </p:nvSpPr>
        <p:spPr/>
        <p:txBody>
          <a:bodyPr/>
          <a:lstStyle/>
          <a:p>
            <a:r>
              <a:rPr lang="en-US" b="1" i="1" dirty="0"/>
              <a:t>Train to Evaluate Fraud, Security, Business Risk</a:t>
            </a:r>
          </a:p>
          <a:p>
            <a:r>
              <a:rPr lang="en-US" b="1" i="1" dirty="0"/>
              <a:t>Manage for Organizational Sustainability</a:t>
            </a:r>
          </a:p>
          <a:p>
            <a:pPr lvl="1"/>
            <a:r>
              <a:rPr lang="en-US" dirty="0"/>
              <a:t>Develop a Code of Ethics Addressing Organizational Sustainability</a:t>
            </a:r>
          </a:p>
          <a:p>
            <a:pPr lvl="1"/>
            <a:r>
              <a:rPr lang="en-US" dirty="0"/>
              <a:t>Evaluate Fraud and Ethical Risk</a:t>
            </a:r>
          </a:p>
          <a:p>
            <a:pPr lvl="1"/>
            <a:r>
              <a:rPr lang="en-US" dirty="0">
                <a:latin typeface="+mj-lt"/>
              </a:rPr>
              <a:t>Include an Anonymous Reporting Mechanism for Ethical Violations</a:t>
            </a:r>
          </a:p>
          <a:p>
            <a:r>
              <a:rPr lang="en-US" b="1" i="1" dirty="0"/>
              <a:t>Calculate Quantitative Risk Analysis for Organization</a:t>
            </a:r>
          </a:p>
          <a:p>
            <a:pPr lvl="1"/>
            <a:r>
              <a:rPr lang="en-US" dirty="0"/>
              <a:t>Price Insurance with Discounts for Controls</a:t>
            </a:r>
          </a:p>
          <a:p>
            <a:endParaRPr lang="en-US" b="1" i="1" dirty="0"/>
          </a:p>
          <a:p>
            <a:endParaRPr lang="en-US" dirty="0"/>
          </a:p>
        </p:txBody>
      </p:sp>
    </p:spTree>
    <p:extLst>
      <p:ext uri="{BB962C8B-B14F-4D97-AF65-F5344CB8AC3E}">
        <p14:creationId xmlns:p14="http://schemas.microsoft.com/office/powerpoint/2010/main" val="358759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51D72-F54F-4722-BC46-CD288493C2D5}"/>
              </a:ext>
            </a:extLst>
          </p:cNvPr>
          <p:cNvSpPr>
            <a:spLocks noGrp="1"/>
          </p:cNvSpPr>
          <p:nvPr>
            <p:ph type="title"/>
          </p:nvPr>
        </p:nvSpPr>
        <p:spPr/>
        <p:txBody>
          <a:bodyPr/>
          <a:lstStyle/>
          <a:p>
            <a:r>
              <a:rPr lang="en-US" dirty="0"/>
              <a:t>Compliance Concern</a:t>
            </a:r>
          </a:p>
        </p:txBody>
      </p:sp>
      <p:sp>
        <p:nvSpPr>
          <p:cNvPr id="3" name="Text Placeholder 2">
            <a:extLst>
              <a:ext uri="{FF2B5EF4-FFF2-40B4-BE49-F238E27FC236}">
                <a16:creationId xmlns:a16="http://schemas.microsoft.com/office/drawing/2014/main" id="{B629C420-0444-4A6B-8A72-55B108A19A3D}"/>
              </a:ext>
            </a:extLst>
          </p:cNvPr>
          <p:cNvSpPr>
            <a:spLocks noGrp="1"/>
          </p:cNvSpPr>
          <p:nvPr>
            <p:ph type="body" idx="1"/>
          </p:nvPr>
        </p:nvSpPr>
        <p:spPr/>
        <p:txBody>
          <a:bodyPr/>
          <a:lstStyle/>
          <a:p>
            <a:r>
              <a:rPr lang="en-US" dirty="0"/>
              <a:t>Criminal, Civil and Administrative Law</a:t>
            </a:r>
          </a:p>
        </p:txBody>
      </p:sp>
      <p:sp>
        <p:nvSpPr>
          <p:cNvPr id="4" name="Content Placeholder 3">
            <a:extLst>
              <a:ext uri="{FF2B5EF4-FFF2-40B4-BE49-F238E27FC236}">
                <a16:creationId xmlns:a16="http://schemas.microsoft.com/office/drawing/2014/main" id="{E6EB3578-8FFB-43D1-8492-DB14F71EC739}"/>
              </a:ext>
            </a:extLst>
          </p:cNvPr>
          <p:cNvSpPr>
            <a:spLocks noGrp="1"/>
          </p:cNvSpPr>
          <p:nvPr>
            <p:ph sz="half" idx="2"/>
          </p:nvPr>
        </p:nvSpPr>
        <p:spPr/>
        <p:txBody>
          <a:bodyPr>
            <a:normAutofit fontScale="85000" lnSpcReduction="20000"/>
          </a:bodyPr>
          <a:lstStyle/>
          <a:p>
            <a:r>
              <a:rPr lang="en-US" dirty="0"/>
              <a:t>Economist Ronald Coase (1960) discusses economic effects of harm and their impact on victims and producers (organizations).  In any transaction, both sides have interests.  Legislating against a nuisance can result in harm to the producer.  When regulation does not exist, civil law can solve problems with a more mutually beneficial outcome. </a:t>
            </a:r>
          </a:p>
        </p:txBody>
      </p:sp>
      <p:sp>
        <p:nvSpPr>
          <p:cNvPr id="5" name="Text Placeholder 4">
            <a:extLst>
              <a:ext uri="{FF2B5EF4-FFF2-40B4-BE49-F238E27FC236}">
                <a16:creationId xmlns:a16="http://schemas.microsoft.com/office/drawing/2014/main" id="{55B425D9-B7D5-4E6A-9BD4-A78BC5F54915}"/>
              </a:ext>
            </a:extLst>
          </p:cNvPr>
          <p:cNvSpPr>
            <a:spLocks noGrp="1"/>
          </p:cNvSpPr>
          <p:nvPr>
            <p:ph type="body" sz="quarter" idx="3"/>
          </p:nvPr>
        </p:nvSpPr>
        <p:spPr/>
        <p:txBody>
          <a:bodyPr/>
          <a:lstStyle/>
          <a:p>
            <a:r>
              <a:rPr lang="en-US" dirty="0"/>
              <a:t>Risk Scenario: Recent Settlements</a:t>
            </a:r>
          </a:p>
        </p:txBody>
      </p:sp>
      <p:sp>
        <p:nvSpPr>
          <p:cNvPr id="6" name="Content Placeholder 5">
            <a:extLst>
              <a:ext uri="{FF2B5EF4-FFF2-40B4-BE49-F238E27FC236}">
                <a16:creationId xmlns:a16="http://schemas.microsoft.com/office/drawing/2014/main" id="{72285D9D-065C-4839-9502-BDB0D589D501}"/>
              </a:ext>
            </a:extLst>
          </p:cNvPr>
          <p:cNvSpPr>
            <a:spLocks noGrp="1"/>
          </p:cNvSpPr>
          <p:nvPr>
            <p:ph sz="quarter" idx="4"/>
          </p:nvPr>
        </p:nvSpPr>
        <p:spPr>
          <a:xfrm>
            <a:off x="6007608" y="2750989"/>
            <a:ext cx="5650992" cy="3607477"/>
          </a:xfrm>
        </p:spPr>
        <p:txBody>
          <a:bodyPr>
            <a:normAutofit fontScale="85000" lnSpcReduction="20000"/>
          </a:bodyPr>
          <a:lstStyle/>
          <a:p>
            <a:pPr marL="0" indent="0" defTabSz="3291840">
              <a:lnSpc>
                <a:spcPct val="100000"/>
              </a:lnSpc>
              <a:spcBef>
                <a:spcPts val="0"/>
              </a:spcBef>
              <a:buNone/>
              <a:defRPr/>
            </a:pPr>
            <a:r>
              <a:rPr lang="en-US" u="sng" dirty="0"/>
              <a:t>Reports from SC Magazine News Articles</a:t>
            </a:r>
            <a:r>
              <a:rPr lang="en-US" dirty="0"/>
              <a:t>:</a:t>
            </a:r>
          </a:p>
          <a:p>
            <a:pPr defTabSz="3291840">
              <a:lnSpc>
                <a:spcPct val="100000"/>
              </a:lnSpc>
              <a:spcBef>
                <a:spcPts val="0"/>
              </a:spcBef>
              <a:buFont typeface="Arial" panose="020B0604020202020204" pitchFamily="34" charset="0"/>
              <a:buChar char="•"/>
              <a:defRPr/>
            </a:pPr>
            <a:r>
              <a:rPr lang="en-US" dirty="0"/>
              <a:t>Capital One fined </a:t>
            </a:r>
            <a:r>
              <a:rPr lang="en-US" dirty="0">
                <a:solidFill>
                  <a:srgbClr val="FF0000"/>
                </a:solidFill>
              </a:rPr>
              <a:t>$80 million </a:t>
            </a:r>
            <a:r>
              <a:rPr lang="en-US" dirty="0"/>
              <a:t>by the OCR for a breach that affected &gt; 100 million customers (2019)</a:t>
            </a:r>
          </a:p>
          <a:p>
            <a:pPr defTabSz="3291840">
              <a:lnSpc>
                <a:spcPct val="100000"/>
              </a:lnSpc>
              <a:spcBef>
                <a:spcPts val="0"/>
              </a:spcBef>
              <a:buFont typeface="Arial" panose="020B0604020202020204" pitchFamily="34" charset="0"/>
              <a:buChar char="•"/>
              <a:defRPr/>
            </a:pPr>
            <a:r>
              <a:rPr lang="en-US" dirty="0"/>
              <a:t>Wendy’s fast food chain agreed to pay </a:t>
            </a:r>
            <a:r>
              <a:rPr lang="en-US" dirty="0">
                <a:solidFill>
                  <a:srgbClr val="FF0000"/>
                </a:solidFill>
              </a:rPr>
              <a:t>$50 million </a:t>
            </a:r>
            <a:r>
              <a:rPr lang="en-US" dirty="0"/>
              <a:t>to different states in 2019 for negligence after payment card data stolen from over 1,000 locations in 2015-2016. </a:t>
            </a:r>
          </a:p>
          <a:p>
            <a:pPr defTabSz="3291840">
              <a:lnSpc>
                <a:spcPct val="100000"/>
              </a:lnSpc>
              <a:spcBef>
                <a:spcPts val="0"/>
              </a:spcBef>
              <a:buFont typeface="Arial" panose="020B0604020202020204" pitchFamily="34" charset="0"/>
              <a:buChar char="•"/>
              <a:defRPr/>
            </a:pPr>
            <a:r>
              <a:rPr lang="en-US" dirty="0"/>
              <a:t>Texas hospital paid </a:t>
            </a:r>
            <a:r>
              <a:rPr lang="en-US" dirty="0">
                <a:solidFill>
                  <a:srgbClr val="FF0000"/>
                </a:solidFill>
              </a:rPr>
              <a:t>$3.2 million </a:t>
            </a:r>
            <a:r>
              <a:rPr lang="en-US" dirty="0"/>
              <a:t>in HIPAA violations.</a:t>
            </a:r>
          </a:p>
          <a:p>
            <a:pPr defTabSz="3291840">
              <a:lnSpc>
                <a:spcPct val="100000"/>
              </a:lnSpc>
              <a:spcBef>
                <a:spcPts val="0"/>
              </a:spcBef>
              <a:buFont typeface="Arial" panose="020B0604020202020204" pitchFamily="34" charset="0"/>
              <a:buChar char="•"/>
              <a:defRPr/>
            </a:pPr>
            <a:r>
              <a:rPr lang="en-US" dirty="0"/>
              <a:t>Target paid </a:t>
            </a:r>
            <a:r>
              <a:rPr lang="en-US" dirty="0">
                <a:solidFill>
                  <a:srgbClr val="FF0000"/>
                </a:solidFill>
              </a:rPr>
              <a:t>$18.5 million </a:t>
            </a:r>
            <a:r>
              <a:rPr lang="en-US" dirty="0"/>
              <a:t>to 47 different states after 2013 massive breach</a:t>
            </a:r>
          </a:p>
          <a:p>
            <a:pPr defTabSz="3291840">
              <a:lnSpc>
                <a:spcPct val="100000"/>
              </a:lnSpc>
              <a:spcBef>
                <a:spcPts val="0"/>
              </a:spcBef>
              <a:buFont typeface="Arial" panose="020B0604020202020204" pitchFamily="34" charset="0"/>
              <a:buChar char="•"/>
              <a:defRPr/>
            </a:pPr>
            <a:r>
              <a:rPr lang="en-US" dirty="0"/>
              <a:t>Europe’s General Data Protection Regulation (GDPR) (2018): Google fined </a:t>
            </a:r>
            <a:r>
              <a:rPr lang="en-US" dirty="0">
                <a:solidFill>
                  <a:srgbClr val="FF0000"/>
                </a:solidFill>
              </a:rPr>
              <a:t>50 million Euros </a:t>
            </a:r>
            <a:r>
              <a:rPr lang="en-US" dirty="0"/>
              <a:t>($54 Million US). </a:t>
            </a:r>
          </a:p>
          <a:p>
            <a:endParaRPr lang="en-US" dirty="0"/>
          </a:p>
        </p:txBody>
      </p:sp>
    </p:spTree>
    <p:extLst>
      <p:ext uri="{BB962C8B-B14F-4D97-AF65-F5344CB8AC3E}">
        <p14:creationId xmlns:p14="http://schemas.microsoft.com/office/powerpoint/2010/main" val="140293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1E29-0D20-41BA-9B20-03A3E5DA79C1}"/>
              </a:ext>
            </a:extLst>
          </p:cNvPr>
          <p:cNvSpPr>
            <a:spLocks noGrp="1"/>
          </p:cNvSpPr>
          <p:nvPr>
            <p:ph type="title"/>
          </p:nvPr>
        </p:nvSpPr>
        <p:spPr/>
        <p:txBody>
          <a:bodyPr/>
          <a:lstStyle/>
          <a:p>
            <a:r>
              <a:rPr lang="en-US" dirty="0"/>
              <a:t>Compliance Concern</a:t>
            </a:r>
          </a:p>
        </p:txBody>
      </p:sp>
      <p:sp>
        <p:nvSpPr>
          <p:cNvPr id="3" name="Content Placeholder 2">
            <a:extLst>
              <a:ext uri="{FF2B5EF4-FFF2-40B4-BE49-F238E27FC236}">
                <a16:creationId xmlns:a16="http://schemas.microsoft.com/office/drawing/2014/main" id="{E607F467-35E2-4D69-A531-F9329D619B38}"/>
              </a:ext>
            </a:extLst>
          </p:cNvPr>
          <p:cNvSpPr>
            <a:spLocks noGrp="1"/>
          </p:cNvSpPr>
          <p:nvPr>
            <p:ph idx="1"/>
          </p:nvPr>
        </p:nvSpPr>
        <p:spPr>
          <a:xfrm>
            <a:off x="676656" y="2011680"/>
            <a:ext cx="10753725" cy="4346787"/>
          </a:xfrm>
        </p:spPr>
        <p:txBody>
          <a:bodyPr>
            <a:normAutofit fontScale="92500" lnSpcReduction="20000"/>
          </a:bodyPr>
          <a:lstStyle/>
          <a:p>
            <a:r>
              <a:rPr lang="en-US" b="1" i="1" dirty="0"/>
              <a:t>Train for Compliance Risk</a:t>
            </a:r>
          </a:p>
          <a:p>
            <a:r>
              <a:rPr lang="en-US" b="1" i="1" dirty="0"/>
              <a:t>Value Legal Adherence within Management</a:t>
            </a:r>
          </a:p>
          <a:p>
            <a:pPr lvl="1"/>
            <a:r>
              <a:rPr lang="en-US" dirty="0"/>
              <a:t>Lead Ethically via Management Example and a Code of Ethics</a:t>
            </a:r>
          </a:p>
          <a:p>
            <a:r>
              <a:rPr lang="en-US" b="1" i="1" dirty="0"/>
              <a:t>Address Regulation Fully</a:t>
            </a:r>
          </a:p>
          <a:p>
            <a:pPr lvl="1"/>
            <a:r>
              <a:rPr lang="en-US" dirty="0"/>
              <a:t>Heed New Regulations</a:t>
            </a:r>
          </a:p>
          <a:p>
            <a:pPr lvl="1"/>
            <a:r>
              <a:rPr lang="en-US" dirty="0"/>
              <a:t>Adhere to Regulations and Standards Addressing Business Ethics</a:t>
            </a:r>
          </a:p>
          <a:p>
            <a:pPr lvl="1"/>
            <a:r>
              <a:rPr lang="en-US" dirty="0"/>
              <a:t>Pay Attention to the Intent of Regulation</a:t>
            </a:r>
          </a:p>
          <a:p>
            <a:r>
              <a:rPr lang="en-US" b="1" i="1" dirty="0"/>
              <a:t>Consider Legal Responsibility Beyond Regulation</a:t>
            </a:r>
          </a:p>
          <a:p>
            <a:pPr lvl="1"/>
            <a:r>
              <a:rPr lang="en-US" dirty="0"/>
              <a:t>Evaluate Product Liability</a:t>
            </a:r>
          </a:p>
          <a:p>
            <a:pPr lvl="1"/>
            <a:r>
              <a:rPr lang="en-US" dirty="0"/>
              <a:t>Manage Projects Responsibly</a:t>
            </a:r>
          </a:p>
          <a:p>
            <a:r>
              <a:rPr lang="en-US" b="1" i="1" dirty="0"/>
              <a:t>Follow Software Standards for Quality, Security, and Safety</a:t>
            </a:r>
          </a:p>
          <a:p>
            <a:pPr lvl="1"/>
            <a:r>
              <a:rPr lang="en-US" dirty="0"/>
              <a:t>Develop and Follow Soft Law</a:t>
            </a:r>
          </a:p>
          <a:p>
            <a:pPr lvl="1"/>
            <a:r>
              <a:rPr lang="en-US" dirty="0"/>
              <a:t>Configure Software for Policy Choice</a:t>
            </a:r>
          </a:p>
          <a:p>
            <a:endParaRPr lang="en-US" b="1" i="1" dirty="0"/>
          </a:p>
          <a:p>
            <a:endParaRPr lang="en-US" b="1" i="1" dirty="0"/>
          </a:p>
          <a:p>
            <a:endParaRPr lang="en-US" dirty="0"/>
          </a:p>
        </p:txBody>
      </p:sp>
    </p:spTree>
    <p:extLst>
      <p:ext uri="{BB962C8B-B14F-4D97-AF65-F5344CB8AC3E}">
        <p14:creationId xmlns:p14="http://schemas.microsoft.com/office/powerpoint/2010/main" val="373189441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904</TotalTime>
  <Words>2126</Words>
  <Application>Microsoft Office PowerPoint</Application>
  <PresentationFormat>Widescreen</PresentationFormat>
  <Paragraphs>365</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Metropolitan</vt:lpstr>
      <vt:lpstr>Ethical Risk Maturity Framework</vt:lpstr>
      <vt:lpstr>My Motivation</vt:lpstr>
      <vt:lpstr>Maturity Levels Relating to Ethical Risk</vt:lpstr>
      <vt:lpstr>A Comparison of Ethical Models</vt:lpstr>
      <vt:lpstr>Risk Immature</vt:lpstr>
      <vt:lpstr>Self-Protection Level</vt:lpstr>
      <vt:lpstr>Self-Protection Level</vt:lpstr>
      <vt:lpstr>Compliance Concern</vt:lpstr>
      <vt:lpstr>Compliance Concern</vt:lpstr>
      <vt:lpstr>Stakeholder Concern</vt:lpstr>
      <vt:lpstr>Stakeholder Concern</vt:lpstr>
      <vt:lpstr>Societal Concern</vt:lpstr>
      <vt:lpstr>Societal Concern</vt:lpstr>
      <vt:lpstr>PowerPoint Presentation</vt:lpstr>
      <vt:lpstr>Conclusion - Benefits</vt:lpstr>
      <vt:lpstr>Consent Notification</vt:lpstr>
      <vt:lpstr>Questions or Comments?  (Would be appreciated)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Lincke, Susan J</dc:creator>
  <cp:lastModifiedBy>Lincke, Susan</cp:lastModifiedBy>
  <cp:revision>52</cp:revision>
  <cp:lastPrinted>2019-10-17T21:52:37Z</cp:lastPrinted>
  <dcterms:created xsi:type="dcterms:W3CDTF">2019-09-16T19:59:42Z</dcterms:created>
  <dcterms:modified xsi:type="dcterms:W3CDTF">2020-09-12T21:45:00Z</dcterms:modified>
</cp:coreProperties>
</file>