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6" r:id="rId2"/>
    <p:sldId id="284" r:id="rId3"/>
    <p:sldId id="263" r:id="rId4"/>
    <p:sldId id="258" r:id="rId5"/>
    <p:sldId id="275" r:id="rId6"/>
    <p:sldId id="287" r:id="rId7"/>
    <p:sldId id="288" r:id="rId8"/>
    <p:sldId id="289" r:id="rId9"/>
    <p:sldId id="276" r:id="rId10"/>
    <p:sldId id="273" r:id="rId11"/>
    <p:sldId id="290" r:id="rId12"/>
    <p:sldId id="291" r:id="rId13"/>
    <p:sldId id="292" r:id="rId14"/>
    <p:sldId id="277" r:id="rId15"/>
    <p:sldId id="281" r:id="rId16"/>
    <p:sldId id="293" r:id="rId17"/>
    <p:sldId id="294" r:id="rId18"/>
    <p:sldId id="295" r:id="rId19"/>
    <p:sldId id="296" r:id="rId20"/>
    <p:sldId id="297" r:id="rId21"/>
    <p:sldId id="298" r:id="rId22"/>
    <p:sldId id="299" r:id="rId23"/>
    <p:sldId id="278" r:id="rId24"/>
    <p:sldId id="280" r:id="rId25"/>
    <p:sldId id="300" r:id="rId26"/>
    <p:sldId id="301" r:id="rId27"/>
    <p:sldId id="302" r:id="rId28"/>
    <p:sldId id="303" r:id="rId29"/>
    <p:sldId id="304" r:id="rId30"/>
    <p:sldId id="305" r:id="rId31"/>
    <p:sldId id="306" r:id="rId32"/>
    <p:sldId id="307" r:id="rId33"/>
    <p:sldId id="279" r:id="rId34"/>
    <p:sldId id="282" r:id="rId35"/>
    <p:sldId id="308" r:id="rId36"/>
    <p:sldId id="309" r:id="rId37"/>
    <p:sldId id="310" r:id="rId38"/>
    <p:sldId id="311" r:id="rId39"/>
    <p:sldId id="264" r:id="rId40"/>
    <p:sldId id="283" r:id="rId41"/>
    <p:sldId id="286" r:id="rId42"/>
    <p:sldId id="285" r:id="rId4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286" autoAdjust="0"/>
  </p:normalViewPr>
  <p:slideViewPr>
    <p:cSldViewPr snapToGrid="0">
      <p:cViewPr varScale="1">
        <p:scale>
          <a:sx n="50" d="100"/>
          <a:sy n="50" d="100"/>
        </p:scale>
        <p:origin x="819" y="27"/>
      </p:cViewPr>
      <p:guideLst/>
    </p:cSldViewPr>
  </p:slideViewPr>
  <p:notesTextViewPr>
    <p:cViewPr>
      <p:scale>
        <a:sx n="125" d="100"/>
        <a:sy n="125" d="100"/>
      </p:scale>
      <p:origin x="0" y="0"/>
    </p:cViewPr>
  </p:notesTextViewPr>
  <p:sorterViewPr>
    <p:cViewPr>
      <p:scale>
        <a:sx n="100" d="100"/>
        <a:sy n="100" d="100"/>
      </p:scale>
      <p:origin x="0" y="-81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03E870-81AC-460F-9520-AE4B36FDD746}" type="doc">
      <dgm:prSet loTypeId="urn:microsoft.com/office/officeart/2005/8/layout/target3" loCatId="list" qsTypeId="urn:microsoft.com/office/officeart/2005/8/quickstyle/3d2" qsCatId="3D" csTypeId="urn:microsoft.com/office/officeart/2005/8/colors/accent1_3" csCatId="accent1" phldr="1"/>
      <dgm:spPr/>
      <dgm:t>
        <a:bodyPr/>
        <a:lstStyle/>
        <a:p>
          <a:endParaRPr lang="en-US"/>
        </a:p>
      </dgm:t>
    </dgm:pt>
    <dgm:pt modelId="{E565F811-A2E3-48EB-8863-95BAE80D3A63}">
      <dgm:prSet phldrT="[Text]"/>
      <dgm:spPr>
        <a:xfrm>
          <a:off x="1883568" y="0"/>
          <a:ext cx="8870156" cy="3767137"/>
        </a:xfrm>
        <a:prstGeom prst="rect">
          <a:avLst/>
        </a:prstGeom>
      </dgm:spPr>
      <dgm:t>
        <a:bodyPr/>
        <a:lstStyle/>
        <a:p>
          <a:r>
            <a:rPr lang="en-US">
              <a:latin typeface="Calibri"/>
              <a:ea typeface="+mn-ea"/>
              <a:cs typeface="+mn-cs"/>
            </a:rPr>
            <a:t>Societal Concern</a:t>
          </a:r>
        </a:p>
      </dgm:t>
    </dgm:pt>
    <dgm:pt modelId="{12C95595-A6B5-41DB-826B-ABAF69A75DB9}" type="parTrans" cxnId="{1CDC7D83-6EDF-4937-A336-B41D11141183}">
      <dgm:prSet/>
      <dgm:spPr/>
      <dgm:t>
        <a:bodyPr/>
        <a:lstStyle/>
        <a:p>
          <a:endParaRPr lang="en-US"/>
        </a:p>
      </dgm:t>
    </dgm:pt>
    <dgm:pt modelId="{B5966C40-69E3-4A0A-99A0-F4FBE42E5889}" type="sibTrans" cxnId="{1CDC7D83-6EDF-4937-A336-B41D11141183}">
      <dgm:prSet/>
      <dgm:spPr/>
      <dgm:t>
        <a:bodyPr/>
        <a:lstStyle/>
        <a:p>
          <a:endParaRPr lang="en-US"/>
        </a:p>
      </dgm:t>
    </dgm:pt>
    <dgm:pt modelId="{73459E6E-9F23-434E-A06A-3F47536C3F55}">
      <dgm:prSet phldrT="[Text]"/>
      <dgm:spPr>
        <a:xfrm>
          <a:off x="6318646" y="0"/>
          <a:ext cx="4435078" cy="602741"/>
        </a:xfrm>
        <a:prstGeom prst="rect">
          <a:avLst/>
        </a:prstGeom>
      </dgm:spPr>
      <dgm:t>
        <a:bodyPr/>
        <a:lstStyle/>
        <a:p>
          <a:r>
            <a:rPr lang="en-US">
              <a:latin typeface="Calibri"/>
              <a:ea typeface="+mn-ea"/>
              <a:cs typeface="+mn-cs"/>
            </a:rPr>
            <a:t>Society</a:t>
          </a:r>
        </a:p>
      </dgm:t>
    </dgm:pt>
    <dgm:pt modelId="{29823D26-D730-4328-8E42-AD357640BEEA}" type="parTrans" cxnId="{31150F1B-3085-47FA-B9FA-88149E24AD11}">
      <dgm:prSet/>
      <dgm:spPr/>
      <dgm:t>
        <a:bodyPr/>
        <a:lstStyle/>
        <a:p>
          <a:endParaRPr lang="en-US"/>
        </a:p>
      </dgm:t>
    </dgm:pt>
    <dgm:pt modelId="{0A5D3B9E-2AC6-4765-BEB2-61939DC752B8}" type="sibTrans" cxnId="{31150F1B-3085-47FA-B9FA-88149E24AD11}">
      <dgm:prSet/>
      <dgm:spPr/>
      <dgm:t>
        <a:bodyPr/>
        <a:lstStyle/>
        <a:p>
          <a:endParaRPr lang="en-US"/>
        </a:p>
      </dgm:t>
    </dgm:pt>
    <dgm:pt modelId="{39498038-DF7F-46C3-9494-DD8519391C29}">
      <dgm:prSet phldrT="[Text]"/>
      <dgm:spPr>
        <a:xfrm>
          <a:off x="6318646" y="0"/>
          <a:ext cx="4435078" cy="602741"/>
        </a:xfrm>
        <a:prstGeom prst="rect">
          <a:avLst/>
        </a:prstGeom>
      </dgm:spPr>
      <dgm:t>
        <a:bodyPr/>
        <a:lstStyle/>
        <a:p>
          <a:r>
            <a:rPr lang="en-US">
              <a:latin typeface="Calibri"/>
              <a:ea typeface="+mn-ea"/>
              <a:cs typeface="+mn-cs"/>
            </a:rPr>
            <a:t>Environment</a:t>
          </a:r>
        </a:p>
      </dgm:t>
    </dgm:pt>
    <dgm:pt modelId="{DD2896A3-EEDA-44B7-8AAE-10E8D8E52EF4}" type="parTrans" cxnId="{39248EE3-AFBD-4400-97DB-B99803C9D885}">
      <dgm:prSet/>
      <dgm:spPr/>
      <dgm:t>
        <a:bodyPr/>
        <a:lstStyle/>
        <a:p>
          <a:endParaRPr lang="en-US"/>
        </a:p>
      </dgm:t>
    </dgm:pt>
    <dgm:pt modelId="{51D2F8EA-73FD-4B52-8185-8B2732597B20}" type="sibTrans" cxnId="{39248EE3-AFBD-4400-97DB-B99803C9D885}">
      <dgm:prSet/>
      <dgm:spPr/>
      <dgm:t>
        <a:bodyPr/>
        <a:lstStyle/>
        <a:p>
          <a:endParaRPr lang="en-US"/>
        </a:p>
      </dgm:t>
    </dgm:pt>
    <dgm:pt modelId="{BF9CF72B-6CFA-4708-B6EA-11E87C4E45E4}">
      <dgm:prSet phldrT="[Text]"/>
      <dgm:spPr>
        <a:xfrm>
          <a:off x="1883568" y="1205483"/>
          <a:ext cx="8870156" cy="2184939"/>
        </a:xfrm>
        <a:prstGeom prst="rect">
          <a:avLst/>
        </a:prstGeom>
      </dgm:spPr>
      <dgm:t>
        <a:bodyPr/>
        <a:lstStyle/>
        <a:p>
          <a:r>
            <a:rPr lang="en-US">
              <a:latin typeface="Calibri"/>
              <a:ea typeface="+mn-ea"/>
              <a:cs typeface="+mn-cs"/>
            </a:rPr>
            <a:t>Compliance Concern</a:t>
          </a:r>
        </a:p>
      </dgm:t>
    </dgm:pt>
    <dgm:pt modelId="{B151793A-F99E-4961-95DB-F302DC9FF784}" type="parTrans" cxnId="{5A5DD5AC-9FFF-40AC-A31B-6A1BD989ED6B}">
      <dgm:prSet/>
      <dgm:spPr/>
      <dgm:t>
        <a:bodyPr/>
        <a:lstStyle/>
        <a:p>
          <a:endParaRPr lang="en-US"/>
        </a:p>
      </dgm:t>
    </dgm:pt>
    <dgm:pt modelId="{C9533BB1-0385-4448-BB9B-9E2DB0C47018}" type="sibTrans" cxnId="{5A5DD5AC-9FFF-40AC-A31B-6A1BD989ED6B}">
      <dgm:prSet/>
      <dgm:spPr/>
      <dgm:t>
        <a:bodyPr/>
        <a:lstStyle/>
        <a:p>
          <a:endParaRPr lang="en-US"/>
        </a:p>
      </dgm:t>
    </dgm:pt>
    <dgm:pt modelId="{A6C05049-A56E-4209-9679-9C94A96A2336}">
      <dgm:prSet phldrT="[Text]"/>
      <dgm:spPr>
        <a:xfrm>
          <a:off x="6318646" y="1205483"/>
          <a:ext cx="4435078" cy="602741"/>
        </a:xfrm>
        <a:prstGeom prst="rect">
          <a:avLst/>
        </a:prstGeom>
      </dgm:spPr>
      <dgm:t>
        <a:bodyPr/>
        <a:lstStyle/>
        <a:p>
          <a:r>
            <a:rPr lang="en-US" dirty="0">
              <a:latin typeface="Calibri"/>
              <a:ea typeface="+mn-ea"/>
              <a:cs typeface="+mn-cs"/>
            </a:rPr>
            <a:t>Regulation, Administrative law</a:t>
          </a:r>
        </a:p>
      </dgm:t>
    </dgm:pt>
    <dgm:pt modelId="{86866797-E877-47E5-9167-45C9C6180353}" type="parTrans" cxnId="{71C72C10-85D9-4B45-A0BC-9D199296AD99}">
      <dgm:prSet/>
      <dgm:spPr/>
      <dgm:t>
        <a:bodyPr/>
        <a:lstStyle/>
        <a:p>
          <a:endParaRPr lang="en-US"/>
        </a:p>
      </dgm:t>
    </dgm:pt>
    <dgm:pt modelId="{3B17EEA1-D6F9-456A-BA95-D283C9E9232E}" type="sibTrans" cxnId="{71C72C10-85D9-4B45-A0BC-9D199296AD99}">
      <dgm:prSet/>
      <dgm:spPr/>
      <dgm:t>
        <a:bodyPr/>
        <a:lstStyle/>
        <a:p>
          <a:endParaRPr lang="en-US"/>
        </a:p>
      </dgm:t>
    </dgm:pt>
    <dgm:pt modelId="{8D600B20-88D3-4438-9255-43696B8FFC73}">
      <dgm:prSet phldrT="[Text]"/>
      <dgm:spPr>
        <a:xfrm>
          <a:off x="1883568" y="1808225"/>
          <a:ext cx="8870156" cy="1393840"/>
        </a:xfrm>
        <a:prstGeom prst="rect">
          <a:avLst/>
        </a:prstGeom>
      </dgm:spPr>
      <dgm:t>
        <a:bodyPr/>
        <a:lstStyle/>
        <a:p>
          <a:r>
            <a:rPr lang="en-US">
              <a:latin typeface="Calibri"/>
              <a:ea typeface="+mn-ea"/>
              <a:cs typeface="+mn-cs"/>
            </a:rPr>
            <a:t>Self-Protection</a:t>
          </a:r>
        </a:p>
      </dgm:t>
    </dgm:pt>
    <dgm:pt modelId="{807B8A89-4DA5-4CF9-B622-FF7776016B4F}" type="parTrans" cxnId="{467EFB52-4780-47A5-8048-BFCCC0085028}">
      <dgm:prSet/>
      <dgm:spPr/>
      <dgm:t>
        <a:bodyPr/>
        <a:lstStyle/>
        <a:p>
          <a:endParaRPr lang="en-US"/>
        </a:p>
      </dgm:t>
    </dgm:pt>
    <dgm:pt modelId="{88556848-C0B5-45D3-95A4-B44592EF49BA}" type="sibTrans" cxnId="{467EFB52-4780-47A5-8048-BFCCC0085028}">
      <dgm:prSet/>
      <dgm:spPr/>
      <dgm:t>
        <a:bodyPr/>
        <a:lstStyle/>
        <a:p>
          <a:endParaRPr lang="en-US"/>
        </a:p>
      </dgm:t>
    </dgm:pt>
    <dgm:pt modelId="{9657DF12-5AEF-4F8E-9BDE-6CB4A98219B7}">
      <dgm:prSet phldrT="[Text]"/>
      <dgm:spPr>
        <a:xfrm>
          <a:off x="6318646" y="1808225"/>
          <a:ext cx="4435078" cy="602741"/>
        </a:xfrm>
        <a:prstGeom prst="rect">
          <a:avLst/>
        </a:prstGeom>
      </dgm:spPr>
      <dgm:t>
        <a:bodyPr/>
        <a:lstStyle/>
        <a:p>
          <a:r>
            <a:rPr lang="en-US">
              <a:latin typeface="Calibri"/>
              <a:ea typeface="+mn-ea"/>
              <a:cs typeface="+mn-cs"/>
            </a:rPr>
            <a:t>Organization</a:t>
          </a:r>
        </a:p>
      </dgm:t>
    </dgm:pt>
    <dgm:pt modelId="{332B73B8-5311-4C64-9AC6-1603DFFC1DD1}" type="parTrans" cxnId="{DCBFE06D-BFDE-4718-A06D-458CA721AD4C}">
      <dgm:prSet/>
      <dgm:spPr/>
      <dgm:t>
        <a:bodyPr/>
        <a:lstStyle/>
        <a:p>
          <a:endParaRPr lang="en-US"/>
        </a:p>
      </dgm:t>
    </dgm:pt>
    <dgm:pt modelId="{C42B7988-7C4F-4F1B-B195-D433428DF179}" type="sibTrans" cxnId="{DCBFE06D-BFDE-4718-A06D-458CA721AD4C}">
      <dgm:prSet/>
      <dgm:spPr/>
      <dgm:t>
        <a:bodyPr/>
        <a:lstStyle/>
        <a:p>
          <a:endParaRPr lang="en-US"/>
        </a:p>
      </dgm:t>
    </dgm:pt>
    <dgm:pt modelId="{573B1F3F-2E87-4D53-AE37-D520950941BD}">
      <dgm:prSet phldrT="[Text]"/>
      <dgm:spPr>
        <a:xfrm>
          <a:off x="6318646" y="1808225"/>
          <a:ext cx="4435078" cy="602741"/>
        </a:xfrm>
        <a:prstGeom prst="rect">
          <a:avLst/>
        </a:prstGeom>
      </dgm:spPr>
      <dgm:t>
        <a:bodyPr/>
        <a:lstStyle/>
        <a:p>
          <a:r>
            <a:rPr lang="en-US">
              <a:latin typeface="Calibri"/>
              <a:ea typeface="+mn-ea"/>
              <a:cs typeface="+mn-cs"/>
            </a:rPr>
            <a:t>Shareholders</a:t>
          </a:r>
        </a:p>
      </dgm:t>
    </dgm:pt>
    <dgm:pt modelId="{43A2CE70-FCC4-46CE-9A74-80E29FDFCF65}" type="parTrans" cxnId="{FF72E46F-D2DA-49FE-8FCA-377246CF0C2C}">
      <dgm:prSet/>
      <dgm:spPr/>
      <dgm:t>
        <a:bodyPr/>
        <a:lstStyle/>
        <a:p>
          <a:endParaRPr lang="en-US"/>
        </a:p>
      </dgm:t>
    </dgm:pt>
    <dgm:pt modelId="{695EFC9D-43BE-43E0-B5D3-70CBF6660FBF}" type="sibTrans" cxnId="{FF72E46F-D2DA-49FE-8FCA-377246CF0C2C}">
      <dgm:prSet/>
      <dgm:spPr/>
      <dgm:t>
        <a:bodyPr/>
        <a:lstStyle/>
        <a:p>
          <a:endParaRPr lang="en-US"/>
        </a:p>
      </dgm:t>
    </dgm:pt>
    <dgm:pt modelId="{F3FDBD34-CF90-4B0C-A06A-424C8387D445}">
      <dgm:prSet/>
      <dgm:spPr>
        <a:xfrm>
          <a:off x="1883568" y="2410967"/>
          <a:ext cx="8870156" cy="602741"/>
        </a:xfrm>
        <a:prstGeom prst="rect">
          <a:avLst/>
        </a:prstGeom>
      </dgm:spPr>
      <dgm:t>
        <a:bodyPr/>
        <a:lstStyle/>
        <a:p>
          <a:r>
            <a:rPr lang="en-US">
              <a:latin typeface="Calibri"/>
              <a:ea typeface="+mn-ea"/>
              <a:cs typeface="+mn-cs"/>
            </a:rPr>
            <a:t>Risk Immature</a:t>
          </a:r>
        </a:p>
      </dgm:t>
    </dgm:pt>
    <dgm:pt modelId="{F8D119FF-B5D9-4E01-B9F2-3AB965EFA632}" type="parTrans" cxnId="{EA55CB11-875B-43FF-9B67-DD0AB437B064}">
      <dgm:prSet/>
      <dgm:spPr/>
      <dgm:t>
        <a:bodyPr/>
        <a:lstStyle/>
        <a:p>
          <a:endParaRPr lang="en-US"/>
        </a:p>
      </dgm:t>
    </dgm:pt>
    <dgm:pt modelId="{9592FC4F-7E1E-4EB7-B002-3B9A24823BF5}" type="sibTrans" cxnId="{EA55CB11-875B-43FF-9B67-DD0AB437B064}">
      <dgm:prSet/>
      <dgm:spPr/>
      <dgm:t>
        <a:bodyPr/>
        <a:lstStyle/>
        <a:p>
          <a:endParaRPr lang="en-US"/>
        </a:p>
      </dgm:t>
    </dgm:pt>
    <dgm:pt modelId="{8E218F3E-696A-4C45-B779-D5D8D1A08452}">
      <dgm:prSet/>
      <dgm:spPr>
        <a:xfrm>
          <a:off x="1883568" y="629645"/>
          <a:ext cx="8870156" cy="2976038"/>
        </a:xfrm>
        <a:prstGeom prst="rect">
          <a:avLst/>
        </a:prstGeom>
      </dgm:spPr>
      <dgm:t>
        <a:bodyPr/>
        <a:lstStyle/>
        <a:p>
          <a:r>
            <a:rPr lang="en-US">
              <a:latin typeface="Calibri"/>
              <a:ea typeface="+mn-ea"/>
              <a:cs typeface="+mn-cs"/>
            </a:rPr>
            <a:t>Stakeholder Concern</a:t>
          </a:r>
        </a:p>
      </dgm:t>
    </dgm:pt>
    <dgm:pt modelId="{C5AFF12F-5EDB-4BA8-9452-F9E7C2F32464}" type="parTrans" cxnId="{16D9711C-9EE6-455B-8C08-03D51B2F0FA8}">
      <dgm:prSet/>
      <dgm:spPr/>
      <dgm:t>
        <a:bodyPr/>
        <a:lstStyle/>
        <a:p>
          <a:endParaRPr lang="en-US"/>
        </a:p>
      </dgm:t>
    </dgm:pt>
    <dgm:pt modelId="{91D82FA6-C6C8-49B3-A89D-E344B5129EE9}" type="sibTrans" cxnId="{16D9711C-9EE6-455B-8C08-03D51B2F0FA8}">
      <dgm:prSet/>
      <dgm:spPr/>
      <dgm:t>
        <a:bodyPr/>
        <a:lstStyle/>
        <a:p>
          <a:endParaRPr lang="en-US"/>
        </a:p>
      </dgm:t>
    </dgm:pt>
    <dgm:pt modelId="{0A3FF751-060B-4A09-ADEB-366EDEBFEA6F}">
      <dgm:prSet/>
      <dgm:spPr>
        <a:xfrm>
          <a:off x="6318646" y="602741"/>
          <a:ext cx="4435078" cy="602741"/>
        </a:xfrm>
        <a:prstGeom prst="rect">
          <a:avLst/>
        </a:prstGeom>
      </dgm:spPr>
      <dgm:t>
        <a:bodyPr/>
        <a:lstStyle/>
        <a:p>
          <a:r>
            <a:rPr lang="en-US" dirty="0">
              <a:latin typeface="Calibri"/>
              <a:ea typeface="+mn-ea"/>
              <a:cs typeface="+mn-cs"/>
            </a:rPr>
            <a:t>Customers, Financiers, Suppliers</a:t>
          </a:r>
        </a:p>
      </dgm:t>
    </dgm:pt>
    <dgm:pt modelId="{7F980856-7A83-417D-BD25-E973C788FF95}" type="parTrans" cxnId="{3D0BE32C-693F-46E8-B330-315005A709FA}">
      <dgm:prSet/>
      <dgm:spPr/>
      <dgm:t>
        <a:bodyPr/>
        <a:lstStyle/>
        <a:p>
          <a:endParaRPr lang="en-US"/>
        </a:p>
      </dgm:t>
    </dgm:pt>
    <dgm:pt modelId="{5BC0D426-AABB-4E17-9066-47B3D9ECFFAD}" type="sibTrans" cxnId="{3D0BE32C-693F-46E8-B330-315005A709FA}">
      <dgm:prSet/>
      <dgm:spPr/>
      <dgm:t>
        <a:bodyPr/>
        <a:lstStyle/>
        <a:p>
          <a:endParaRPr lang="en-US"/>
        </a:p>
      </dgm:t>
    </dgm:pt>
    <dgm:pt modelId="{7BD125AA-058C-4D0B-8FA3-D3ACC5DEAF94}">
      <dgm:prSet/>
      <dgm:spPr>
        <a:xfrm>
          <a:off x="6318646" y="602741"/>
          <a:ext cx="4435078" cy="602741"/>
        </a:xfrm>
        <a:prstGeom prst="rect">
          <a:avLst/>
        </a:prstGeom>
      </dgm:spPr>
      <dgm:t>
        <a:bodyPr/>
        <a:lstStyle/>
        <a:p>
          <a:r>
            <a:rPr lang="en-US" dirty="0">
              <a:latin typeface="Calibri"/>
              <a:ea typeface="+mn-ea"/>
              <a:cs typeface="+mn-cs"/>
            </a:rPr>
            <a:t>Employees, Community</a:t>
          </a:r>
        </a:p>
      </dgm:t>
    </dgm:pt>
    <dgm:pt modelId="{0AB2A87F-04F8-4A19-B2B2-72D14B82A3D1}" type="parTrans" cxnId="{26F63F27-ED62-41BD-805C-FB0B1C167FD0}">
      <dgm:prSet/>
      <dgm:spPr/>
      <dgm:t>
        <a:bodyPr/>
        <a:lstStyle/>
        <a:p>
          <a:endParaRPr lang="en-US"/>
        </a:p>
      </dgm:t>
    </dgm:pt>
    <dgm:pt modelId="{834E8D7E-404C-405A-A63E-C62B2D0615A2}" type="sibTrans" cxnId="{26F63F27-ED62-41BD-805C-FB0B1C167FD0}">
      <dgm:prSet/>
      <dgm:spPr/>
      <dgm:t>
        <a:bodyPr/>
        <a:lstStyle/>
        <a:p>
          <a:endParaRPr lang="en-US"/>
        </a:p>
      </dgm:t>
    </dgm:pt>
    <dgm:pt modelId="{6F647A7C-4D82-4FA6-9057-094511B2A4AF}">
      <dgm:prSet phldrT="[Text]"/>
      <dgm:spPr>
        <a:xfrm>
          <a:off x="6318646" y="1205483"/>
          <a:ext cx="4435078" cy="602741"/>
        </a:xfrm>
        <a:prstGeom prst="rect">
          <a:avLst/>
        </a:prstGeom>
      </dgm:spPr>
      <dgm:t>
        <a:bodyPr/>
        <a:lstStyle/>
        <a:p>
          <a:r>
            <a:rPr lang="en-US" dirty="0">
              <a:latin typeface="Calibri"/>
              <a:ea typeface="+mn-ea"/>
              <a:cs typeface="+mn-cs"/>
            </a:rPr>
            <a:t>Civil law, Contracts</a:t>
          </a:r>
        </a:p>
      </dgm:t>
    </dgm:pt>
    <dgm:pt modelId="{229B7379-7293-40B3-9CCD-13DD597BD9E8}" type="parTrans" cxnId="{223D716B-6B5E-4939-BEC3-7D10DF28D141}">
      <dgm:prSet/>
      <dgm:spPr/>
      <dgm:t>
        <a:bodyPr/>
        <a:lstStyle/>
        <a:p>
          <a:endParaRPr lang="en-US"/>
        </a:p>
      </dgm:t>
    </dgm:pt>
    <dgm:pt modelId="{504B475A-F8E5-4A5A-BBD0-6B151832B739}" type="sibTrans" cxnId="{223D716B-6B5E-4939-BEC3-7D10DF28D141}">
      <dgm:prSet/>
      <dgm:spPr/>
      <dgm:t>
        <a:bodyPr/>
        <a:lstStyle/>
        <a:p>
          <a:endParaRPr lang="en-US"/>
        </a:p>
      </dgm:t>
    </dgm:pt>
    <dgm:pt modelId="{298953C5-46B1-4911-A7C7-72A2B6C7009B}" type="pres">
      <dgm:prSet presAssocID="{2E03E870-81AC-460F-9520-AE4B36FDD746}" presName="Name0" presStyleCnt="0">
        <dgm:presLayoutVars>
          <dgm:chMax val="7"/>
          <dgm:dir/>
          <dgm:animLvl val="lvl"/>
          <dgm:resizeHandles val="exact"/>
        </dgm:presLayoutVars>
      </dgm:prSet>
      <dgm:spPr/>
    </dgm:pt>
    <dgm:pt modelId="{B8C34565-BB7A-4204-BB8A-EE6E23EAB47E}" type="pres">
      <dgm:prSet presAssocID="{E565F811-A2E3-48EB-8863-95BAE80D3A63}" presName="circle1" presStyleLbl="node1" presStyleIdx="0" presStyleCnt="5"/>
      <dgm:spPr>
        <a:xfrm>
          <a:off x="0" y="0"/>
          <a:ext cx="3767137" cy="3767137"/>
        </a:xfrm>
        <a:prstGeom prst="pie">
          <a:avLst>
            <a:gd name="adj1" fmla="val 5400000"/>
            <a:gd name="adj2" fmla="val 16200000"/>
          </a:avLst>
        </a:prstGeom>
      </dgm:spPr>
    </dgm:pt>
    <dgm:pt modelId="{311089D0-0024-4634-AFEA-21820D056533}" type="pres">
      <dgm:prSet presAssocID="{E565F811-A2E3-48EB-8863-95BAE80D3A63}" presName="space" presStyleCnt="0"/>
      <dgm:spPr/>
    </dgm:pt>
    <dgm:pt modelId="{02E4D6B5-409F-4618-B5DC-6CDAEAADB136}" type="pres">
      <dgm:prSet presAssocID="{E565F811-A2E3-48EB-8863-95BAE80D3A63}" presName="rect1" presStyleLbl="alignAcc1" presStyleIdx="0" presStyleCnt="5"/>
      <dgm:spPr>
        <a:prstGeom prst="rect">
          <a:avLst/>
        </a:prstGeom>
      </dgm:spPr>
    </dgm:pt>
    <dgm:pt modelId="{D550984C-1874-47BD-8495-FDBE70C88B38}" type="pres">
      <dgm:prSet presAssocID="{8E218F3E-696A-4C45-B779-D5D8D1A08452}" presName="vertSpace2" presStyleLbl="node1" presStyleIdx="0" presStyleCnt="5"/>
      <dgm:spPr/>
    </dgm:pt>
    <dgm:pt modelId="{487B1FCB-7B8D-4DA1-B5D3-01D324E91BE0}" type="pres">
      <dgm:prSet presAssocID="{8E218F3E-696A-4C45-B779-D5D8D1A08452}" presName="circle2" presStyleLbl="node1" presStyleIdx="1" presStyleCnt="5"/>
      <dgm:spPr>
        <a:xfrm>
          <a:off x="395549" y="602741"/>
          <a:ext cx="2976038" cy="2976038"/>
        </a:xfrm>
        <a:prstGeom prst="pie">
          <a:avLst>
            <a:gd name="adj1" fmla="val 5400000"/>
            <a:gd name="adj2" fmla="val 16200000"/>
          </a:avLst>
        </a:prstGeom>
      </dgm:spPr>
    </dgm:pt>
    <dgm:pt modelId="{C94E4E7D-E4B1-4212-B301-496102D9FD4D}" type="pres">
      <dgm:prSet presAssocID="{8E218F3E-696A-4C45-B779-D5D8D1A08452}" presName="rect2" presStyleLbl="alignAcc1" presStyleIdx="1" presStyleCnt="5" custLinFactNeighborX="0" custLinFactNeighborY="904"/>
      <dgm:spPr>
        <a:prstGeom prst="rect">
          <a:avLst/>
        </a:prstGeom>
      </dgm:spPr>
    </dgm:pt>
    <dgm:pt modelId="{387B447B-8224-4DC5-BED5-5EA9E2F39F07}" type="pres">
      <dgm:prSet presAssocID="{BF9CF72B-6CFA-4708-B6EA-11E87C4E45E4}" presName="vertSpace3" presStyleLbl="node1" presStyleIdx="1" presStyleCnt="5"/>
      <dgm:spPr/>
    </dgm:pt>
    <dgm:pt modelId="{2FFCA0DF-CB66-4B32-A3A5-8777577C02B4}" type="pres">
      <dgm:prSet presAssocID="{BF9CF72B-6CFA-4708-B6EA-11E87C4E45E4}" presName="circle3" presStyleLbl="node1" presStyleIdx="2" presStyleCnt="5"/>
      <dgm:spPr>
        <a:xfrm>
          <a:off x="791098" y="1205483"/>
          <a:ext cx="2184939" cy="2184939"/>
        </a:xfrm>
        <a:prstGeom prst="pie">
          <a:avLst>
            <a:gd name="adj1" fmla="val 5400000"/>
            <a:gd name="adj2" fmla="val 16200000"/>
          </a:avLst>
        </a:prstGeom>
      </dgm:spPr>
    </dgm:pt>
    <dgm:pt modelId="{A98D2E5E-1D54-4D47-807D-AB9F25F16679}" type="pres">
      <dgm:prSet presAssocID="{BF9CF72B-6CFA-4708-B6EA-11E87C4E45E4}" presName="rect3" presStyleLbl="alignAcc1" presStyleIdx="2" presStyleCnt="5"/>
      <dgm:spPr>
        <a:prstGeom prst="rect">
          <a:avLst/>
        </a:prstGeom>
      </dgm:spPr>
    </dgm:pt>
    <dgm:pt modelId="{68D50D2C-F0CB-40C8-A6C1-7CDC56C3DAAE}" type="pres">
      <dgm:prSet presAssocID="{8D600B20-88D3-4438-9255-43696B8FFC73}" presName="vertSpace4" presStyleLbl="node1" presStyleIdx="2" presStyleCnt="5"/>
      <dgm:spPr/>
    </dgm:pt>
    <dgm:pt modelId="{9D0054A3-432E-42A0-9037-F03097DDF7ED}" type="pres">
      <dgm:prSet presAssocID="{8D600B20-88D3-4438-9255-43696B8FFC73}" presName="circle4" presStyleLbl="node1" presStyleIdx="3" presStyleCnt="5"/>
      <dgm:spPr>
        <a:xfrm>
          <a:off x="1186648" y="1808225"/>
          <a:ext cx="1393840" cy="1393840"/>
        </a:xfrm>
        <a:prstGeom prst="pie">
          <a:avLst>
            <a:gd name="adj1" fmla="val 5400000"/>
            <a:gd name="adj2" fmla="val 16200000"/>
          </a:avLst>
        </a:prstGeom>
      </dgm:spPr>
    </dgm:pt>
    <dgm:pt modelId="{0C4B757E-0ECF-4B78-A082-FBFCEE9184D3}" type="pres">
      <dgm:prSet presAssocID="{8D600B20-88D3-4438-9255-43696B8FFC73}" presName="rect4" presStyleLbl="alignAcc1" presStyleIdx="3" presStyleCnt="5"/>
      <dgm:spPr>
        <a:prstGeom prst="rect">
          <a:avLst/>
        </a:prstGeom>
      </dgm:spPr>
    </dgm:pt>
    <dgm:pt modelId="{F502E4C6-F5D3-4CB0-B4A5-906AECA498D2}" type="pres">
      <dgm:prSet presAssocID="{F3FDBD34-CF90-4B0C-A06A-424C8387D445}" presName="vertSpace5" presStyleLbl="node1" presStyleIdx="3" presStyleCnt="5"/>
      <dgm:spPr/>
    </dgm:pt>
    <dgm:pt modelId="{4B5935BA-D588-4CB3-A5EE-E0370796B49E}" type="pres">
      <dgm:prSet presAssocID="{F3FDBD34-CF90-4B0C-A06A-424C8387D445}" presName="circle5" presStyleLbl="node1" presStyleIdx="4" presStyleCnt="5"/>
      <dgm:spPr>
        <a:xfrm>
          <a:off x="1582197" y="2410967"/>
          <a:ext cx="602741" cy="602741"/>
        </a:xfrm>
        <a:prstGeom prst="pie">
          <a:avLst>
            <a:gd name="adj1" fmla="val 5400000"/>
            <a:gd name="adj2" fmla="val 16200000"/>
          </a:avLst>
        </a:prstGeom>
      </dgm:spPr>
    </dgm:pt>
    <dgm:pt modelId="{C71CF89E-E959-433F-8C4E-B721AAC08BFB}" type="pres">
      <dgm:prSet presAssocID="{F3FDBD34-CF90-4B0C-A06A-424C8387D445}" presName="rect5" presStyleLbl="alignAcc1" presStyleIdx="4" presStyleCnt="5"/>
      <dgm:spPr>
        <a:prstGeom prst="rect">
          <a:avLst/>
        </a:prstGeom>
      </dgm:spPr>
    </dgm:pt>
    <dgm:pt modelId="{709CEAEC-0DC7-450A-BD5B-9E923F7BD547}" type="pres">
      <dgm:prSet presAssocID="{E565F811-A2E3-48EB-8863-95BAE80D3A63}" presName="rect1ParTx" presStyleLbl="alignAcc1" presStyleIdx="4" presStyleCnt="5">
        <dgm:presLayoutVars>
          <dgm:chMax val="1"/>
          <dgm:bulletEnabled val="1"/>
        </dgm:presLayoutVars>
      </dgm:prSet>
      <dgm:spPr/>
    </dgm:pt>
    <dgm:pt modelId="{90239127-7755-42D5-B5B3-7BC6ED85EB7C}" type="pres">
      <dgm:prSet presAssocID="{E565F811-A2E3-48EB-8863-95BAE80D3A63}" presName="rect1ChTx" presStyleLbl="alignAcc1" presStyleIdx="4" presStyleCnt="5">
        <dgm:presLayoutVars>
          <dgm:bulletEnabled val="1"/>
        </dgm:presLayoutVars>
      </dgm:prSet>
      <dgm:spPr>
        <a:prstGeom prst="rect">
          <a:avLst/>
        </a:prstGeom>
      </dgm:spPr>
    </dgm:pt>
    <dgm:pt modelId="{52A2F980-3FB0-419F-B93C-3229E70C9E8A}" type="pres">
      <dgm:prSet presAssocID="{8E218F3E-696A-4C45-B779-D5D8D1A08452}" presName="rect2ParTx" presStyleLbl="alignAcc1" presStyleIdx="4" presStyleCnt="5">
        <dgm:presLayoutVars>
          <dgm:chMax val="1"/>
          <dgm:bulletEnabled val="1"/>
        </dgm:presLayoutVars>
      </dgm:prSet>
      <dgm:spPr/>
    </dgm:pt>
    <dgm:pt modelId="{0A457460-1287-4E43-85FD-0463CE7CC284}" type="pres">
      <dgm:prSet presAssocID="{8E218F3E-696A-4C45-B779-D5D8D1A08452}" presName="rect2ChTx" presStyleLbl="alignAcc1" presStyleIdx="4" presStyleCnt="5">
        <dgm:presLayoutVars>
          <dgm:bulletEnabled val="1"/>
        </dgm:presLayoutVars>
      </dgm:prSet>
      <dgm:spPr>
        <a:prstGeom prst="rect">
          <a:avLst/>
        </a:prstGeom>
      </dgm:spPr>
    </dgm:pt>
    <dgm:pt modelId="{E2C5F07B-9F62-4527-BA49-A8CD39B35EF4}" type="pres">
      <dgm:prSet presAssocID="{BF9CF72B-6CFA-4708-B6EA-11E87C4E45E4}" presName="rect3ParTx" presStyleLbl="alignAcc1" presStyleIdx="4" presStyleCnt="5">
        <dgm:presLayoutVars>
          <dgm:chMax val="1"/>
          <dgm:bulletEnabled val="1"/>
        </dgm:presLayoutVars>
      </dgm:prSet>
      <dgm:spPr/>
    </dgm:pt>
    <dgm:pt modelId="{37D84E02-45C1-4E53-A1FE-346CC9EF2469}" type="pres">
      <dgm:prSet presAssocID="{BF9CF72B-6CFA-4708-B6EA-11E87C4E45E4}" presName="rect3ChTx" presStyleLbl="alignAcc1" presStyleIdx="4" presStyleCnt="5">
        <dgm:presLayoutVars>
          <dgm:bulletEnabled val="1"/>
        </dgm:presLayoutVars>
      </dgm:prSet>
      <dgm:spPr>
        <a:prstGeom prst="rect">
          <a:avLst/>
        </a:prstGeom>
      </dgm:spPr>
    </dgm:pt>
    <dgm:pt modelId="{4CE1F3CB-F7E3-4E95-87F4-7C6E0D8B8C17}" type="pres">
      <dgm:prSet presAssocID="{8D600B20-88D3-4438-9255-43696B8FFC73}" presName="rect4ParTx" presStyleLbl="alignAcc1" presStyleIdx="4" presStyleCnt="5">
        <dgm:presLayoutVars>
          <dgm:chMax val="1"/>
          <dgm:bulletEnabled val="1"/>
        </dgm:presLayoutVars>
      </dgm:prSet>
      <dgm:spPr/>
    </dgm:pt>
    <dgm:pt modelId="{3E841B3B-C628-492B-97AE-35894DEDF484}" type="pres">
      <dgm:prSet presAssocID="{8D600B20-88D3-4438-9255-43696B8FFC73}" presName="rect4ChTx" presStyleLbl="alignAcc1" presStyleIdx="4" presStyleCnt="5">
        <dgm:presLayoutVars>
          <dgm:bulletEnabled val="1"/>
        </dgm:presLayoutVars>
      </dgm:prSet>
      <dgm:spPr>
        <a:prstGeom prst="rect">
          <a:avLst/>
        </a:prstGeom>
      </dgm:spPr>
    </dgm:pt>
    <dgm:pt modelId="{D5D22A38-7262-41F0-AA45-74400659C251}" type="pres">
      <dgm:prSet presAssocID="{F3FDBD34-CF90-4B0C-A06A-424C8387D445}" presName="rect5ParTx" presStyleLbl="alignAcc1" presStyleIdx="4" presStyleCnt="5">
        <dgm:presLayoutVars>
          <dgm:chMax val="1"/>
          <dgm:bulletEnabled val="1"/>
        </dgm:presLayoutVars>
      </dgm:prSet>
      <dgm:spPr/>
    </dgm:pt>
    <dgm:pt modelId="{5DBEFCF0-3E92-484C-BA05-5C2659877303}" type="pres">
      <dgm:prSet presAssocID="{F3FDBD34-CF90-4B0C-A06A-424C8387D445}" presName="rect5ChTx" presStyleLbl="alignAcc1" presStyleIdx="4" presStyleCnt="5">
        <dgm:presLayoutVars>
          <dgm:bulletEnabled val="1"/>
        </dgm:presLayoutVars>
      </dgm:prSet>
      <dgm:spPr/>
    </dgm:pt>
  </dgm:ptLst>
  <dgm:cxnLst>
    <dgm:cxn modelId="{14B0C50C-CC5E-428D-81F2-A2EC1D34D9E1}" type="presOf" srcId="{F3FDBD34-CF90-4B0C-A06A-424C8387D445}" destId="{D5D22A38-7262-41F0-AA45-74400659C251}" srcOrd="1" destOrd="0" presId="urn:microsoft.com/office/officeart/2005/8/layout/target3"/>
    <dgm:cxn modelId="{71C72C10-85D9-4B45-A0BC-9D199296AD99}" srcId="{BF9CF72B-6CFA-4708-B6EA-11E87C4E45E4}" destId="{A6C05049-A56E-4209-9679-9C94A96A2336}" srcOrd="0" destOrd="0" parTransId="{86866797-E877-47E5-9167-45C9C6180353}" sibTransId="{3B17EEA1-D6F9-456A-BA95-D283C9E9232E}"/>
    <dgm:cxn modelId="{EA55CB11-875B-43FF-9B67-DD0AB437B064}" srcId="{2E03E870-81AC-460F-9520-AE4B36FDD746}" destId="{F3FDBD34-CF90-4B0C-A06A-424C8387D445}" srcOrd="4" destOrd="0" parTransId="{F8D119FF-B5D9-4E01-B9F2-3AB965EFA632}" sibTransId="{9592FC4F-7E1E-4EB7-B002-3B9A24823BF5}"/>
    <dgm:cxn modelId="{31150F1B-3085-47FA-B9FA-88149E24AD11}" srcId="{E565F811-A2E3-48EB-8863-95BAE80D3A63}" destId="{73459E6E-9F23-434E-A06A-3F47536C3F55}" srcOrd="0" destOrd="0" parTransId="{29823D26-D730-4328-8E42-AD357640BEEA}" sibTransId="{0A5D3B9E-2AC6-4765-BEB2-61939DC752B8}"/>
    <dgm:cxn modelId="{16D9711C-9EE6-455B-8C08-03D51B2F0FA8}" srcId="{2E03E870-81AC-460F-9520-AE4B36FDD746}" destId="{8E218F3E-696A-4C45-B779-D5D8D1A08452}" srcOrd="1" destOrd="0" parTransId="{C5AFF12F-5EDB-4BA8-9452-F9E7C2F32464}" sibTransId="{91D82FA6-C6C8-49B3-A89D-E344B5129EE9}"/>
    <dgm:cxn modelId="{26F63F27-ED62-41BD-805C-FB0B1C167FD0}" srcId="{8E218F3E-696A-4C45-B779-D5D8D1A08452}" destId="{7BD125AA-058C-4D0B-8FA3-D3ACC5DEAF94}" srcOrd="1" destOrd="0" parTransId="{0AB2A87F-04F8-4A19-B2B2-72D14B82A3D1}" sibTransId="{834E8D7E-404C-405A-A63E-C62B2D0615A2}"/>
    <dgm:cxn modelId="{5B8A022A-F872-4134-A0A2-D8E63F8F4F1A}" type="presOf" srcId="{573B1F3F-2E87-4D53-AE37-D520950941BD}" destId="{3E841B3B-C628-492B-97AE-35894DEDF484}" srcOrd="0" destOrd="1" presId="urn:microsoft.com/office/officeart/2005/8/layout/target3"/>
    <dgm:cxn modelId="{D514D22A-D382-4FB0-9380-AC8727964FD9}" type="presOf" srcId="{9657DF12-5AEF-4F8E-9BDE-6CB4A98219B7}" destId="{3E841B3B-C628-492B-97AE-35894DEDF484}" srcOrd="0" destOrd="0" presId="urn:microsoft.com/office/officeart/2005/8/layout/target3"/>
    <dgm:cxn modelId="{3D0BE32C-693F-46E8-B330-315005A709FA}" srcId="{8E218F3E-696A-4C45-B779-D5D8D1A08452}" destId="{0A3FF751-060B-4A09-ADEB-366EDEBFEA6F}" srcOrd="0" destOrd="0" parTransId="{7F980856-7A83-417D-BD25-E973C788FF95}" sibTransId="{5BC0D426-AABB-4E17-9066-47B3D9ECFFAD}"/>
    <dgm:cxn modelId="{A0868D65-E14E-4952-99C3-4717E0F1F363}" type="presOf" srcId="{8E218F3E-696A-4C45-B779-D5D8D1A08452}" destId="{C94E4E7D-E4B1-4212-B301-496102D9FD4D}" srcOrd="0" destOrd="0" presId="urn:microsoft.com/office/officeart/2005/8/layout/target3"/>
    <dgm:cxn modelId="{4991754A-03EC-4594-A105-924E80208615}" type="presOf" srcId="{6F647A7C-4D82-4FA6-9057-094511B2A4AF}" destId="{37D84E02-45C1-4E53-A1FE-346CC9EF2469}" srcOrd="0" destOrd="1" presId="urn:microsoft.com/office/officeart/2005/8/layout/target3"/>
    <dgm:cxn modelId="{223D716B-6B5E-4939-BEC3-7D10DF28D141}" srcId="{BF9CF72B-6CFA-4708-B6EA-11E87C4E45E4}" destId="{6F647A7C-4D82-4FA6-9057-094511B2A4AF}" srcOrd="1" destOrd="0" parTransId="{229B7379-7293-40B3-9CCD-13DD597BD9E8}" sibTransId="{504B475A-F8E5-4A5A-BBD0-6B151832B739}"/>
    <dgm:cxn modelId="{DCBFE06D-BFDE-4718-A06D-458CA721AD4C}" srcId="{8D600B20-88D3-4438-9255-43696B8FFC73}" destId="{9657DF12-5AEF-4F8E-9BDE-6CB4A98219B7}" srcOrd="0" destOrd="0" parTransId="{332B73B8-5311-4C64-9AC6-1603DFFC1DD1}" sibTransId="{C42B7988-7C4F-4F1B-B195-D433428DF179}"/>
    <dgm:cxn modelId="{FF72E46F-D2DA-49FE-8FCA-377246CF0C2C}" srcId="{8D600B20-88D3-4438-9255-43696B8FFC73}" destId="{573B1F3F-2E87-4D53-AE37-D520950941BD}" srcOrd="1" destOrd="0" parTransId="{43A2CE70-FCC4-46CE-9A74-80E29FDFCF65}" sibTransId="{695EFC9D-43BE-43E0-B5D3-70CBF6660FBF}"/>
    <dgm:cxn modelId="{D5C7FC70-9118-4843-BFF3-465DA33D62FA}" type="presOf" srcId="{8D600B20-88D3-4438-9255-43696B8FFC73}" destId="{0C4B757E-0ECF-4B78-A082-FBFCEE9184D3}" srcOrd="0" destOrd="0" presId="urn:microsoft.com/office/officeart/2005/8/layout/target3"/>
    <dgm:cxn modelId="{52737C71-2EFC-4BE4-927B-F0D41C2EB5E7}" type="presOf" srcId="{E565F811-A2E3-48EB-8863-95BAE80D3A63}" destId="{709CEAEC-0DC7-450A-BD5B-9E923F7BD547}" srcOrd="1" destOrd="0" presId="urn:microsoft.com/office/officeart/2005/8/layout/target3"/>
    <dgm:cxn modelId="{467EFB52-4780-47A5-8048-BFCCC0085028}" srcId="{2E03E870-81AC-460F-9520-AE4B36FDD746}" destId="{8D600B20-88D3-4438-9255-43696B8FFC73}" srcOrd="3" destOrd="0" parTransId="{807B8A89-4DA5-4CF9-B622-FF7776016B4F}" sibTransId="{88556848-C0B5-45D3-95A4-B44592EF49BA}"/>
    <dgm:cxn modelId="{1CDC7D83-6EDF-4937-A336-B41D11141183}" srcId="{2E03E870-81AC-460F-9520-AE4B36FDD746}" destId="{E565F811-A2E3-48EB-8863-95BAE80D3A63}" srcOrd="0" destOrd="0" parTransId="{12C95595-A6B5-41DB-826B-ABAF69A75DB9}" sibTransId="{B5966C40-69E3-4A0A-99A0-F4FBE42E5889}"/>
    <dgm:cxn modelId="{D70CB690-B523-44FC-B991-E6A2EBBC3A41}" type="presOf" srcId="{2E03E870-81AC-460F-9520-AE4B36FDD746}" destId="{298953C5-46B1-4911-A7C7-72A2B6C7009B}" srcOrd="0" destOrd="0" presId="urn:microsoft.com/office/officeart/2005/8/layout/target3"/>
    <dgm:cxn modelId="{CC23099C-6EAE-4608-885A-0C65D96E5D8B}" type="presOf" srcId="{8E218F3E-696A-4C45-B779-D5D8D1A08452}" destId="{52A2F980-3FB0-419F-B93C-3229E70C9E8A}" srcOrd="1" destOrd="0" presId="urn:microsoft.com/office/officeart/2005/8/layout/target3"/>
    <dgm:cxn modelId="{5A5DD5AC-9FFF-40AC-A31B-6A1BD989ED6B}" srcId="{2E03E870-81AC-460F-9520-AE4B36FDD746}" destId="{BF9CF72B-6CFA-4708-B6EA-11E87C4E45E4}" srcOrd="2" destOrd="0" parTransId="{B151793A-F99E-4961-95DB-F302DC9FF784}" sibTransId="{C9533BB1-0385-4448-BB9B-9E2DB0C47018}"/>
    <dgm:cxn modelId="{80F259AF-9C50-47E9-9D89-1EC967633F2F}" type="presOf" srcId="{E565F811-A2E3-48EB-8863-95BAE80D3A63}" destId="{02E4D6B5-409F-4618-B5DC-6CDAEAADB136}" srcOrd="0" destOrd="0" presId="urn:microsoft.com/office/officeart/2005/8/layout/target3"/>
    <dgm:cxn modelId="{8F133FBD-E9AD-4FD1-91EA-46F49B2D7567}" type="presOf" srcId="{BF9CF72B-6CFA-4708-B6EA-11E87C4E45E4}" destId="{A98D2E5E-1D54-4D47-807D-AB9F25F16679}" srcOrd="0" destOrd="0" presId="urn:microsoft.com/office/officeart/2005/8/layout/target3"/>
    <dgm:cxn modelId="{6DC693C4-505C-42E7-9477-AB6ED2C5C907}" type="presOf" srcId="{0A3FF751-060B-4A09-ADEB-366EDEBFEA6F}" destId="{0A457460-1287-4E43-85FD-0463CE7CC284}" srcOrd="0" destOrd="0" presId="urn:microsoft.com/office/officeart/2005/8/layout/target3"/>
    <dgm:cxn modelId="{CF59A3CD-E446-4F59-9561-AF391DE20960}" type="presOf" srcId="{A6C05049-A56E-4209-9679-9C94A96A2336}" destId="{37D84E02-45C1-4E53-A1FE-346CC9EF2469}" srcOrd="0" destOrd="0" presId="urn:microsoft.com/office/officeart/2005/8/layout/target3"/>
    <dgm:cxn modelId="{FDE3B3CD-2900-42FB-8610-79BB6877E9B1}" type="presOf" srcId="{8D600B20-88D3-4438-9255-43696B8FFC73}" destId="{4CE1F3CB-F7E3-4E95-87F4-7C6E0D8B8C17}" srcOrd="1" destOrd="0" presId="urn:microsoft.com/office/officeart/2005/8/layout/target3"/>
    <dgm:cxn modelId="{39248EE3-AFBD-4400-97DB-B99803C9D885}" srcId="{E565F811-A2E3-48EB-8863-95BAE80D3A63}" destId="{39498038-DF7F-46C3-9494-DD8519391C29}" srcOrd="1" destOrd="0" parTransId="{DD2896A3-EEDA-44B7-8AAE-10E8D8E52EF4}" sibTransId="{51D2F8EA-73FD-4B52-8185-8B2732597B20}"/>
    <dgm:cxn modelId="{229F68E4-17EC-4ADA-8D28-043B03A8BDED}" type="presOf" srcId="{BF9CF72B-6CFA-4708-B6EA-11E87C4E45E4}" destId="{E2C5F07B-9F62-4527-BA49-A8CD39B35EF4}" srcOrd="1" destOrd="0" presId="urn:microsoft.com/office/officeart/2005/8/layout/target3"/>
    <dgm:cxn modelId="{9366C8ED-D0A1-4CB2-86A8-6B4CD1247674}" type="presOf" srcId="{39498038-DF7F-46C3-9494-DD8519391C29}" destId="{90239127-7755-42D5-B5B3-7BC6ED85EB7C}" srcOrd="0" destOrd="1" presId="urn:microsoft.com/office/officeart/2005/8/layout/target3"/>
    <dgm:cxn modelId="{B38251F2-E3B2-424D-BC2F-43C8041CCFDC}" type="presOf" srcId="{73459E6E-9F23-434E-A06A-3F47536C3F55}" destId="{90239127-7755-42D5-B5B3-7BC6ED85EB7C}" srcOrd="0" destOrd="0" presId="urn:microsoft.com/office/officeart/2005/8/layout/target3"/>
    <dgm:cxn modelId="{121681F6-4FE3-4812-8D3D-392BA826A7E5}" type="presOf" srcId="{7BD125AA-058C-4D0B-8FA3-D3ACC5DEAF94}" destId="{0A457460-1287-4E43-85FD-0463CE7CC284}" srcOrd="0" destOrd="1" presId="urn:microsoft.com/office/officeart/2005/8/layout/target3"/>
    <dgm:cxn modelId="{5C2387F7-EA27-46A1-B3CE-254C71DD5AFC}" type="presOf" srcId="{F3FDBD34-CF90-4B0C-A06A-424C8387D445}" destId="{C71CF89E-E959-433F-8C4E-B721AAC08BFB}" srcOrd="0" destOrd="0" presId="urn:microsoft.com/office/officeart/2005/8/layout/target3"/>
    <dgm:cxn modelId="{E507B09B-2579-4C1A-BD69-0969412D6143}" type="presParOf" srcId="{298953C5-46B1-4911-A7C7-72A2B6C7009B}" destId="{B8C34565-BB7A-4204-BB8A-EE6E23EAB47E}" srcOrd="0" destOrd="0" presId="urn:microsoft.com/office/officeart/2005/8/layout/target3"/>
    <dgm:cxn modelId="{B225024A-8C7F-4BB2-9919-5C93404A1239}" type="presParOf" srcId="{298953C5-46B1-4911-A7C7-72A2B6C7009B}" destId="{311089D0-0024-4634-AFEA-21820D056533}" srcOrd="1" destOrd="0" presId="urn:microsoft.com/office/officeart/2005/8/layout/target3"/>
    <dgm:cxn modelId="{22CF6EA4-7131-4B67-9268-47FC64D49B48}" type="presParOf" srcId="{298953C5-46B1-4911-A7C7-72A2B6C7009B}" destId="{02E4D6B5-409F-4618-B5DC-6CDAEAADB136}" srcOrd="2" destOrd="0" presId="urn:microsoft.com/office/officeart/2005/8/layout/target3"/>
    <dgm:cxn modelId="{2DE51F41-2138-4470-B04E-58AD636F32CB}" type="presParOf" srcId="{298953C5-46B1-4911-A7C7-72A2B6C7009B}" destId="{D550984C-1874-47BD-8495-FDBE70C88B38}" srcOrd="3" destOrd="0" presId="urn:microsoft.com/office/officeart/2005/8/layout/target3"/>
    <dgm:cxn modelId="{99CDBF3F-BECE-4B31-96E2-B29058426962}" type="presParOf" srcId="{298953C5-46B1-4911-A7C7-72A2B6C7009B}" destId="{487B1FCB-7B8D-4DA1-B5D3-01D324E91BE0}" srcOrd="4" destOrd="0" presId="urn:microsoft.com/office/officeart/2005/8/layout/target3"/>
    <dgm:cxn modelId="{4A7D746B-21C4-483E-BAD0-F7E5C2D527BA}" type="presParOf" srcId="{298953C5-46B1-4911-A7C7-72A2B6C7009B}" destId="{C94E4E7D-E4B1-4212-B301-496102D9FD4D}" srcOrd="5" destOrd="0" presId="urn:microsoft.com/office/officeart/2005/8/layout/target3"/>
    <dgm:cxn modelId="{3EA41D6E-2100-4BA6-B3A6-3833335AC48F}" type="presParOf" srcId="{298953C5-46B1-4911-A7C7-72A2B6C7009B}" destId="{387B447B-8224-4DC5-BED5-5EA9E2F39F07}" srcOrd="6" destOrd="0" presId="urn:microsoft.com/office/officeart/2005/8/layout/target3"/>
    <dgm:cxn modelId="{AFC2E910-E53D-4ECB-A849-D7ED0A2A7C10}" type="presParOf" srcId="{298953C5-46B1-4911-A7C7-72A2B6C7009B}" destId="{2FFCA0DF-CB66-4B32-A3A5-8777577C02B4}" srcOrd="7" destOrd="0" presId="urn:microsoft.com/office/officeart/2005/8/layout/target3"/>
    <dgm:cxn modelId="{045547E1-5B20-45F0-BA74-36C9EC459139}" type="presParOf" srcId="{298953C5-46B1-4911-A7C7-72A2B6C7009B}" destId="{A98D2E5E-1D54-4D47-807D-AB9F25F16679}" srcOrd="8" destOrd="0" presId="urn:microsoft.com/office/officeart/2005/8/layout/target3"/>
    <dgm:cxn modelId="{0059FD9F-5AD9-49B4-AB1A-90108654D132}" type="presParOf" srcId="{298953C5-46B1-4911-A7C7-72A2B6C7009B}" destId="{68D50D2C-F0CB-40C8-A6C1-7CDC56C3DAAE}" srcOrd="9" destOrd="0" presId="urn:microsoft.com/office/officeart/2005/8/layout/target3"/>
    <dgm:cxn modelId="{63104504-A681-4557-B09F-FA57E054AB71}" type="presParOf" srcId="{298953C5-46B1-4911-A7C7-72A2B6C7009B}" destId="{9D0054A3-432E-42A0-9037-F03097DDF7ED}" srcOrd="10" destOrd="0" presId="urn:microsoft.com/office/officeart/2005/8/layout/target3"/>
    <dgm:cxn modelId="{A2AD1AD6-ACAC-4BE2-B921-652A1C9D674C}" type="presParOf" srcId="{298953C5-46B1-4911-A7C7-72A2B6C7009B}" destId="{0C4B757E-0ECF-4B78-A082-FBFCEE9184D3}" srcOrd="11" destOrd="0" presId="urn:microsoft.com/office/officeart/2005/8/layout/target3"/>
    <dgm:cxn modelId="{54D02D09-E669-4402-BDA4-8C40F796DD9B}" type="presParOf" srcId="{298953C5-46B1-4911-A7C7-72A2B6C7009B}" destId="{F502E4C6-F5D3-4CB0-B4A5-906AECA498D2}" srcOrd="12" destOrd="0" presId="urn:microsoft.com/office/officeart/2005/8/layout/target3"/>
    <dgm:cxn modelId="{F13CAB88-C9CB-4D82-B240-C21F8664D28E}" type="presParOf" srcId="{298953C5-46B1-4911-A7C7-72A2B6C7009B}" destId="{4B5935BA-D588-4CB3-A5EE-E0370796B49E}" srcOrd="13" destOrd="0" presId="urn:microsoft.com/office/officeart/2005/8/layout/target3"/>
    <dgm:cxn modelId="{2EA4ACAE-3BB6-4107-BDF5-A8AFE01ED925}" type="presParOf" srcId="{298953C5-46B1-4911-A7C7-72A2B6C7009B}" destId="{C71CF89E-E959-433F-8C4E-B721AAC08BFB}" srcOrd="14" destOrd="0" presId="urn:microsoft.com/office/officeart/2005/8/layout/target3"/>
    <dgm:cxn modelId="{5A282020-E4FC-4D29-9DA3-523247CA8719}" type="presParOf" srcId="{298953C5-46B1-4911-A7C7-72A2B6C7009B}" destId="{709CEAEC-0DC7-450A-BD5B-9E923F7BD547}" srcOrd="15" destOrd="0" presId="urn:microsoft.com/office/officeart/2005/8/layout/target3"/>
    <dgm:cxn modelId="{482EB30D-7D66-4E39-8A9D-A2E22C039127}" type="presParOf" srcId="{298953C5-46B1-4911-A7C7-72A2B6C7009B}" destId="{90239127-7755-42D5-B5B3-7BC6ED85EB7C}" srcOrd="16" destOrd="0" presId="urn:microsoft.com/office/officeart/2005/8/layout/target3"/>
    <dgm:cxn modelId="{D5F81C87-6470-45B7-B7BA-F557A4EAC2DA}" type="presParOf" srcId="{298953C5-46B1-4911-A7C7-72A2B6C7009B}" destId="{52A2F980-3FB0-419F-B93C-3229E70C9E8A}" srcOrd="17" destOrd="0" presId="urn:microsoft.com/office/officeart/2005/8/layout/target3"/>
    <dgm:cxn modelId="{65451C6B-1394-481E-B09B-7A688DC6DBB3}" type="presParOf" srcId="{298953C5-46B1-4911-A7C7-72A2B6C7009B}" destId="{0A457460-1287-4E43-85FD-0463CE7CC284}" srcOrd="18" destOrd="0" presId="urn:microsoft.com/office/officeart/2005/8/layout/target3"/>
    <dgm:cxn modelId="{BDD5FA54-1C18-48B2-97E9-E7F3E347C1F2}" type="presParOf" srcId="{298953C5-46B1-4911-A7C7-72A2B6C7009B}" destId="{E2C5F07B-9F62-4527-BA49-A8CD39B35EF4}" srcOrd="19" destOrd="0" presId="urn:microsoft.com/office/officeart/2005/8/layout/target3"/>
    <dgm:cxn modelId="{8F59334E-94DF-4ED0-94D9-9F394E1C7359}" type="presParOf" srcId="{298953C5-46B1-4911-A7C7-72A2B6C7009B}" destId="{37D84E02-45C1-4E53-A1FE-346CC9EF2469}" srcOrd="20" destOrd="0" presId="urn:microsoft.com/office/officeart/2005/8/layout/target3"/>
    <dgm:cxn modelId="{B98C2D88-A772-431B-BA95-EB3FE4BD2EE8}" type="presParOf" srcId="{298953C5-46B1-4911-A7C7-72A2B6C7009B}" destId="{4CE1F3CB-F7E3-4E95-87F4-7C6E0D8B8C17}" srcOrd="21" destOrd="0" presId="urn:microsoft.com/office/officeart/2005/8/layout/target3"/>
    <dgm:cxn modelId="{A057C22A-25B3-4255-907A-0EA7A1527D65}" type="presParOf" srcId="{298953C5-46B1-4911-A7C7-72A2B6C7009B}" destId="{3E841B3B-C628-492B-97AE-35894DEDF484}" srcOrd="22" destOrd="0" presId="urn:microsoft.com/office/officeart/2005/8/layout/target3"/>
    <dgm:cxn modelId="{2EE815E0-9A2E-4B00-9015-CCDC42716ACE}" type="presParOf" srcId="{298953C5-46B1-4911-A7C7-72A2B6C7009B}" destId="{D5D22A38-7262-41F0-AA45-74400659C251}" srcOrd="23" destOrd="0" presId="urn:microsoft.com/office/officeart/2005/8/layout/target3"/>
    <dgm:cxn modelId="{EBA30058-7FB4-40EE-9FB6-F937B2BC8CE1}" type="presParOf" srcId="{298953C5-46B1-4911-A7C7-72A2B6C7009B}" destId="{5DBEFCF0-3E92-484C-BA05-5C2659877303}" srcOrd="24" destOrd="0" presId="urn:microsoft.com/office/officeart/2005/8/layout/target3"/>
  </dgm:cxnLst>
  <dgm:bg/>
  <dgm:whole>
    <a:ln>
      <a:solidFill>
        <a:schemeClr val="accent1">
          <a:lumMod val="75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7BF468-3FD1-4AE3-ADFB-80BC37470A1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3BC3BEF-4981-4DB9-AC47-79179E206250}">
      <dgm:prSet phldrT="[Text]"/>
      <dgm:spPr/>
      <dgm:t>
        <a:bodyPr/>
        <a:lstStyle/>
        <a:p>
          <a:r>
            <a:rPr lang="en-US" b="1" dirty="0"/>
            <a:t>Societal Concerns</a:t>
          </a:r>
          <a:r>
            <a:rPr lang="en-US" dirty="0"/>
            <a:t>:  ACM:  the public good is always the primary consideration </a:t>
          </a:r>
        </a:p>
      </dgm:t>
    </dgm:pt>
    <dgm:pt modelId="{E6AE093C-74F5-4764-BA49-474E959D05C6}" type="parTrans" cxnId="{C8BE8B11-E47C-4EE3-A98D-8EE55C56CEE5}">
      <dgm:prSet/>
      <dgm:spPr/>
      <dgm:t>
        <a:bodyPr/>
        <a:lstStyle/>
        <a:p>
          <a:endParaRPr lang="en-US"/>
        </a:p>
      </dgm:t>
    </dgm:pt>
    <dgm:pt modelId="{ADEEC51A-3458-49EB-9F08-7905E51829C4}" type="sibTrans" cxnId="{C8BE8B11-E47C-4EE3-A98D-8EE55C56CEE5}">
      <dgm:prSet/>
      <dgm:spPr/>
      <dgm:t>
        <a:bodyPr/>
        <a:lstStyle/>
        <a:p>
          <a:endParaRPr lang="en-US"/>
        </a:p>
      </dgm:t>
    </dgm:pt>
    <dgm:pt modelId="{B0214737-D815-4CEC-A7ED-2F0DCD2617DF}">
      <dgm:prSet phldrT="[Text]"/>
      <dgm:spPr/>
      <dgm:t>
        <a:bodyPr/>
        <a:lstStyle/>
        <a:p>
          <a:r>
            <a:rPr lang="en-US" b="1" dirty="0"/>
            <a:t>Stakeholder Concern</a:t>
          </a:r>
          <a:r>
            <a:rPr lang="en-US" dirty="0"/>
            <a:t>: Treat customer, vendors, employees with respect</a:t>
          </a:r>
        </a:p>
      </dgm:t>
    </dgm:pt>
    <dgm:pt modelId="{1D5BA868-78D0-42B5-B24D-3F7DFEC4904B}" type="parTrans" cxnId="{FCDC46A8-118B-443D-BC07-633ED591059F}">
      <dgm:prSet/>
      <dgm:spPr/>
      <dgm:t>
        <a:bodyPr/>
        <a:lstStyle/>
        <a:p>
          <a:endParaRPr lang="en-US"/>
        </a:p>
      </dgm:t>
    </dgm:pt>
    <dgm:pt modelId="{0B85BD0E-65E1-4663-B9CC-DE75205F8DB8}" type="sibTrans" cxnId="{FCDC46A8-118B-443D-BC07-633ED591059F}">
      <dgm:prSet/>
      <dgm:spPr/>
      <dgm:t>
        <a:bodyPr/>
        <a:lstStyle/>
        <a:p>
          <a:endParaRPr lang="en-US"/>
        </a:p>
      </dgm:t>
    </dgm:pt>
    <dgm:pt modelId="{66459395-8FA1-4D0C-BE88-85BA712858DC}">
      <dgm:prSet phldrT="[Text]"/>
      <dgm:spPr/>
      <dgm:t>
        <a:bodyPr/>
        <a:lstStyle/>
        <a:p>
          <a:r>
            <a:rPr lang="en-US" b="1" dirty="0"/>
            <a:t>Compliance Concern</a:t>
          </a:r>
          <a:r>
            <a:rPr lang="en-US" dirty="0"/>
            <a:t>: Obey the laws, meet contracts carefully</a:t>
          </a:r>
        </a:p>
      </dgm:t>
    </dgm:pt>
    <dgm:pt modelId="{B72604A9-FFC4-4836-9D2E-53E61FF0396B}" type="parTrans" cxnId="{2243F22B-169C-4911-A7BC-4D29069C88BC}">
      <dgm:prSet/>
      <dgm:spPr/>
      <dgm:t>
        <a:bodyPr/>
        <a:lstStyle/>
        <a:p>
          <a:endParaRPr lang="en-US"/>
        </a:p>
      </dgm:t>
    </dgm:pt>
    <dgm:pt modelId="{1599F8E6-EE23-47A5-BFCB-70B170B1237B}" type="sibTrans" cxnId="{2243F22B-169C-4911-A7BC-4D29069C88BC}">
      <dgm:prSet/>
      <dgm:spPr/>
      <dgm:t>
        <a:bodyPr/>
        <a:lstStyle/>
        <a:p>
          <a:endParaRPr lang="en-US"/>
        </a:p>
      </dgm:t>
    </dgm:pt>
    <dgm:pt modelId="{FF51C09F-5710-4C95-B1DC-8454E8CDF975}">
      <dgm:prSet/>
      <dgm:spPr/>
      <dgm:t>
        <a:bodyPr/>
        <a:lstStyle/>
        <a:p>
          <a:r>
            <a:rPr lang="en-US" b="1" dirty="0"/>
            <a:t>Self Protection: </a:t>
          </a:r>
          <a:r>
            <a:rPr lang="en-US" dirty="0"/>
            <a:t>Work loyally with management</a:t>
          </a:r>
        </a:p>
      </dgm:t>
    </dgm:pt>
    <dgm:pt modelId="{82DF3F96-B939-4604-8D76-0B055BEC7ADF}" type="parTrans" cxnId="{E054415B-1A80-458D-856A-405D8FFCB3BB}">
      <dgm:prSet/>
      <dgm:spPr/>
      <dgm:t>
        <a:bodyPr/>
        <a:lstStyle/>
        <a:p>
          <a:endParaRPr lang="en-US"/>
        </a:p>
      </dgm:t>
    </dgm:pt>
    <dgm:pt modelId="{45874087-844C-467E-B144-FCFD42D88C03}" type="sibTrans" cxnId="{E054415B-1A80-458D-856A-405D8FFCB3BB}">
      <dgm:prSet/>
      <dgm:spPr/>
      <dgm:t>
        <a:bodyPr/>
        <a:lstStyle/>
        <a:p>
          <a:endParaRPr lang="en-US"/>
        </a:p>
      </dgm:t>
    </dgm:pt>
    <dgm:pt modelId="{A0EA9866-8A86-4BCF-A978-A7F640DCB458}" type="pres">
      <dgm:prSet presAssocID="{917BF468-3FD1-4AE3-ADFB-80BC37470A15}" presName="linear" presStyleCnt="0">
        <dgm:presLayoutVars>
          <dgm:dir/>
          <dgm:animLvl val="lvl"/>
          <dgm:resizeHandles val="exact"/>
        </dgm:presLayoutVars>
      </dgm:prSet>
      <dgm:spPr/>
    </dgm:pt>
    <dgm:pt modelId="{1B3C40E4-14E0-4C9F-BEAF-4E24419A4A57}" type="pres">
      <dgm:prSet presAssocID="{F3BC3BEF-4981-4DB9-AC47-79179E206250}" presName="parentLin" presStyleCnt="0"/>
      <dgm:spPr/>
    </dgm:pt>
    <dgm:pt modelId="{BC446B3E-76FF-4A6C-8019-AE08193C7B58}" type="pres">
      <dgm:prSet presAssocID="{F3BC3BEF-4981-4DB9-AC47-79179E206250}" presName="parentLeftMargin" presStyleLbl="node1" presStyleIdx="0" presStyleCnt="4"/>
      <dgm:spPr/>
    </dgm:pt>
    <dgm:pt modelId="{E2CDA8AF-DE72-4D88-BC1D-1788EFF8F3AB}" type="pres">
      <dgm:prSet presAssocID="{F3BC3BEF-4981-4DB9-AC47-79179E206250}" presName="parentText" presStyleLbl="node1" presStyleIdx="0" presStyleCnt="4" custScaleX="142857" custScaleY="100596">
        <dgm:presLayoutVars>
          <dgm:chMax val="0"/>
          <dgm:bulletEnabled val="1"/>
        </dgm:presLayoutVars>
      </dgm:prSet>
      <dgm:spPr/>
    </dgm:pt>
    <dgm:pt modelId="{B9551B59-9DBB-4699-997E-A728CDD7731B}" type="pres">
      <dgm:prSet presAssocID="{F3BC3BEF-4981-4DB9-AC47-79179E206250}" presName="negativeSpace" presStyleCnt="0"/>
      <dgm:spPr/>
    </dgm:pt>
    <dgm:pt modelId="{8DF005B9-29D5-46D0-958A-74233246CFA7}" type="pres">
      <dgm:prSet presAssocID="{F3BC3BEF-4981-4DB9-AC47-79179E206250}" presName="childText" presStyleLbl="conFgAcc1" presStyleIdx="0" presStyleCnt="4">
        <dgm:presLayoutVars>
          <dgm:bulletEnabled val="1"/>
        </dgm:presLayoutVars>
      </dgm:prSet>
      <dgm:spPr/>
    </dgm:pt>
    <dgm:pt modelId="{AA2B183F-DBB7-4ED2-9F20-6870510541A5}" type="pres">
      <dgm:prSet presAssocID="{ADEEC51A-3458-49EB-9F08-7905E51829C4}" presName="spaceBetweenRectangles" presStyleCnt="0"/>
      <dgm:spPr/>
    </dgm:pt>
    <dgm:pt modelId="{4583229D-AA0A-444B-9BCA-FC9095BA1C58}" type="pres">
      <dgm:prSet presAssocID="{B0214737-D815-4CEC-A7ED-2F0DCD2617DF}" presName="parentLin" presStyleCnt="0"/>
      <dgm:spPr/>
    </dgm:pt>
    <dgm:pt modelId="{E2DD28A1-E8C2-48F1-81AA-894C8F77BD1E}" type="pres">
      <dgm:prSet presAssocID="{B0214737-D815-4CEC-A7ED-2F0DCD2617DF}" presName="parentLeftMargin" presStyleLbl="node1" presStyleIdx="0" presStyleCnt="4"/>
      <dgm:spPr/>
    </dgm:pt>
    <dgm:pt modelId="{E66D9484-3A16-4911-8F09-DEB7EB16E6A6}" type="pres">
      <dgm:prSet presAssocID="{B0214737-D815-4CEC-A7ED-2F0DCD2617DF}" presName="parentText" presStyleLbl="node1" presStyleIdx="1" presStyleCnt="4" custScaleX="99787">
        <dgm:presLayoutVars>
          <dgm:chMax val="0"/>
          <dgm:bulletEnabled val="1"/>
        </dgm:presLayoutVars>
      </dgm:prSet>
      <dgm:spPr/>
    </dgm:pt>
    <dgm:pt modelId="{B54F5478-40C9-40C9-B37F-A79677D894B5}" type="pres">
      <dgm:prSet presAssocID="{B0214737-D815-4CEC-A7ED-2F0DCD2617DF}" presName="negativeSpace" presStyleCnt="0"/>
      <dgm:spPr/>
    </dgm:pt>
    <dgm:pt modelId="{7BBBFDF1-2EFA-4E39-A91B-9E5565281940}" type="pres">
      <dgm:prSet presAssocID="{B0214737-D815-4CEC-A7ED-2F0DCD2617DF}" presName="childText" presStyleLbl="conFgAcc1" presStyleIdx="1" presStyleCnt="4">
        <dgm:presLayoutVars>
          <dgm:bulletEnabled val="1"/>
        </dgm:presLayoutVars>
      </dgm:prSet>
      <dgm:spPr/>
    </dgm:pt>
    <dgm:pt modelId="{E3934475-8768-4800-96DD-6A805D46709B}" type="pres">
      <dgm:prSet presAssocID="{0B85BD0E-65E1-4663-B9CC-DE75205F8DB8}" presName="spaceBetweenRectangles" presStyleCnt="0"/>
      <dgm:spPr/>
    </dgm:pt>
    <dgm:pt modelId="{6A75C31D-55B1-4125-954D-A67C4008B87A}" type="pres">
      <dgm:prSet presAssocID="{66459395-8FA1-4D0C-BE88-85BA712858DC}" presName="parentLin" presStyleCnt="0"/>
      <dgm:spPr/>
    </dgm:pt>
    <dgm:pt modelId="{A7B9E2EA-6A8A-4651-AD76-708EBCC9FBD6}" type="pres">
      <dgm:prSet presAssocID="{66459395-8FA1-4D0C-BE88-85BA712858DC}" presName="parentLeftMargin" presStyleLbl="node1" presStyleIdx="1" presStyleCnt="4"/>
      <dgm:spPr/>
    </dgm:pt>
    <dgm:pt modelId="{4DD7AAEA-3CC8-425F-818F-CD54F2239895}" type="pres">
      <dgm:prSet presAssocID="{66459395-8FA1-4D0C-BE88-85BA712858DC}" presName="parentText" presStyleLbl="node1" presStyleIdx="2" presStyleCnt="4" custScaleX="93558">
        <dgm:presLayoutVars>
          <dgm:chMax val="0"/>
          <dgm:bulletEnabled val="1"/>
        </dgm:presLayoutVars>
      </dgm:prSet>
      <dgm:spPr/>
    </dgm:pt>
    <dgm:pt modelId="{7377CA1E-0698-4D2C-BBDD-57D14A3DEA25}" type="pres">
      <dgm:prSet presAssocID="{66459395-8FA1-4D0C-BE88-85BA712858DC}" presName="negativeSpace" presStyleCnt="0"/>
      <dgm:spPr/>
    </dgm:pt>
    <dgm:pt modelId="{CBC55B4F-0489-49A5-956A-9E2F73A97CA0}" type="pres">
      <dgm:prSet presAssocID="{66459395-8FA1-4D0C-BE88-85BA712858DC}" presName="childText" presStyleLbl="conFgAcc1" presStyleIdx="2" presStyleCnt="4">
        <dgm:presLayoutVars>
          <dgm:bulletEnabled val="1"/>
        </dgm:presLayoutVars>
      </dgm:prSet>
      <dgm:spPr/>
    </dgm:pt>
    <dgm:pt modelId="{32ED1936-6C46-48F1-BB76-80548E3DC585}" type="pres">
      <dgm:prSet presAssocID="{1599F8E6-EE23-47A5-BFCB-70B170B1237B}" presName="spaceBetweenRectangles" presStyleCnt="0"/>
      <dgm:spPr/>
    </dgm:pt>
    <dgm:pt modelId="{FF1AD602-56B6-4F9D-910D-F2132296FD4F}" type="pres">
      <dgm:prSet presAssocID="{FF51C09F-5710-4C95-B1DC-8454E8CDF975}" presName="parentLin" presStyleCnt="0"/>
      <dgm:spPr/>
    </dgm:pt>
    <dgm:pt modelId="{241FDFF7-F0FE-431B-8CCC-BF6AB18B0914}" type="pres">
      <dgm:prSet presAssocID="{FF51C09F-5710-4C95-B1DC-8454E8CDF975}" presName="parentLeftMargin" presStyleLbl="node1" presStyleIdx="2" presStyleCnt="4"/>
      <dgm:spPr/>
    </dgm:pt>
    <dgm:pt modelId="{E784D0C0-114E-4974-B5E7-30B1D59F9DB7}" type="pres">
      <dgm:prSet presAssocID="{FF51C09F-5710-4C95-B1DC-8454E8CDF975}" presName="parentText" presStyleLbl="node1" presStyleIdx="3" presStyleCnt="4" custScaleX="86696" custLinFactNeighborX="8098">
        <dgm:presLayoutVars>
          <dgm:chMax val="0"/>
          <dgm:bulletEnabled val="1"/>
        </dgm:presLayoutVars>
      </dgm:prSet>
      <dgm:spPr/>
    </dgm:pt>
    <dgm:pt modelId="{19FB3E0F-514B-4150-80C5-5D332B84EDB7}" type="pres">
      <dgm:prSet presAssocID="{FF51C09F-5710-4C95-B1DC-8454E8CDF975}" presName="negativeSpace" presStyleCnt="0"/>
      <dgm:spPr/>
    </dgm:pt>
    <dgm:pt modelId="{3BAD22C5-5872-48A3-B9BA-BAC35AD69141}" type="pres">
      <dgm:prSet presAssocID="{FF51C09F-5710-4C95-B1DC-8454E8CDF975}" presName="childText" presStyleLbl="conFgAcc1" presStyleIdx="3" presStyleCnt="4">
        <dgm:presLayoutVars>
          <dgm:bulletEnabled val="1"/>
        </dgm:presLayoutVars>
      </dgm:prSet>
      <dgm:spPr/>
    </dgm:pt>
  </dgm:ptLst>
  <dgm:cxnLst>
    <dgm:cxn modelId="{C781BB01-248B-4EE4-95BE-CDFA2A9516EC}" type="presOf" srcId="{FF51C09F-5710-4C95-B1DC-8454E8CDF975}" destId="{241FDFF7-F0FE-431B-8CCC-BF6AB18B0914}" srcOrd="0" destOrd="0" presId="urn:microsoft.com/office/officeart/2005/8/layout/list1"/>
    <dgm:cxn modelId="{C8BE8B11-E47C-4EE3-A98D-8EE55C56CEE5}" srcId="{917BF468-3FD1-4AE3-ADFB-80BC37470A15}" destId="{F3BC3BEF-4981-4DB9-AC47-79179E206250}" srcOrd="0" destOrd="0" parTransId="{E6AE093C-74F5-4764-BA49-474E959D05C6}" sibTransId="{ADEEC51A-3458-49EB-9F08-7905E51829C4}"/>
    <dgm:cxn modelId="{FA02A523-CBBA-4534-A1BA-812CD1610C91}" type="presOf" srcId="{917BF468-3FD1-4AE3-ADFB-80BC37470A15}" destId="{A0EA9866-8A86-4BCF-A978-A7F640DCB458}" srcOrd="0" destOrd="0" presId="urn:microsoft.com/office/officeart/2005/8/layout/list1"/>
    <dgm:cxn modelId="{2243F22B-169C-4911-A7BC-4D29069C88BC}" srcId="{917BF468-3FD1-4AE3-ADFB-80BC37470A15}" destId="{66459395-8FA1-4D0C-BE88-85BA712858DC}" srcOrd="2" destOrd="0" parTransId="{B72604A9-FFC4-4836-9D2E-53E61FF0396B}" sibTransId="{1599F8E6-EE23-47A5-BFCB-70B170B1237B}"/>
    <dgm:cxn modelId="{090BA32F-4F33-481E-A2C6-B015EB74AE90}" type="presOf" srcId="{66459395-8FA1-4D0C-BE88-85BA712858DC}" destId="{A7B9E2EA-6A8A-4651-AD76-708EBCC9FBD6}" srcOrd="0" destOrd="0" presId="urn:microsoft.com/office/officeart/2005/8/layout/list1"/>
    <dgm:cxn modelId="{E054415B-1A80-458D-856A-405D8FFCB3BB}" srcId="{917BF468-3FD1-4AE3-ADFB-80BC37470A15}" destId="{FF51C09F-5710-4C95-B1DC-8454E8CDF975}" srcOrd="3" destOrd="0" parTransId="{82DF3F96-B939-4604-8D76-0B055BEC7ADF}" sibTransId="{45874087-844C-467E-B144-FCFD42D88C03}"/>
    <dgm:cxn modelId="{9CE58C5C-F649-4B3D-AC91-ABDC10982874}" type="presOf" srcId="{F3BC3BEF-4981-4DB9-AC47-79179E206250}" destId="{E2CDA8AF-DE72-4D88-BC1D-1788EFF8F3AB}" srcOrd="1" destOrd="0" presId="urn:microsoft.com/office/officeart/2005/8/layout/list1"/>
    <dgm:cxn modelId="{FF9B1456-3C51-4FC9-AAF2-9293F3D8DF35}" type="presOf" srcId="{B0214737-D815-4CEC-A7ED-2F0DCD2617DF}" destId="{E2DD28A1-E8C2-48F1-81AA-894C8F77BD1E}" srcOrd="0" destOrd="0" presId="urn:microsoft.com/office/officeart/2005/8/layout/list1"/>
    <dgm:cxn modelId="{0002CE7B-DB50-4CB4-8DD2-8FFFB65D5BA6}" type="presOf" srcId="{FF51C09F-5710-4C95-B1DC-8454E8CDF975}" destId="{E784D0C0-114E-4974-B5E7-30B1D59F9DB7}" srcOrd="1" destOrd="0" presId="urn:microsoft.com/office/officeart/2005/8/layout/list1"/>
    <dgm:cxn modelId="{3DABD69B-774E-41DE-BFF7-E91642C672B1}" type="presOf" srcId="{B0214737-D815-4CEC-A7ED-2F0DCD2617DF}" destId="{E66D9484-3A16-4911-8F09-DEB7EB16E6A6}" srcOrd="1" destOrd="0" presId="urn:microsoft.com/office/officeart/2005/8/layout/list1"/>
    <dgm:cxn modelId="{2627FF9B-D701-4C02-8D24-16882F71CC6B}" type="presOf" srcId="{66459395-8FA1-4D0C-BE88-85BA712858DC}" destId="{4DD7AAEA-3CC8-425F-818F-CD54F2239895}" srcOrd="1" destOrd="0" presId="urn:microsoft.com/office/officeart/2005/8/layout/list1"/>
    <dgm:cxn modelId="{FCDC46A8-118B-443D-BC07-633ED591059F}" srcId="{917BF468-3FD1-4AE3-ADFB-80BC37470A15}" destId="{B0214737-D815-4CEC-A7ED-2F0DCD2617DF}" srcOrd="1" destOrd="0" parTransId="{1D5BA868-78D0-42B5-B24D-3F7DFEC4904B}" sibTransId="{0B85BD0E-65E1-4663-B9CC-DE75205F8DB8}"/>
    <dgm:cxn modelId="{65B2BAAE-10B2-44B1-9179-644036302098}" type="presOf" srcId="{F3BC3BEF-4981-4DB9-AC47-79179E206250}" destId="{BC446B3E-76FF-4A6C-8019-AE08193C7B58}" srcOrd="0" destOrd="0" presId="urn:microsoft.com/office/officeart/2005/8/layout/list1"/>
    <dgm:cxn modelId="{C7E0E42A-4584-436D-87FF-85195569071E}" type="presParOf" srcId="{A0EA9866-8A86-4BCF-A978-A7F640DCB458}" destId="{1B3C40E4-14E0-4C9F-BEAF-4E24419A4A57}" srcOrd="0" destOrd="0" presId="urn:microsoft.com/office/officeart/2005/8/layout/list1"/>
    <dgm:cxn modelId="{C8A6E2C7-8CE0-4C3B-8410-2A7AB4511FE0}" type="presParOf" srcId="{1B3C40E4-14E0-4C9F-BEAF-4E24419A4A57}" destId="{BC446B3E-76FF-4A6C-8019-AE08193C7B58}" srcOrd="0" destOrd="0" presId="urn:microsoft.com/office/officeart/2005/8/layout/list1"/>
    <dgm:cxn modelId="{ED07C018-DE19-40D5-91CD-2254352B7396}" type="presParOf" srcId="{1B3C40E4-14E0-4C9F-BEAF-4E24419A4A57}" destId="{E2CDA8AF-DE72-4D88-BC1D-1788EFF8F3AB}" srcOrd="1" destOrd="0" presId="urn:microsoft.com/office/officeart/2005/8/layout/list1"/>
    <dgm:cxn modelId="{D7899CB3-555F-4F09-A134-AE9EB0DE2A4A}" type="presParOf" srcId="{A0EA9866-8A86-4BCF-A978-A7F640DCB458}" destId="{B9551B59-9DBB-4699-997E-A728CDD7731B}" srcOrd="1" destOrd="0" presId="urn:microsoft.com/office/officeart/2005/8/layout/list1"/>
    <dgm:cxn modelId="{5372E002-A39B-440E-88A8-B06B5C35C9B8}" type="presParOf" srcId="{A0EA9866-8A86-4BCF-A978-A7F640DCB458}" destId="{8DF005B9-29D5-46D0-958A-74233246CFA7}" srcOrd="2" destOrd="0" presId="urn:microsoft.com/office/officeart/2005/8/layout/list1"/>
    <dgm:cxn modelId="{EA951D02-67F7-4C9D-9567-D2C7F1AF0B06}" type="presParOf" srcId="{A0EA9866-8A86-4BCF-A978-A7F640DCB458}" destId="{AA2B183F-DBB7-4ED2-9F20-6870510541A5}" srcOrd="3" destOrd="0" presId="urn:microsoft.com/office/officeart/2005/8/layout/list1"/>
    <dgm:cxn modelId="{67543516-01E9-425C-8C28-D66B45D67C71}" type="presParOf" srcId="{A0EA9866-8A86-4BCF-A978-A7F640DCB458}" destId="{4583229D-AA0A-444B-9BCA-FC9095BA1C58}" srcOrd="4" destOrd="0" presId="urn:microsoft.com/office/officeart/2005/8/layout/list1"/>
    <dgm:cxn modelId="{BE2EE8B0-65F1-420B-B487-05650BFD8757}" type="presParOf" srcId="{4583229D-AA0A-444B-9BCA-FC9095BA1C58}" destId="{E2DD28A1-E8C2-48F1-81AA-894C8F77BD1E}" srcOrd="0" destOrd="0" presId="urn:microsoft.com/office/officeart/2005/8/layout/list1"/>
    <dgm:cxn modelId="{AA760111-34D8-47A2-8F89-3CD88B57C66B}" type="presParOf" srcId="{4583229D-AA0A-444B-9BCA-FC9095BA1C58}" destId="{E66D9484-3A16-4911-8F09-DEB7EB16E6A6}" srcOrd="1" destOrd="0" presId="urn:microsoft.com/office/officeart/2005/8/layout/list1"/>
    <dgm:cxn modelId="{93127401-BAE5-420A-A8D1-7AA0C9E23AA3}" type="presParOf" srcId="{A0EA9866-8A86-4BCF-A978-A7F640DCB458}" destId="{B54F5478-40C9-40C9-B37F-A79677D894B5}" srcOrd="5" destOrd="0" presId="urn:microsoft.com/office/officeart/2005/8/layout/list1"/>
    <dgm:cxn modelId="{29C87044-BBBF-4179-BF3E-A69AD1C1DDAD}" type="presParOf" srcId="{A0EA9866-8A86-4BCF-A978-A7F640DCB458}" destId="{7BBBFDF1-2EFA-4E39-A91B-9E5565281940}" srcOrd="6" destOrd="0" presId="urn:microsoft.com/office/officeart/2005/8/layout/list1"/>
    <dgm:cxn modelId="{8908FC16-A361-4303-814C-C17555021EA9}" type="presParOf" srcId="{A0EA9866-8A86-4BCF-A978-A7F640DCB458}" destId="{E3934475-8768-4800-96DD-6A805D46709B}" srcOrd="7" destOrd="0" presId="urn:microsoft.com/office/officeart/2005/8/layout/list1"/>
    <dgm:cxn modelId="{E665EEED-8B29-4E0D-B69E-94467D218767}" type="presParOf" srcId="{A0EA9866-8A86-4BCF-A978-A7F640DCB458}" destId="{6A75C31D-55B1-4125-954D-A67C4008B87A}" srcOrd="8" destOrd="0" presId="urn:microsoft.com/office/officeart/2005/8/layout/list1"/>
    <dgm:cxn modelId="{8BD78936-5BA4-4CA7-8398-26E33B49B3F1}" type="presParOf" srcId="{6A75C31D-55B1-4125-954D-A67C4008B87A}" destId="{A7B9E2EA-6A8A-4651-AD76-708EBCC9FBD6}" srcOrd="0" destOrd="0" presId="urn:microsoft.com/office/officeart/2005/8/layout/list1"/>
    <dgm:cxn modelId="{0A5DE1EE-B996-4530-B22D-67831FCDCE93}" type="presParOf" srcId="{6A75C31D-55B1-4125-954D-A67C4008B87A}" destId="{4DD7AAEA-3CC8-425F-818F-CD54F2239895}" srcOrd="1" destOrd="0" presId="urn:microsoft.com/office/officeart/2005/8/layout/list1"/>
    <dgm:cxn modelId="{A5D63A46-0477-44BD-AB12-60FBDE421DA8}" type="presParOf" srcId="{A0EA9866-8A86-4BCF-A978-A7F640DCB458}" destId="{7377CA1E-0698-4D2C-BBDD-57D14A3DEA25}" srcOrd="9" destOrd="0" presId="urn:microsoft.com/office/officeart/2005/8/layout/list1"/>
    <dgm:cxn modelId="{707AB5C2-135E-4A7C-AF58-B57A314BBC76}" type="presParOf" srcId="{A0EA9866-8A86-4BCF-A978-A7F640DCB458}" destId="{CBC55B4F-0489-49A5-956A-9E2F73A97CA0}" srcOrd="10" destOrd="0" presId="urn:microsoft.com/office/officeart/2005/8/layout/list1"/>
    <dgm:cxn modelId="{4F019875-9E57-4CE0-BE30-17E84EE7E156}" type="presParOf" srcId="{A0EA9866-8A86-4BCF-A978-A7F640DCB458}" destId="{32ED1936-6C46-48F1-BB76-80548E3DC585}" srcOrd="11" destOrd="0" presId="urn:microsoft.com/office/officeart/2005/8/layout/list1"/>
    <dgm:cxn modelId="{0D88C576-24B0-4CCF-8536-7F9EAC85E827}" type="presParOf" srcId="{A0EA9866-8A86-4BCF-A978-A7F640DCB458}" destId="{FF1AD602-56B6-4F9D-910D-F2132296FD4F}" srcOrd="12" destOrd="0" presId="urn:microsoft.com/office/officeart/2005/8/layout/list1"/>
    <dgm:cxn modelId="{BA15550F-D0F4-44A9-BBB4-C96F744CC922}" type="presParOf" srcId="{FF1AD602-56B6-4F9D-910D-F2132296FD4F}" destId="{241FDFF7-F0FE-431B-8CCC-BF6AB18B0914}" srcOrd="0" destOrd="0" presId="urn:microsoft.com/office/officeart/2005/8/layout/list1"/>
    <dgm:cxn modelId="{8EE2CFA5-8153-4B3A-A9C8-6B88997058BD}" type="presParOf" srcId="{FF1AD602-56B6-4F9D-910D-F2132296FD4F}" destId="{E784D0C0-114E-4974-B5E7-30B1D59F9DB7}" srcOrd="1" destOrd="0" presId="urn:microsoft.com/office/officeart/2005/8/layout/list1"/>
    <dgm:cxn modelId="{BBA16986-6673-404A-8850-9F79397CB5E0}" type="presParOf" srcId="{A0EA9866-8A86-4BCF-A978-A7F640DCB458}" destId="{19FB3E0F-514B-4150-80C5-5D332B84EDB7}" srcOrd="13" destOrd="0" presId="urn:microsoft.com/office/officeart/2005/8/layout/list1"/>
    <dgm:cxn modelId="{BC6523B0-316F-4FE1-BC1A-4444B47035B7}" type="presParOf" srcId="{A0EA9866-8A86-4BCF-A978-A7F640DCB458}" destId="{3BAD22C5-5872-48A3-B9BA-BAC35AD6914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34565-BB7A-4204-BB8A-EE6E23EAB47E}">
      <dsp:nvSpPr>
        <dsp:cNvPr id="0" name=""/>
        <dsp:cNvSpPr/>
      </dsp:nvSpPr>
      <dsp:spPr>
        <a:xfrm>
          <a:off x="0" y="0"/>
          <a:ext cx="3767137" cy="3767137"/>
        </a:xfrm>
        <a:prstGeom prst="pie">
          <a:avLst>
            <a:gd name="adj1" fmla="val 5400000"/>
            <a:gd name="adj2" fmla="val 16200000"/>
          </a:avLst>
        </a:prstGeom>
        <a:gradFill rotWithShape="0">
          <a:gsLst>
            <a:gs pos="0">
              <a:schemeClr val="accent1">
                <a:shade val="80000"/>
                <a:hueOff val="0"/>
                <a:satOff val="0"/>
                <a:lumOff val="0"/>
                <a:alphaOff val="0"/>
                <a:tint val="97000"/>
                <a:satMod val="100000"/>
                <a:lumMod val="102000"/>
              </a:schemeClr>
            </a:gs>
            <a:gs pos="50000">
              <a:schemeClr val="accent1">
                <a:shade val="80000"/>
                <a:hueOff val="0"/>
                <a:satOff val="0"/>
                <a:lumOff val="0"/>
                <a:alphaOff val="0"/>
                <a:shade val="100000"/>
                <a:satMod val="100000"/>
                <a:lumMod val="100000"/>
              </a:schemeClr>
            </a:gs>
            <a:gs pos="100000">
              <a:schemeClr val="accent1">
                <a:shade val="80000"/>
                <a:hueOff val="0"/>
                <a:satOff val="0"/>
                <a:lumOff val="0"/>
                <a:alphaOff val="0"/>
                <a:shade val="80000"/>
                <a:satMod val="100000"/>
                <a:lumMod val="99000"/>
              </a:schemeClr>
            </a:gs>
          </a:gsLst>
          <a:lin ang="27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2E4D6B5-409F-4618-B5DC-6CDAEAADB136}">
      <dsp:nvSpPr>
        <dsp:cNvPr id="0" name=""/>
        <dsp:cNvSpPr/>
      </dsp:nvSpPr>
      <dsp:spPr>
        <a:xfrm>
          <a:off x="1883568" y="0"/>
          <a:ext cx="8870156" cy="3767137"/>
        </a:xfrm>
        <a:prstGeom prst="rect">
          <a:avLst/>
        </a:prstGeom>
        <a:solidFill>
          <a:schemeClr val="lt1">
            <a:alpha val="90000"/>
            <a:hueOff val="0"/>
            <a:satOff val="0"/>
            <a:lumOff val="0"/>
            <a:alphaOff val="0"/>
          </a:schemeClr>
        </a:solidFill>
        <a:ln w="9525"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Calibri"/>
              <a:ea typeface="+mn-ea"/>
              <a:cs typeface="+mn-cs"/>
            </a:rPr>
            <a:t>Societal Concern</a:t>
          </a:r>
        </a:p>
      </dsp:txBody>
      <dsp:txXfrm>
        <a:off x="1883568" y="0"/>
        <a:ext cx="4435078" cy="602741"/>
      </dsp:txXfrm>
    </dsp:sp>
    <dsp:sp modelId="{487B1FCB-7B8D-4DA1-B5D3-01D324E91BE0}">
      <dsp:nvSpPr>
        <dsp:cNvPr id="0" name=""/>
        <dsp:cNvSpPr/>
      </dsp:nvSpPr>
      <dsp:spPr>
        <a:xfrm>
          <a:off x="395549" y="602741"/>
          <a:ext cx="2976038" cy="2976038"/>
        </a:xfrm>
        <a:prstGeom prst="pie">
          <a:avLst>
            <a:gd name="adj1" fmla="val 5400000"/>
            <a:gd name="adj2" fmla="val 16200000"/>
          </a:avLst>
        </a:prstGeom>
        <a:gradFill rotWithShape="0">
          <a:gsLst>
            <a:gs pos="0">
              <a:schemeClr val="accent1">
                <a:shade val="80000"/>
                <a:hueOff val="39465"/>
                <a:satOff val="185"/>
                <a:lumOff val="6213"/>
                <a:alphaOff val="0"/>
                <a:tint val="97000"/>
                <a:satMod val="100000"/>
                <a:lumMod val="102000"/>
              </a:schemeClr>
            </a:gs>
            <a:gs pos="50000">
              <a:schemeClr val="accent1">
                <a:shade val="80000"/>
                <a:hueOff val="39465"/>
                <a:satOff val="185"/>
                <a:lumOff val="6213"/>
                <a:alphaOff val="0"/>
                <a:shade val="100000"/>
                <a:satMod val="100000"/>
                <a:lumMod val="100000"/>
              </a:schemeClr>
            </a:gs>
            <a:gs pos="100000">
              <a:schemeClr val="accent1">
                <a:shade val="80000"/>
                <a:hueOff val="39465"/>
                <a:satOff val="185"/>
                <a:lumOff val="6213"/>
                <a:alphaOff val="0"/>
                <a:shade val="80000"/>
                <a:satMod val="100000"/>
                <a:lumMod val="99000"/>
              </a:schemeClr>
            </a:gs>
          </a:gsLst>
          <a:lin ang="27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94E4E7D-E4B1-4212-B301-496102D9FD4D}">
      <dsp:nvSpPr>
        <dsp:cNvPr id="0" name=""/>
        <dsp:cNvSpPr/>
      </dsp:nvSpPr>
      <dsp:spPr>
        <a:xfrm>
          <a:off x="1883568" y="629645"/>
          <a:ext cx="8870156" cy="2976038"/>
        </a:xfrm>
        <a:prstGeom prst="rect">
          <a:avLst/>
        </a:prstGeom>
        <a:solidFill>
          <a:schemeClr val="lt1">
            <a:alpha val="90000"/>
            <a:hueOff val="0"/>
            <a:satOff val="0"/>
            <a:lumOff val="0"/>
            <a:alphaOff val="0"/>
          </a:schemeClr>
        </a:solidFill>
        <a:ln w="9525" cap="flat" cmpd="sng" algn="ctr">
          <a:solidFill>
            <a:schemeClr val="accent1">
              <a:shade val="80000"/>
              <a:hueOff val="39465"/>
              <a:satOff val="185"/>
              <a:lumOff val="6213"/>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Calibri"/>
              <a:ea typeface="+mn-ea"/>
              <a:cs typeface="+mn-cs"/>
            </a:rPr>
            <a:t>Stakeholder Concern</a:t>
          </a:r>
        </a:p>
      </dsp:txBody>
      <dsp:txXfrm>
        <a:off x="1883568" y="629645"/>
        <a:ext cx="4435078" cy="602741"/>
      </dsp:txXfrm>
    </dsp:sp>
    <dsp:sp modelId="{2FFCA0DF-CB66-4B32-A3A5-8777577C02B4}">
      <dsp:nvSpPr>
        <dsp:cNvPr id="0" name=""/>
        <dsp:cNvSpPr/>
      </dsp:nvSpPr>
      <dsp:spPr>
        <a:xfrm>
          <a:off x="791098" y="1205483"/>
          <a:ext cx="2184939" cy="2184939"/>
        </a:xfrm>
        <a:prstGeom prst="pie">
          <a:avLst>
            <a:gd name="adj1" fmla="val 5400000"/>
            <a:gd name="adj2" fmla="val 16200000"/>
          </a:avLst>
        </a:prstGeom>
        <a:gradFill rotWithShape="0">
          <a:gsLst>
            <a:gs pos="0">
              <a:schemeClr val="accent1">
                <a:shade val="80000"/>
                <a:hueOff val="78930"/>
                <a:satOff val="370"/>
                <a:lumOff val="12426"/>
                <a:alphaOff val="0"/>
                <a:tint val="97000"/>
                <a:satMod val="100000"/>
                <a:lumMod val="102000"/>
              </a:schemeClr>
            </a:gs>
            <a:gs pos="50000">
              <a:schemeClr val="accent1">
                <a:shade val="80000"/>
                <a:hueOff val="78930"/>
                <a:satOff val="370"/>
                <a:lumOff val="12426"/>
                <a:alphaOff val="0"/>
                <a:shade val="100000"/>
                <a:satMod val="100000"/>
                <a:lumMod val="100000"/>
              </a:schemeClr>
            </a:gs>
            <a:gs pos="100000">
              <a:schemeClr val="accent1">
                <a:shade val="80000"/>
                <a:hueOff val="78930"/>
                <a:satOff val="370"/>
                <a:lumOff val="12426"/>
                <a:alphaOff val="0"/>
                <a:shade val="80000"/>
                <a:satMod val="100000"/>
                <a:lumMod val="99000"/>
              </a:schemeClr>
            </a:gs>
          </a:gsLst>
          <a:lin ang="27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98D2E5E-1D54-4D47-807D-AB9F25F16679}">
      <dsp:nvSpPr>
        <dsp:cNvPr id="0" name=""/>
        <dsp:cNvSpPr/>
      </dsp:nvSpPr>
      <dsp:spPr>
        <a:xfrm>
          <a:off x="1883568" y="1205483"/>
          <a:ext cx="8870156" cy="2184939"/>
        </a:xfrm>
        <a:prstGeom prst="rect">
          <a:avLst/>
        </a:prstGeom>
        <a:solidFill>
          <a:schemeClr val="lt1">
            <a:alpha val="90000"/>
            <a:hueOff val="0"/>
            <a:satOff val="0"/>
            <a:lumOff val="0"/>
            <a:alphaOff val="0"/>
          </a:schemeClr>
        </a:solidFill>
        <a:ln w="9525" cap="flat" cmpd="sng" algn="ctr">
          <a:solidFill>
            <a:schemeClr val="accent1">
              <a:shade val="80000"/>
              <a:hueOff val="78930"/>
              <a:satOff val="370"/>
              <a:lumOff val="12426"/>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Calibri"/>
              <a:ea typeface="+mn-ea"/>
              <a:cs typeface="+mn-cs"/>
            </a:rPr>
            <a:t>Compliance Concern</a:t>
          </a:r>
        </a:p>
      </dsp:txBody>
      <dsp:txXfrm>
        <a:off x="1883568" y="1205483"/>
        <a:ext cx="4435078" cy="602741"/>
      </dsp:txXfrm>
    </dsp:sp>
    <dsp:sp modelId="{9D0054A3-432E-42A0-9037-F03097DDF7ED}">
      <dsp:nvSpPr>
        <dsp:cNvPr id="0" name=""/>
        <dsp:cNvSpPr/>
      </dsp:nvSpPr>
      <dsp:spPr>
        <a:xfrm>
          <a:off x="1186648" y="1808225"/>
          <a:ext cx="1393840" cy="1393840"/>
        </a:xfrm>
        <a:prstGeom prst="pie">
          <a:avLst>
            <a:gd name="adj1" fmla="val 5400000"/>
            <a:gd name="adj2" fmla="val 16200000"/>
          </a:avLst>
        </a:prstGeom>
        <a:gradFill rotWithShape="0">
          <a:gsLst>
            <a:gs pos="0">
              <a:schemeClr val="accent1">
                <a:shade val="80000"/>
                <a:hueOff val="118396"/>
                <a:satOff val="556"/>
                <a:lumOff val="18638"/>
                <a:alphaOff val="0"/>
                <a:tint val="97000"/>
                <a:satMod val="100000"/>
                <a:lumMod val="102000"/>
              </a:schemeClr>
            </a:gs>
            <a:gs pos="50000">
              <a:schemeClr val="accent1">
                <a:shade val="80000"/>
                <a:hueOff val="118396"/>
                <a:satOff val="556"/>
                <a:lumOff val="18638"/>
                <a:alphaOff val="0"/>
                <a:shade val="100000"/>
                <a:satMod val="100000"/>
                <a:lumMod val="100000"/>
              </a:schemeClr>
            </a:gs>
            <a:gs pos="100000">
              <a:schemeClr val="accent1">
                <a:shade val="80000"/>
                <a:hueOff val="118396"/>
                <a:satOff val="556"/>
                <a:lumOff val="18638"/>
                <a:alphaOff val="0"/>
                <a:shade val="80000"/>
                <a:satMod val="100000"/>
                <a:lumMod val="99000"/>
              </a:schemeClr>
            </a:gs>
          </a:gsLst>
          <a:lin ang="27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C4B757E-0ECF-4B78-A082-FBFCEE9184D3}">
      <dsp:nvSpPr>
        <dsp:cNvPr id="0" name=""/>
        <dsp:cNvSpPr/>
      </dsp:nvSpPr>
      <dsp:spPr>
        <a:xfrm>
          <a:off x="1883568" y="1808225"/>
          <a:ext cx="8870156" cy="1393840"/>
        </a:xfrm>
        <a:prstGeom prst="rect">
          <a:avLst/>
        </a:prstGeom>
        <a:solidFill>
          <a:schemeClr val="lt1">
            <a:alpha val="90000"/>
            <a:hueOff val="0"/>
            <a:satOff val="0"/>
            <a:lumOff val="0"/>
            <a:alphaOff val="0"/>
          </a:schemeClr>
        </a:solidFill>
        <a:ln w="9525" cap="flat" cmpd="sng" algn="ctr">
          <a:solidFill>
            <a:schemeClr val="accent1">
              <a:shade val="80000"/>
              <a:hueOff val="118396"/>
              <a:satOff val="556"/>
              <a:lumOff val="18638"/>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Calibri"/>
              <a:ea typeface="+mn-ea"/>
              <a:cs typeface="+mn-cs"/>
            </a:rPr>
            <a:t>Self-Protection</a:t>
          </a:r>
        </a:p>
      </dsp:txBody>
      <dsp:txXfrm>
        <a:off x="1883568" y="1808225"/>
        <a:ext cx="4435078" cy="602741"/>
      </dsp:txXfrm>
    </dsp:sp>
    <dsp:sp modelId="{4B5935BA-D588-4CB3-A5EE-E0370796B49E}">
      <dsp:nvSpPr>
        <dsp:cNvPr id="0" name=""/>
        <dsp:cNvSpPr/>
      </dsp:nvSpPr>
      <dsp:spPr>
        <a:xfrm>
          <a:off x="1582197" y="2410967"/>
          <a:ext cx="602741" cy="602741"/>
        </a:xfrm>
        <a:prstGeom prst="pie">
          <a:avLst>
            <a:gd name="adj1" fmla="val 5400000"/>
            <a:gd name="adj2" fmla="val 16200000"/>
          </a:avLst>
        </a:prstGeom>
        <a:gradFill rotWithShape="0">
          <a:gsLst>
            <a:gs pos="0">
              <a:schemeClr val="accent1">
                <a:shade val="80000"/>
                <a:hueOff val="157861"/>
                <a:satOff val="741"/>
                <a:lumOff val="24851"/>
                <a:alphaOff val="0"/>
                <a:tint val="97000"/>
                <a:satMod val="100000"/>
                <a:lumMod val="102000"/>
              </a:schemeClr>
            </a:gs>
            <a:gs pos="50000">
              <a:schemeClr val="accent1">
                <a:shade val="80000"/>
                <a:hueOff val="157861"/>
                <a:satOff val="741"/>
                <a:lumOff val="24851"/>
                <a:alphaOff val="0"/>
                <a:shade val="100000"/>
                <a:satMod val="100000"/>
                <a:lumMod val="100000"/>
              </a:schemeClr>
            </a:gs>
            <a:gs pos="100000">
              <a:schemeClr val="accent1">
                <a:shade val="80000"/>
                <a:hueOff val="157861"/>
                <a:satOff val="741"/>
                <a:lumOff val="24851"/>
                <a:alphaOff val="0"/>
                <a:shade val="80000"/>
                <a:satMod val="100000"/>
                <a:lumMod val="99000"/>
              </a:schemeClr>
            </a:gs>
          </a:gsLst>
          <a:lin ang="27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71CF89E-E959-433F-8C4E-B721AAC08BFB}">
      <dsp:nvSpPr>
        <dsp:cNvPr id="0" name=""/>
        <dsp:cNvSpPr/>
      </dsp:nvSpPr>
      <dsp:spPr>
        <a:xfrm>
          <a:off x="1883568" y="2410967"/>
          <a:ext cx="8870156" cy="602741"/>
        </a:xfrm>
        <a:prstGeom prst="rect">
          <a:avLst/>
        </a:prstGeom>
        <a:solidFill>
          <a:schemeClr val="lt1">
            <a:alpha val="90000"/>
            <a:hueOff val="0"/>
            <a:satOff val="0"/>
            <a:lumOff val="0"/>
            <a:alphaOff val="0"/>
          </a:schemeClr>
        </a:solidFill>
        <a:ln w="9525" cap="flat" cmpd="sng" algn="ctr">
          <a:solidFill>
            <a:schemeClr val="accent1">
              <a:shade val="80000"/>
              <a:hueOff val="157861"/>
              <a:satOff val="741"/>
              <a:lumOff val="24851"/>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latin typeface="Calibri"/>
              <a:ea typeface="+mn-ea"/>
              <a:cs typeface="+mn-cs"/>
            </a:rPr>
            <a:t>Risk Immature</a:t>
          </a:r>
        </a:p>
      </dsp:txBody>
      <dsp:txXfrm>
        <a:off x="1883568" y="2410967"/>
        <a:ext cx="4435078" cy="602741"/>
      </dsp:txXfrm>
    </dsp:sp>
    <dsp:sp modelId="{90239127-7755-42D5-B5B3-7BC6ED85EB7C}">
      <dsp:nvSpPr>
        <dsp:cNvPr id="0" name=""/>
        <dsp:cNvSpPr/>
      </dsp:nvSpPr>
      <dsp:spPr>
        <a:xfrm>
          <a:off x="6318646" y="0"/>
          <a:ext cx="4435078" cy="602741"/>
        </a:xfrm>
        <a:prstGeom prst="rect">
          <a:avLst/>
        </a:prstGeom>
        <a:noFill/>
        <a:ln w="9525" cap="flat" cmpd="sng" algn="ctr">
          <a:noFill/>
          <a:prstDash val="solid"/>
        </a:ln>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sz="1500" kern="1200">
              <a:latin typeface="Calibri"/>
              <a:ea typeface="+mn-ea"/>
              <a:cs typeface="+mn-cs"/>
            </a:rPr>
            <a:t>Society</a:t>
          </a:r>
        </a:p>
        <a:p>
          <a:pPr marL="114300" lvl="1" indent="-114300" algn="l" defTabSz="666750">
            <a:lnSpc>
              <a:spcPct val="90000"/>
            </a:lnSpc>
            <a:spcBef>
              <a:spcPct val="0"/>
            </a:spcBef>
            <a:spcAft>
              <a:spcPct val="15000"/>
            </a:spcAft>
            <a:buChar char="•"/>
          </a:pPr>
          <a:r>
            <a:rPr lang="en-US" sz="1500" kern="1200">
              <a:latin typeface="Calibri"/>
              <a:ea typeface="+mn-ea"/>
              <a:cs typeface="+mn-cs"/>
            </a:rPr>
            <a:t>Environment</a:t>
          </a:r>
        </a:p>
      </dsp:txBody>
      <dsp:txXfrm>
        <a:off x="6318646" y="0"/>
        <a:ext cx="4435078" cy="602741"/>
      </dsp:txXfrm>
    </dsp:sp>
    <dsp:sp modelId="{0A457460-1287-4E43-85FD-0463CE7CC284}">
      <dsp:nvSpPr>
        <dsp:cNvPr id="0" name=""/>
        <dsp:cNvSpPr/>
      </dsp:nvSpPr>
      <dsp:spPr>
        <a:xfrm>
          <a:off x="6318646" y="602741"/>
          <a:ext cx="4435078" cy="602741"/>
        </a:xfrm>
        <a:prstGeom prst="rect">
          <a:avLst/>
        </a:prstGeom>
        <a:noFill/>
        <a:ln w="9525" cap="flat" cmpd="sng" algn="ctr">
          <a:noFill/>
          <a:prstDash val="solid"/>
        </a:ln>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latin typeface="Calibri"/>
              <a:ea typeface="+mn-ea"/>
              <a:cs typeface="+mn-cs"/>
            </a:rPr>
            <a:t>Customers, Financiers, Suppliers</a:t>
          </a:r>
        </a:p>
        <a:p>
          <a:pPr marL="114300" lvl="1" indent="-114300" algn="l" defTabSz="666750">
            <a:lnSpc>
              <a:spcPct val="90000"/>
            </a:lnSpc>
            <a:spcBef>
              <a:spcPct val="0"/>
            </a:spcBef>
            <a:spcAft>
              <a:spcPct val="15000"/>
            </a:spcAft>
            <a:buChar char="•"/>
          </a:pPr>
          <a:r>
            <a:rPr lang="en-US" sz="1500" kern="1200" dirty="0">
              <a:latin typeface="Calibri"/>
              <a:ea typeface="+mn-ea"/>
              <a:cs typeface="+mn-cs"/>
            </a:rPr>
            <a:t>Employees, Community</a:t>
          </a:r>
        </a:p>
      </dsp:txBody>
      <dsp:txXfrm>
        <a:off x="6318646" y="602741"/>
        <a:ext cx="4435078" cy="602741"/>
      </dsp:txXfrm>
    </dsp:sp>
    <dsp:sp modelId="{37D84E02-45C1-4E53-A1FE-346CC9EF2469}">
      <dsp:nvSpPr>
        <dsp:cNvPr id="0" name=""/>
        <dsp:cNvSpPr/>
      </dsp:nvSpPr>
      <dsp:spPr>
        <a:xfrm>
          <a:off x="6318646" y="1205483"/>
          <a:ext cx="4435078" cy="602741"/>
        </a:xfrm>
        <a:prstGeom prst="rect">
          <a:avLst/>
        </a:prstGeom>
        <a:noFill/>
        <a:ln w="9525" cap="flat" cmpd="sng" algn="ctr">
          <a:noFill/>
          <a:prstDash val="solid"/>
        </a:ln>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latin typeface="Calibri"/>
              <a:ea typeface="+mn-ea"/>
              <a:cs typeface="+mn-cs"/>
            </a:rPr>
            <a:t>Regulation, Administrative law</a:t>
          </a:r>
        </a:p>
        <a:p>
          <a:pPr marL="114300" lvl="1" indent="-114300" algn="l" defTabSz="666750">
            <a:lnSpc>
              <a:spcPct val="90000"/>
            </a:lnSpc>
            <a:spcBef>
              <a:spcPct val="0"/>
            </a:spcBef>
            <a:spcAft>
              <a:spcPct val="15000"/>
            </a:spcAft>
            <a:buChar char="•"/>
          </a:pPr>
          <a:r>
            <a:rPr lang="en-US" sz="1500" kern="1200" dirty="0">
              <a:latin typeface="Calibri"/>
              <a:ea typeface="+mn-ea"/>
              <a:cs typeface="+mn-cs"/>
            </a:rPr>
            <a:t>Civil law, Contracts</a:t>
          </a:r>
        </a:p>
      </dsp:txBody>
      <dsp:txXfrm>
        <a:off x="6318646" y="1205483"/>
        <a:ext cx="4435078" cy="602741"/>
      </dsp:txXfrm>
    </dsp:sp>
    <dsp:sp modelId="{3E841B3B-C628-492B-97AE-35894DEDF484}">
      <dsp:nvSpPr>
        <dsp:cNvPr id="0" name=""/>
        <dsp:cNvSpPr/>
      </dsp:nvSpPr>
      <dsp:spPr>
        <a:xfrm>
          <a:off x="6318646" y="1808225"/>
          <a:ext cx="4435078" cy="602741"/>
        </a:xfrm>
        <a:prstGeom prst="rect">
          <a:avLst/>
        </a:prstGeom>
        <a:noFill/>
        <a:ln w="9525" cap="flat" cmpd="sng" algn="ctr">
          <a:noFill/>
          <a:prstDash val="solid"/>
        </a:ln>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114300" lvl="1" indent="-114300" algn="l" defTabSz="666750">
            <a:lnSpc>
              <a:spcPct val="90000"/>
            </a:lnSpc>
            <a:spcBef>
              <a:spcPct val="0"/>
            </a:spcBef>
            <a:spcAft>
              <a:spcPct val="15000"/>
            </a:spcAft>
            <a:buChar char="•"/>
          </a:pPr>
          <a:r>
            <a:rPr lang="en-US" sz="1500" kern="1200">
              <a:latin typeface="Calibri"/>
              <a:ea typeface="+mn-ea"/>
              <a:cs typeface="+mn-cs"/>
            </a:rPr>
            <a:t>Organization</a:t>
          </a:r>
        </a:p>
        <a:p>
          <a:pPr marL="114300" lvl="1" indent="-114300" algn="l" defTabSz="666750">
            <a:lnSpc>
              <a:spcPct val="90000"/>
            </a:lnSpc>
            <a:spcBef>
              <a:spcPct val="0"/>
            </a:spcBef>
            <a:spcAft>
              <a:spcPct val="15000"/>
            </a:spcAft>
            <a:buChar char="•"/>
          </a:pPr>
          <a:r>
            <a:rPr lang="en-US" sz="1500" kern="1200">
              <a:latin typeface="Calibri"/>
              <a:ea typeface="+mn-ea"/>
              <a:cs typeface="+mn-cs"/>
            </a:rPr>
            <a:t>Shareholders</a:t>
          </a:r>
        </a:p>
      </dsp:txBody>
      <dsp:txXfrm>
        <a:off x="6318646" y="1808225"/>
        <a:ext cx="4435078" cy="6027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005B9-29D5-46D0-958A-74233246CFA7}">
      <dsp:nvSpPr>
        <dsp:cNvPr id="0" name=""/>
        <dsp:cNvSpPr/>
      </dsp:nvSpPr>
      <dsp:spPr>
        <a:xfrm>
          <a:off x="0" y="493299"/>
          <a:ext cx="10753725"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CDA8AF-DE72-4D88-BC1D-1788EFF8F3AB}">
      <dsp:nvSpPr>
        <dsp:cNvPr id="0" name=""/>
        <dsp:cNvSpPr/>
      </dsp:nvSpPr>
      <dsp:spPr>
        <a:xfrm>
          <a:off x="511957" y="209517"/>
          <a:ext cx="10239132" cy="5642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526" tIns="0" rIns="284526" bIns="0" numCol="1" spcCol="1270" anchor="ctr" anchorCtr="0">
          <a:noAutofit/>
        </a:bodyPr>
        <a:lstStyle/>
        <a:p>
          <a:pPr marL="0" lvl="0" indent="0" algn="l" defTabSz="844550">
            <a:lnSpc>
              <a:spcPct val="90000"/>
            </a:lnSpc>
            <a:spcBef>
              <a:spcPct val="0"/>
            </a:spcBef>
            <a:spcAft>
              <a:spcPct val="35000"/>
            </a:spcAft>
            <a:buNone/>
          </a:pPr>
          <a:r>
            <a:rPr lang="en-US" sz="1900" b="1" kern="1200" dirty="0"/>
            <a:t>Societal Concerns</a:t>
          </a:r>
          <a:r>
            <a:rPr lang="en-US" sz="1900" kern="1200" dirty="0"/>
            <a:t>:  ACM:  the public good is always the primary consideration </a:t>
          </a:r>
        </a:p>
      </dsp:txBody>
      <dsp:txXfrm>
        <a:off x="539500" y="237060"/>
        <a:ext cx="10184046" cy="509136"/>
      </dsp:txXfrm>
    </dsp:sp>
    <dsp:sp modelId="{7BBBFDF1-2EFA-4E39-A91B-9E5565281940}">
      <dsp:nvSpPr>
        <dsp:cNvPr id="0" name=""/>
        <dsp:cNvSpPr/>
      </dsp:nvSpPr>
      <dsp:spPr>
        <a:xfrm>
          <a:off x="0" y="1355139"/>
          <a:ext cx="10753725"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6D9484-3A16-4911-8F09-DEB7EB16E6A6}">
      <dsp:nvSpPr>
        <dsp:cNvPr id="0" name=""/>
        <dsp:cNvSpPr/>
      </dsp:nvSpPr>
      <dsp:spPr>
        <a:xfrm>
          <a:off x="537686" y="1074699"/>
          <a:ext cx="7511573"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526" tIns="0" rIns="284526" bIns="0" numCol="1" spcCol="1270" anchor="ctr" anchorCtr="0">
          <a:noAutofit/>
        </a:bodyPr>
        <a:lstStyle/>
        <a:p>
          <a:pPr marL="0" lvl="0" indent="0" algn="l" defTabSz="844550">
            <a:lnSpc>
              <a:spcPct val="90000"/>
            </a:lnSpc>
            <a:spcBef>
              <a:spcPct val="0"/>
            </a:spcBef>
            <a:spcAft>
              <a:spcPct val="35000"/>
            </a:spcAft>
            <a:buNone/>
          </a:pPr>
          <a:r>
            <a:rPr lang="en-US" sz="1900" b="1" kern="1200" dirty="0"/>
            <a:t>Stakeholder Concern</a:t>
          </a:r>
          <a:r>
            <a:rPr lang="en-US" sz="1900" kern="1200" dirty="0"/>
            <a:t>: Treat customer, vendors, employees with respect</a:t>
          </a:r>
        </a:p>
      </dsp:txBody>
      <dsp:txXfrm>
        <a:off x="565066" y="1102079"/>
        <a:ext cx="7456813" cy="506120"/>
      </dsp:txXfrm>
    </dsp:sp>
    <dsp:sp modelId="{CBC55B4F-0489-49A5-956A-9E2F73A97CA0}">
      <dsp:nvSpPr>
        <dsp:cNvPr id="0" name=""/>
        <dsp:cNvSpPr/>
      </dsp:nvSpPr>
      <dsp:spPr>
        <a:xfrm>
          <a:off x="0" y="2216979"/>
          <a:ext cx="10753725"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D7AAEA-3CC8-425F-818F-CD54F2239895}">
      <dsp:nvSpPr>
        <dsp:cNvPr id="0" name=""/>
        <dsp:cNvSpPr/>
      </dsp:nvSpPr>
      <dsp:spPr>
        <a:xfrm>
          <a:off x="537686" y="1936539"/>
          <a:ext cx="7042679"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526" tIns="0" rIns="284526" bIns="0" numCol="1" spcCol="1270" anchor="ctr" anchorCtr="0">
          <a:noAutofit/>
        </a:bodyPr>
        <a:lstStyle/>
        <a:p>
          <a:pPr marL="0" lvl="0" indent="0" algn="l" defTabSz="844550">
            <a:lnSpc>
              <a:spcPct val="90000"/>
            </a:lnSpc>
            <a:spcBef>
              <a:spcPct val="0"/>
            </a:spcBef>
            <a:spcAft>
              <a:spcPct val="35000"/>
            </a:spcAft>
            <a:buNone/>
          </a:pPr>
          <a:r>
            <a:rPr lang="en-US" sz="1900" b="1" kern="1200" dirty="0"/>
            <a:t>Compliance Concern</a:t>
          </a:r>
          <a:r>
            <a:rPr lang="en-US" sz="1900" kern="1200" dirty="0"/>
            <a:t>: Obey the laws, meet contracts carefully</a:t>
          </a:r>
        </a:p>
      </dsp:txBody>
      <dsp:txXfrm>
        <a:off x="565066" y="1963919"/>
        <a:ext cx="6987919" cy="506120"/>
      </dsp:txXfrm>
    </dsp:sp>
    <dsp:sp modelId="{3BAD22C5-5872-48A3-B9BA-BAC35AD69141}">
      <dsp:nvSpPr>
        <dsp:cNvPr id="0" name=""/>
        <dsp:cNvSpPr/>
      </dsp:nvSpPr>
      <dsp:spPr>
        <a:xfrm>
          <a:off x="0" y="3078819"/>
          <a:ext cx="10753725"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84D0C0-114E-4974-B5E7-30B1D59F9DB7}">
      <dsp:nvSpPr>
        <dsp:cNvPr id="0" name=""/>
        <dsp:cNvSpPr/>
      </dsp:nvSpPr>
      <dsp:spPr>
        <a:xfrm>
          <a:off x="581228" y="2798379"/>
          <a:ext cx="6526134"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526" tIns="0" rIns="284526" bIns="0" numCol="1" spcCol="1270" anchor="ctr" anchorCtr="0">
          <a:noAutofit/>
        </a:bodyPr>
        <a:lstStyle/>
        <a:p>
          <a:pPr marL="0" lvl="0" indent="0" algn="l" defTabSz="844550">
            <a:lnSpc>
              <a:spcPct val="90000"/>
            </a:lnSpc>
            <a:spcBef>
              <a:spcPct val="0"/>
            </a:spcBef>
            <a:spcAft>
              <a:spcPct val="35000"/>
            </a:spcAft>
            <a:buNone/>
          </a:pPr>
          <a:r>
            <a:rPr lang="en-US" sz="1900" b="1" kern="1200" dirty="0"/>
            <a:t>Self Protection: </a:t>
          </a:r>
          <a:r>
            <a:rPr lang="en-US" sz="1900" kern="1200" dirty="0"/>
            <a:t>Work loyally with management</a:t>
          </a:r>
        </a:p>
      </dsp:txBody>
      <dsp:txXfrm>
        <a:off x="608608" y="2825759"/>
        <a:ext cx="6471374"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D3C1637-1B01-4C3F-BF6A-13E15B67A743}" type="datetimeFigureOut">
              <a:rPr lang="en-US" smtClean="0"/>
              <a:t>4/29/2022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16B2A94-C620-4444-80ED-4326856FE82A}" type="slidenum">
              <a:rPr lang="en-US" smtClean="0"/>
              <a:t>‹#›</a:t>
            </a:fld>
            <a:endParaRPr lang="en-US"/>
          </a:p>
        </p:txBody>
      </p:sp>
    </p:spTree>
    <p:extLst>
      <p:ext uri="{BB962C8B-B14F-4D97-AF65-F5344CB8AC3E}">
        <p14:creationId xmlns:p14="http://schemas.microsoft.com/office/powerpoint/2010/main" val="3096570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usatoday.com/story/news/nation/2020/09/07/california-fires-gender-reveal-party-el-dorado-creek-valley-fires/5737526002/"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6B2A94-C620-4444-80ED-4326856FE82A}" type="slidenum">
              <a:rPr lang="en-US" smtClean="0"/>
              <a:t>1</a:t>
            </a:fld>
            <a:endParaRPr lang="en-US"/>
          </a:p>
        </p:txBody>
      </p:sp>
    </p:spTree>
    <p:extLst>
      <p:ext uri="{BB962C8B-B14F-4D97-AF65-F5344CB8AC3E}">
        <p14:creationId xmlns:p14="http://schemas.microsoft.com/office/powerpoint/2010/main" val="580772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6B2A94-C620-4444-80ED-4326856FE82A}" type="slidenum">
              <a:rPr lang="en-US" smtClean="0"/>
              <a:t>26</a:t>
            </a:fld>
            <a:endParaRPr lang="en-US"/>
          </a:p>
        </p:txBody>
      </p:sp>
    </p:spTree>
    <p:extLst>
      <p:ext uri="{BB962C8B-B14F-4D97-AF65-F5344CB8AC3E}">
        <p14:creationId xmlns:p14="http://schemas.microsoft.com/office/powerpoint/2010/main" val="304396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https://www.usatoday.com/story/news/nation/2020/09/07/california-fires-gender-reveal-party-el-dorado-creek-valley-fires/5737526002/</a:t>
            </a:r>
            <a:r>
              <a:rPr lang="en-US" dirty="0"/>
              <a:t> </a:t>
            </a:r>
          </a:p>
          <a:p>
            <a:r>
              <a:rPr lang="en-US" dirty="0"/>
              <a:t>https://www.nytimes.com/2020/09/08/climate/climate-change-financial-markets.html?campaign_id=54&amp;emc=edit_clim_20200909&amp;instance_id=22040&amp;nl=climate-fwd%3A&amp;regi_id=51195996&amp;segment_id=37701&amp;te=1&amp;user_id=328deacee57e8e36c8df9096ec78eef9</a:t>
            </a:r>
          </a:p>
        </p:txBody>
      </p:sp>
      <p:sp>
        <p:nvSpPr>
          <p:cNvPr id="4" name="Slide Number Placeholder 3"/>
          <p:cNvSpPr>
            <a:spLocks noGrp="1"/>
          </p:cNvSpPr>
          <p:nvPr>
            <p:ph type="sldNum" sz="quarter" idx="5"/>
          </p:nvPr>
        </p:nvSpPr>
        <p:spPr/>
        <p:txBody>
          <a:bodyPr/>
          <a:lstStyle/>
          <a:p>
            <a:fld id="{216B2A94-C620-4444-80ED-4326856FE82A}" type="slidenum">
              <a:rPr lang="en-US" smtClean="0"/>
              <a:t>34</a:t>
            </a:fld>
            <a:endParaRPr lang="en-US"/>
          </a:p>
        </p:txBody>
      </p:sp>
    </p:spTree>
    <p:extLst>
      <p:ext uri="{BB962C8B-B14F-4D97-AF65-F5344CB8AC3E}">
        <p14:creationId xmlns:p14="http://schemas.microsoft.com/office/powerpoint/2010/main" val="2879637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6B2A94-C620-4444-80ED-4326856FE82A}" type="slidenum">
              <a:rPr lang="en-US" smtClean="0"/>
              <a:t>42</a:t>
            </a:fld>
            <a:endParaRPr lang="en-US"/>
          </a:p>
        </p:txBody>
      </p:sp>
    </p:spTree>
    <p:extLst>
      <p:ext uri="{BB962C8B-B14F-4D97-AF65-F5344CB8AC3E}">
        <p14:creationId xmlns:p14="http://schemas.microsoft.com/office/powerpoint/2010/main" val="2035482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CE3A9DF-AF47-4DD7-92FA-CFE9A89335EF}" type="datetimeFigureOut">
              <a:rPr lang="en-US" smtClean="0"/>
              <a:t>4/29/2022</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3A56BD4-DDBC-4719-975C-22E7AA673844}" type="slidenum">
              <a:rPr lang="en-US" smtClean="0"/>
              <a:t>‹#›</a:t>
            </a:fld>
            <a:endParaRPr lang="en-US"/>
          </a:p>
        </p:txBody>
      </p:sp>
    </p:spTree>
    <p:extLst>
      <p:ext uri="{BB962C8B-B14F-4D97-AF65-F5344CB8AC3E}">
        <p14:creationId xmlns:p14="http://schemas.microsoft.com/office/powerpoint/2010/main" val="265738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E3A9DF-AF47-4DD7-92FA-CFE9A89335EF}"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14392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E3A9DF-AF47-4DD7-92FA-CFE9A89335EF}"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3830470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E3A9DF-AF47-4DD7-92FA-CFE9A89335EF}"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277954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E3A9DF-AF47-4DD7-92FA-CFE9A89335EF}"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413129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E3A9DF-AF47-4DD7-92FA-CFE9A89335EF}"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1804397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E3A9DF-AF47-4DD7-92FA-CFE9A89335EF}" type="datetimeFigureOut">
              <a:rPr lang="en-US" smtClean="0"/>
              <a:t>4/29/2022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3486159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E3A9DF-AF47-4DD7-92FA-CFE9A89335EF}" type="datetimeFigureOut">
              <a:rPr lang="en-US" smtClean="0"/>
              <a:t>4/29/2022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1157845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3A9DF-AF47-4DD7-92FA-CFE9A89335EF}" type="datetimeFigureOut">
              <a:rPr lang="en-US" smtClean="0"/>
              <a:t>4/29/2022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4127563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7CE3A9DF-AF47-4DD7-92FA-CFE9A89335EF}"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3A56BD4-DDBC-4719-975C-22E7AA673844}" type="slidenum">
              <a:rPr lang="en-US" smtClean="0"/>
              <a:t>‹#›</a:t>
            </a:fld>
            <a:endParaRPr lang="en-US"/>
          </a:p>
        </p:txBody>
      </p:sp>
    </p:spTree>
    <p:extLst>
      <p:ext uri="{BB962C8B-B14F-4D97-AF65-F5344CB8AC3E}">
        <p14:creationId xmlns:p14="http://schemas.microsoft.com/office/powerpoint/2010/main" val="346048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CE3A9DF-AF47-4DD7-92FA-CFE9A89335EF}" type="datetimeFigureOut">
              <a:rPr lang="en-US" smtClean="0"/>
              <a:t>4/29/2022</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3A56BD4-DDBC-4719-975C-22E7AA673844}" type="slidenum">
              <a:rPr lang="en-US" smtClean="0"/>
              <a:t>‹#›</a:t>
            </a:fld>
            <a:endParaRPr lang="en-US"/>
          </a:p>
        </p:txBody>
      </p:sp>
    </p:spTree>
    <p:extLst>
      <p:ext uri="{BB962C8B-B14F-4D97-AF65-F5344CB8AC3E}">
        <p14:creationId xmlns:p14="http://schemas.microsoft.com/office/powerpoint/2010/main" val="12092420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CE3A9DF-AF47-4DD7-92FA-CFE9A89335EF}" type="datetimeFigureOut">
              <a:rPr lang="en-US" smtClean="0"/>
              <a:t>4/29/2022</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3A56BD4-DDBC-4719-975C-22E7AA673844}" type="slidenum">
              <a:rPr lang="en-US" smtClean="0"/>
              <a:t>‹#›</a:t>
            </a:fld>
            <a:endParaRPr lang="en-US"/>
          </a:p>
        </p:txBody>
      </p:sp>
    </p:spTree>
    <p:extLst>
      <p:ext uri="{BB962C8B-B14F-4D97-AF65-F5344CB8AC3E}">
        <p14:creationId xmlns:p14="http://schemas.microsoft.com/office/powerpoint/2010/main" val="16448853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www.cpomagazine.com/cyber-security/hacker-offered-russian-speaking-tesla-employee-for-1-million-to-execute-ransomware-attack"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hyperlink" Target="http://www.cs.uwp.edu/staff/lincke/EthicalRisk.ht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uwparkside.qualtrics.com/jfe/form/SV_9ssHzqOlbloF7wN" TargetMode="External"/><Relationship Id="rId7" Type="http://schemas.openxmlformats.org/officeDocument/2006/relationships/hyperlink" Target="http://www.cs.uwp.edu/staff/lincke/ethicalRisk"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uwparkside.qualtrics.com/jfe/form/SV_6yP1xPvI2fKvj8x" TargetMode="External"/><Relationship Id="rId5" Type="http://schemas.openxmlformats.org/officeDocument/2006/relationships/hyperlink" Target="https://uwparkside.qualtrics.com/jfe/form/SV_6xIe31uSk334Jal" TargetMode="External"/><Relationship Id="rId4" Type="http://schemas.openxmlformats.org/officeDocument/2006/relationships/hyperlink" Target="http://uwparkside.qualtrics.com/jfe/form/SV_1HBJb6ZIXJIc2u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Ethical Risk Maturity Framework</a:t>
            </a:r>
          </a:p>
        </p:txBody>
      </p:sp>
      <p:sp>
        <p:nvSpPr>
          <p:cNvPr id="3" name="Subtitle 2"/>
          <p:cNvSpPr>
            <a:spLocks noGrp="1"/>
          </p:cNvSpPr>
          <p:nvPr>
            <p:ph type="subTitle" idx="1"/>
          </p:nvPr>
        </p:nvSpPr>
        <p:spPr>
          <a:xfrm>
            <a:off x="667512" y="4206876"/>
            <a:ext cx="9228201" cy="2001900"/>
          </a:xfrm>
        </p:spPr>
        <p:txBody>
          <a:bodyPr>
            <a:normAutofit/>
          </a:bodyPr>
          <a:lstStyle/>
          <a:p>
            <a:r>
              <a:rPr lang="en-US" dirty="0">
                <a:solidFill>
                  <a:schemeClr val="accent1">
                    <a:lumMod val="50000"/>
                  </a:schemeClr>
                </a:solidFill>
              </a:rPr>
              <a:t>Susan Lincke</a:t>
            </a:r>
          </a:p>
          <a:p>
            <a:r>
              <a:rPr lang="en-US" dirty="0">
                <a:solidFill>
                  <a:schemeClr val="accent1">
                    <a:lumMod val="50000"/>
                  </a:schemeClr>
                </a:solidFill>
              </a:rPr>
              <a:t>https://www.cs.uwp.edu/staff/lincke/ethicalRisk/</a:t>
            </a:r>
          </a:p>
        </p:txBody>
      </p:sp>
    </p:spTree>
    <p:extLst>
      <p:ext uri="{BB962C8B-B14F-4D97-AF65-F5344CB8AC3E}">
        <p14:creationId xmlns:p14="http://schemas.microsoft.com/office/powerpoint/2010/main" val="2271426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Self-Protection Level</a:t>
            </a:r>
          </a:p>
        </p:txBody>
      </p:sp>
      <p:sp>
        <p:nvSpPr>
          <p:cNvPr id="3" name="Text Placeholder 2"/>
          <p:cNvSpPr>
            <a:spLocks noGrp="1"/>
          </p:cNvSpPr>
          <p:nvPr>
            <p:ph type="body" idx="1"/>
          </p:nvPr>
        </p:nvSpPr>
        <p:spPr>
          <a:xfrm>
            <a:off x="657224" y="2041039"/>
            <a:ext cx="4663440" cy="723400"/>
          </a:xfrm>
        </p:spPr>
        <p:txBody>
          <a:bodyPr>
            <a:normAutofit/>
          </a:bodyPr>
          <a:lstStyle/>
          <a:p>
            <a:r>
              <a:rPr lang="en-US" dirty="0"/>
              <a:t>Key Practices</a:t>
            </a:r>
          </a:p>
        </p:txBody>
      </p:sp>
      <p:sp>
        <p:nvSpPr>
          <p:cNvPr id="4" name="Content Placeholder 3"/>
          <p:cNvSpPr>
            <a:spLocks noGrp="1"/>
          </p:cNvSpPr>
          <p:nvPr>
            <p:ph sz="half" idx="2"/>
          </p:nvPr>
        </p:nvSpPr>
        <p:spPr>
          <a:xfrm>
            <a:off x="676655" y="2753083"/>
            <a:ext cx="4918601" cy="3605383"/>
          </a:xfrm>
        </p:spPr>
        <p:txBody>
          <a:bodyPr>
            <a:normAutofit fontScale="62500" lnSpcReduction="20000"/>
          </a:bodyPr>
          <a:lstStyle/>
          <a:p>
            <a:r>
              <a:rPr lang="en-US" sz="3800" b="1" i="1" dirty="0"/>
              <a:t>Train to Evaluate Fraud, Security, Business Risk</a:t>
            </a:r>
          </a:p>
          <a:p>
            <a:r>
              <a:rPr lang="en-US" sz="3800" b="1" i="1" dirty="0"/>
              <a:t>Manage for Organizational Sustainability</a:t>
            </a:r>
          </a:p>
          <a:p>
            <a:pPr lvl="1"/>
            <a:r>
              <a:rPr lang="en-US" sz="3200" dirty="0"/>
              <a:t>Develop a Code of Ethics Addressing Organizational Sustainability</a:t>
            </a:r>
          </a:p>
          <a:p>
            <a:pPr lvl="1"/>
            <a:r>
              <a:rPr lang="en-US" sz="3200" dirty="0"/>
              <a:t>Evaluate Fraud and Ethical Risk</a:t>
            </a:r>
          </a:p>
          <a:p>
            <a:pPr lvl="1"/>
            <a:r>
              <a:rPr lang="en-US" sz="3200" dirty="0"/>
              <a:t>Provide an Anonymous Reporting Mechanism for Ethical Violations</a:t>
            </a:r>
          </a:p>
          <a:p>
            <a:r>
              <a:rPr lang="en-US" sz="3800" b="1" i="1" dirty="0"/>
              <a:t>Calculate Quantitative Risk Analysis for Organization</a:t>
            </a:r>
          </a:p>
          <a:p>
            <a:pPr lvl="1"/>
            <a:r>
              <a:rPr lang="en-US" sz="3200" dirty="0"/>
              <a:t>Price Insurance with Discounts for Controls</a:t>
            </a:r>
          </a:p>
          <a:p>
            <a:pPr marL="0" indent="0">
              <a:buNone/>
            </a:pPr>
            <a:endParaRPr lang="en-US" dirty="0"/>
          </a:p>
        </p:txBody>
      </p:sp>
      <p:sp>
        <p:nvSpPr>
          <p:cNvPr id="7" name="Text Placeholder 6">
            <a:extLst>
              <a:ext uri="{FF2B5EF4-FFF2-40B4-BE49-F238E27FC236}">
                <a16:creationId xmlns:a16="http://schemas.microsoft.com/office/drawing/2014/main" id="{D9197372-F1DE-4230-9904-6EE2C326C80A}"/>
              </a:ext>
            </a:extLst>
          </p:cNvPr>
          <p:cNvSpPr>
            <a:spLocks noGrp="1"/>
          </p:cNvSpPr>
          <p:nvPr>
            <p:ph type="body" sz="quarter" idx="3"/>
          </p:nvPr>
        </p:nvSpPr>
        <p:spPr/>
        <p:txBody>
          <a:bodyPr/>
          <a:lstStyle/>
          <a:p>
            <a:r>
              <a:rPr lang="en-US" dirty="0"/>
              <a:t>Risk Scenarios</a:t>
            </a:r>
          </a:p>
        </p:txBody>
      </p:sp>
      <p:sp>
        <p:nvSpPr>
          <p:cNvPr id="8" name="Content Placeholder 7">
            <a:extLst>
              <a:ext uri="{FF2B5EF4-FFF2-40B4-BE49-F238E27FC236}">
                <a16:creationId xmlns:a16="http://schemas.microsoft.com/office/drawing/2014/main" id="{43B3E55E-F7DF-40E5-814E-07EED30F9476}"/>
              </a:ext>
            </a:extLst>
          </p:cNvPr>
          <p:cNvSpPr>
            <a:spLocks noGrp="1"/>
          </p:cNvSpPr>
          <p:nvPr>
            <p:ph sz="quarter" idx="4"/>
          </p:nvPr>
        </p:nvSpPr>
        <p:spPr>
          <a:xfrm>
            <a:off x="6007608" y="2750990"/>
            <a:ext cx="4663440" cy="3605382"/>
          </a:xfrm>
        </p:spPr>
        <p:txBody>
          <a:bodyPr>
            <a:noAutofit/>
          </a:bodyPr>
          <a:lstStyle/>
          <a:p>
            <a:r>
              <a:rPr lang="en-US" sz="1600" dirty="0"/>
              <a:t>On Average 5% of revenue lost annually to fraud</a:t>
            </a:r>
          </a:p>
          <a:p>
            <a:endParaRPr lang="en-US" sz="1600" dirty="0"/>
          </a:p>
          <a:p>
            <a:r>
              <a:rPr lang="en-US" sz="1600" dirty="0"/>
              <a:t>Average Loss:		$1,509,000/case</a:t>
            </a:r>
          </a:p>
          <a:p>
            <a:r>
              <a:rPr lang="en-US" sz="1600" dirty="0"/>
              <a:t>Median Loss:		$125,000/case</a:t>
            </a:r>
          </a:p>
          <a:p>
            <a:endParaRPr lang="en-US" sz="1600" dirty="0"/>
          </a:p>
          <a:p>
            <a:r>
              <a:rPr lang="en-US" sz="1600" dirty="0"/>
              <a:t>Asset Misappropriation: 	$100,000/case</a:t>
            </a:r>
          </a:p>
          <a:p>
            <a:r>
              <a:rPr lang="en-US" sz="1600" dirty="0"/>
              <a:t>Corruption:		$200,000/case</a:t>
            </a:r>
          </a:p>
          <a:p>
            <a:r>
              <a:rPr lang="en-US" sz="1600" dirty="0"/>
              <a:t>Financial Statement Fraud	$954,000/case</a:t>
            </a:r>
          </a:p>
          <a:p>
            <a:endParaRPr lang="en-US" sz="1600" dirty="0"/>
          </a:p>
          <a:p>
            <a:r>
              <a:rPr lang="en-US" sz="1600" i="1" dirty="0"/>
              <a:t>ACFE 2020 Report to the Nations</a:t>
            </a:r>
          </a:p>
        </p:txBody>
      </p:sp>
    </p:spTree>
    <p:extLst>
      <p:ext uri="{BB962C8B-B14F-4D97-AF65-F5344CB8AC3E}">
        <p14:creationId xmlns:p14="http://schemas.microsoft.com/office/powerpoint/2010/main" val="3111834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A5D4E-489A-4B5B-A138-CBD6C4A98A55}"/>
              </a:ext>
            </a:extLst>
          </p:cNvPr>
          <p:cNvSpPr>
            <a:spLocks noGrp="1"/>
          </p:cNvSpPr>
          <p:nvPr>
            <p:ph type="title"/>
          </p:nvPr>
        </p:nvSpPr>
        <p:spPr/>
        <p:txBody>
          <a:bodyPr/>
          <a:lstStyle/>
          <a:p>
            <a:r>
              <a:rPr lang="en-US" dirty="0"/>
              <a:t>Provide an Anonymous Reporting Mechanism for Ethical Violations</a:t>
            </a:r>
          </a:p>
        </p:txBody>
      </p:sp>
      <p:sp>
        <p:nvSpPr>
          <p:cNvPr id="3" name="Content Placeholder 2">
            <a:extLst>
              <a:ext uri="{FF2B5EF4-FFF2-40B4-BE49-F238E27FC236}">
                <a16:creationId xmlns:a16="http://schemas.microsoft.com/office/drawing/2014/main" id="{EF81B922-4B7C-4DA5-BCD6-98B578ACB951}"/>
              </a:ext>
            </a:extLst>
          </p:cNvPr>
          <p:cNvSpPr>
            <a:spLocks noGrp="1"/>
          </p:cNvSpPr>
          <p:nvPr>
            <p:ph idx="1"/>
          </p:nvPr>
        </p:nvSpPr>
        <p:spPr/>
        <p:txBody>
          <a:bodyPr/>
          <a:lstStyle/>
          <a:p>
            <a:pPr marL="0" indent="0">
              <a:buNone/>
            </a:pPr>
            <a:r>
              <a:rPr lang="en-US" dirty="0"/>
              <a:t>Association for Certified Fraud Examiners (ACFE 2020): tips (including anonymous) are consistently and by far the most effective method for uncovering fraud in an organization, with 43% of fraud schemes detected by tip.  </a:t>
            </a:r>
          </a:p>
          <a:p>
            <a:pPr marL="256032" lvl="1" indent="0">
              <a:buNone/>
            </a:pPr>
            <a:r>
              <a:rPr lang="en-US" dirty="0"/>
              <a:t>Tips help to detect fraud, reduce time to detect, and halve the average case loss. </a:t>
            </a:r>
          </a:p>
          <a:p>
            <a:pPr marL="0" indent="0">
              <a:buNone/>
            </a:pPr>
            <a:r>
              <a:rPr lang="en-US" dirty="0"/>
              <a:t>To implement:</a:t>
            </a:r>
          </a:p>
          <a:p>
            <a:pPr marL="256032" lvl="1" indent="0">
              <a:buNone/>
            </a:pPr>
            <a:r>
              <a:rPr lang="en-US" dirty="0"/>
              <a:t>Enable employees, customers, vendors, business associates and anonymous to report fraud. </a:t>
            </a:r>
          </a:p>
          <a:p>
            <a:pPr marL="256032" lvl="1" indent="0">
              <a:buNone/>
            </a:pPr>
            <a:r>
              <a:rPr lang="en-US" dirty="0"/>
              <a:t>Train employees to report fraud to increase tip effectiveness.  </a:t>
            </a:r>
          </a:p>
        </p:txBody>
      </p:sp>
    </p:spTree>
    <p:extLst>
      <p:ext uri="{BB962C8B-B14F-4D97-AF65-F5344CB8AC3E}">
        <p14:creationId xmlns:p14="http://schemas.microsoft.com/office/powerpoint/2010/main" val="3364017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C4ED-274C-4247-8F44-04927C8F63A0}"/>
              </a:ext>
            </a:extLst>
          </p:cNvPr>
          <p:cNvSpPr>
            <a:spLocks noGrp="1"/>
          </p:cNvSpPr>
          <p:nvPr>
            <p:ph type="title"/>
          </p:nvPr>
        </p:nvSpPr>
        <p:spPr/>
        <p:txBody>
          <a:bodyPr>
            <a:normAutofit/>
          </a:bodyPr>
          <a:lstStyle/>
          <a:p>
            <a:r>
              <a:rPr lang="en-US" dirty="0"/>
              <a:t>Develop a Code of Ethics Addressing Organizational Sustainability</a:t>
            </a:r>
          </a:p>
        </p:txBody>
      </p:sp>
      <p:sp>
        <p:nvSpPr>
          <p:cNvPr id="3" name="Content Placeholder 2">
            <a:extLst>
              <a:ext uri="{FF2B5EF4-FFF2-40B4-BE49-F238E27FC236}">
                <a16:creationId xmlns:a16="http://schemas.microsoft.com/office/drawing/2014/main" id="{A3EDB9C0-1E87-4340-A9E2-C4F447C68799}"/>
              </a:ext>
            </a:extLst>
          </p:cNvPr>
          <p:cNvSpPr>
            <a:spLocks noGrp="1"/>
          </p:cNvSpPr>
          <p:nvPr>
            <p:ph idx="1"/>
          </p:nvPr>
        </p:nvSpPr>
        <p:spPr/>
        <p:txBody>
          <a:bodyPr>
            <a:normAutofit/>
          </a:bodyPr>
          <a:lstStyle/>
          <a:p>
            <a:r>
              <a:rPr lang="en-US" dirty="0"/>
              <a:t>CRISC explicitly recognizes that management may choose to ignore regulation when the cost of compliance exceeds the law’s fines or consequences.  </a:t>
            </a:r>
          </a:p>
          <a:p>
            <a:r>
              <a:rPr lang="en-US" dirty="0"/>
              <a:t>With no code of ethics, a laissez-faire implementation: each employee’s home moral behavior equals their business moral behavior. </a:t>
            </a:r>
          </a:p>
          <a:p>
            <a:r>
              <a:rPr lang="en-US" dirty="0"/>
              <a:t>At this ethical level, organizations’ codes of ethics address values toward the organization (cooperation, loyalty, obedience) but not outside (compassion, equity).  </a:t>
            </a:r>
          </a:p>
          <a:p>
            <a:pPr lvl="1">
              <a:buFont typeface="Arial" panose="020B0604020202020204" pitchFamily="34" charset="0"/>
              <a:buChar char="•"/>
            </a:pPr>
            <a:r>
              <a:rPr lang="en-US" dirty="0"/>
              <a:t>E.g., “members should promote management’s understanding of information processing methods and procedures” </a:t>
            </a:r>
          </a:p>
          <a:p>
            <a:pPr lvl="1">
              <a:buFont typeface="Arial" panose="020B0604020202020204" pitchFamily="34" charset="0"/>
              <a:buChar char="•"/>
            </a:pPr>
            <a:r>
              <a:rPr lang="en-US" dirty="0"/>
              <a:t>E.g., “members owe trust to their employers to guard the employers’ interests and to advise the employers wisely and honestly.”</a:t>
            </a:r>
          </a:p>
          <a:p>
            <a:endParaRPr lang="en-US" dirty="0"/>
          </a:p>
        </p:txBody>
      </p:sp>
    </p:spTree>
    <p:extLst>
      <p:ext uri="{BB962C8B-B14F-4D97-AF65-F5344CB8AC3E}">
        <p14:creationId xmlns:p14="http://schemas.microsoft.com/office/powerpoint/2010/main" val="985275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4A86-C00F-4647-9FD2-B6A8BCCAF946}"/>
              </a:ext>
            </a:extLst>
          </p:cNvPr>
          <p:cNvSpPr>
            <a:spLocks noGrp="1"/>
          </p:cNvSpPr>
          <p:nvPr>
            <p:ph type="title"/>
          </p:nvPr>
        </p:nvSpPr>
        <p:spPr/>
        <p:txBody>
          <a:bodyPr>
            <a:normAutofit/>
          </a:bodyPr>
          <a:lstStyle/>
          <a:p>
            <a:r>
              <a:rPr lang="en-US" sz="5000" dirty="0"/>
              <a:t>Price Insurance with Discounts for Controls</a:t>
            </a:r>
          </a:p>
        </p:txBody>
      </p:sp>
      <p:sp>
        <p:nvSpPr>
          <p:cNvPr id="3" name="Content Placeholder 2">
            <a:extLst>
              <a:ext uri="{FF2B5EF4-FFF2-40B4-BE49-F238E27FC236}">
                <a16:creationId xmlns:a16="http://schemas.microsoft.com/office/drawing/2014/main" id="{141B2F57-86F2-4337-9D20-9CA2D1FD3F8E}"/>
              </a:ext>
            </a:extLst>
          </p:cNvPr>
          <p:cNvSpPr>
            <a:spLocks noGrp="1"/>
          </p:cNvSpPr>
          <p:nvPr>
            <p:ph idx="1"/>
          </p:nvPr>
        </p:nvSpPr>
        <p:spPr/>
        <p:txBody>
          <a:bodyPr/>
          <a:lstStyle/>
          <a:p>
            <a:r>
              <a:rPr lang="en-US" dirty="0"/>
              <a:t>Price insurance considering improved controls. </a:t>
            </a:r>
          </a:p>
          <a:p>
            <a:r>
              <a:rPr lang="en-US" dirty="0"/>
              <a:t>Entice agents to implement controls through insurance premium pricing.  </a:t>
            </a:r>
          </a:p>
          <a:p>
            <a:r>
              <a:rPr lang="en-US" dirty="0"/>
              <a:t>Effective pre-screening helps the insurer, the insured and the cyber-security environment. </a:t>
            </a:r>
          </a:p>
        </p:txBody>
      </p:sp>
    </p:spTree>
    <p:extLst>
      <p:ext uri="{BB962C8B-B14F-4D97-AF65-F5344CB8AC3E}">
        <p14:creationId xmlns:p14="http://schemas.microsoft.com/office/powerpoint/2010/main" val="1061251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21E29-0D20-41BA-9B20-03A3E5DA79C1}"/>
              </a:ext>
            </a:extLst>
          </p:cNvPr>
          <p:cNvSpPr>
            <a:spLocks noGrp="1"/>
          </p:cNvSpPr>
          <p:nvPr>
            <p:ph type="title"/>
          </p:nvPr>
        </p:nvSpPr>
        <p:spPr>
          <a:solidFill>
            <a:schemeClr val="tx2">
              <a:lumMod val="10000"/>
              <a:lumOff val="90000"/>
            </a:schemeClr>
          </a:solidFill>
        </p:spPr>
        <p:txBody>
          <a:bodyPr/>
          <a:lstStyle/>
          <a:p>
            <a:r>
              <a:rPr lang="en-US" dirty="0">
                <a:solidFill>
                  <a:schemeClr val="accent1">
                    <a:lumMod val="75000"/>
                  </a:schemeClr>
                </a:solidFill>
              </a:rPr>
              <a:t>Compliance Concern</a:t>
            </a:r>
          </a:p>
        </p:txBody>
      </p:sp>
      <p:sp>
        <p:nvSpPr>
          <p:cNvPr id="3" name="Content Placeholder 2">
            <a:extLst>
              <a:ext uri="{FF2B5EF4-FFF2-40B4-BE49-F238E27FC236}">
                <a16:creationId xmlns:a16="http://schemas.microsoft.com/office/drawing/2014/main" id="{E607F467-35E2-4D69-A531-F9329D619B38}"/>
              </a:ext>
            </a:extLst>
          </p:cNvPr>
          <p:cNvSpPr>
            <a:spLocks noGrp="1"/>
          </p:cNvSpPr>
          <p:nvPr>
            <p:ph type="body" idx="1"/>
          </p:nvPr>
        </p:nvSpPr>
        <p:spPr/>
        <p:txBody>
          <a:bodyPr>
            <a:normAutofit fontScale="70000" lnSpcReduction="20000"/>
          </a:bodyPr>
          <a:lstStyle/>
          <a:p>
            <a:r>
              <a:rPr lang="en-US" dirty="0"/>
              <a:t>Criminal, Civil and Administrative Law:</a:t>
            </a:r>
            <a:endParaRPr lang="en-US" b="1" i="1" dirty="0"/>
          </a:p>
          <a:p>
            <a:r>
              <a:rPr lang="en-US" i="1" dirty="0"/>
              <a:t>Economist Ronald Coase (1960) discusses economic effects of harm and their impact on victims and producers (organizations).  In any transaction, both sides have interests.  Legislating against a nuisance can result in harm to the producer.  When regulation does not exist, civil law can solve problems with a more mutually beneficial outcome. </a:t>
            </a:r>
          </a:p>
          <a:p>
            <a:endParaRPr lang="en-US" b="1" i="1" dirty="0"/>
          </a:p>
          <a:p>
            <a:endParaRPr lang="en-US" b="1" i="1" dirty="0"/>
          </a:p>
          <a:p>
            <a:endParaRPr lang="en-US" dirty="0"/>
          </a:p>
        </p:txBody>
      </p:sp>
    </p:spTree>
    <p:extLst>
      <p:ext uri="{BB962C8B-B14F-4D97-AF65-F5344CB8AC3E}">
        <p14:creationId xmlns:p14="http://schemas.microsoft.com/office/powerpoint/2010/main" val="3731894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51D72-F54F-4722-BC46-CD288493C2D5}"/>
              </a:ext>
            </a:extLst>
          </p:cNvPr>
          <p:cNvSpPr>
            <a:spLocks noGrp="1"/>
          </p:cNvSpPr>
          <p:nvPr>
            <p:ph type="title"/>
          </p:nvPr>
        </p:nvSpPr>
        <p:spPr/>
        <p:txBody>
          <a:bodyPr/>
          <a:lstStyle/>
          <a:p>
            <a:r>
              <a:rPr lang="en-US" dirty="0"/>
              <a:t>Compliance Concern</a:t>
            </a:r>
          </a:p>
        </p:txBody>
      </p:sp>
      <p:sp>
        <p:nvSpPr>
          <p:cNvPr id="3" name="Text Placeholder 2">
            <a:extLst>
              <a:ext uri="{FF2B5EF4-FFF2-40B4-BE49-F238E27FC236}">
                <a16:creationId xmlns:a16="http://schemas.microsoft.com/office/drawing/2014/main" id="{B629C420-0444-4A6B-8A72-55B108A19A3D}"/>
              </a:ext>
            </a:extLst>
          </p:cNvPr>
          <p:cNvSpPr>
            <a:spLocks noGrp="1"/>
          </p:cNvSpPr>
          <p:nvPr>
            <p:ph type="body" idx="1"/>
          </p:nvPr>
        </p:nvSpPr>
        <p:spPr/>
        <p:txBody>
          <a:bodyPr/>
          <a:lstStyle/>
          <a:p>
            <a:r>
              <a:rPr lang="en-US" dirty="0"/>
              <a:t>Key Practices</a:t>
            </a:r>
          </a:p>
        </p:txBody>
      </p:sp>
      <p:sp>
        <p:nvSpPr>
          <p:cNvPr id="4" name="Content Placeholder 3">
            <a:extLst>
              <a:ext uri="{FF2B5EF4-FFF2-40B4-BE49-F238E27FC236}">
                <a16:creationId xmlns:a16="http://schemas.microsoft.com/office/drawing/2014/main" id="{E6EB3578-8FFB-43D1-8492-DB14F71EC739}"/>
              </a:ext>
            </a:extLst>
          </p:cNvPr>
          <p:cNvSpPr>
            <a:spLocks noGrp="1"/>
          </p:cNvSpPr>
          <p:nvPr>
            <p:ph sz="half" idx="2"/>
          </p:nvPr>
        </p:nvSpPr>
        <p:spPr>
          <a:xfrm>
            <a:off x="676656" y="2753084"/>
            <a:ext cx="4663440" cy="3800116"/>
          </a:xfrm>
        </p:spPr>
        <p:txBody>
          <a:bodyPr>
            <a:normAutofit fontScale="70000" lnSpcReduction="20000"/>
          </a:bodyPr>
          <a:lstStyle/>
          <a:p>
            <a:r>
              <a:rPr lang="en-US" b="1" i="1" dirty="0"/>
              <a:t>Train for Compliance Risk</a:t>
            </a:r>
          </a:p>
          <a:p>
            <a:r>
              <a:rPr lang="en-US" b="1" i="1" dirty="0"/>
              <a:t>Value Legal Adherence within Management</a:t>
            </a:r>
          </a:p>
          <a:p>
            <a:pPr lvl="1"/>
            <a:r>
              <a:rPr lang="en-US" dirty="0"/>
              <a:t>Lead Ethically via Management Example and a Code of Ethics</a:t>
            </a:r>
          </a:p>
          <a:p>
            <a:r>
              <a:rPr lang="en-US" b="1" i="1" dirty="0"/>
              <a:t>Address Regulation Fully</a:t>
            </a:r>
          </a:p>
          <a:p>
            <a:pPr lvl="1"/>
            <a:r>
              <a:rPr lang="en-US" dirty="0"/>
              <a:t>Heed New Regulations</a:t>
            </a:r>
          </a:p>
          <a:p>
            <a:pPr lvl="1"/>
            <a:r>
              <a:rPr lang="en-US" dirty="0"/>
              <a:t>Adhere to Regulations and Standards Addressing Business Ethics</a:t>
            </a:r>
          </a:p>
          <a:p>
            <a:pPr lvl="1"/>
            <a:r>
              <a:rPr lang="en-US" dirty="0"/>
              <a:t>Pay Attention to the Intent of Regulation</a:t>
            </a:r>
          </a:p>
          <a:p>
            <a:r>
              <a:rPr lang="en-US" b="1" i="1" dirty="0"/>
              <a:t>Consider Legal Responsibility Beyond Regulation</a:t>
            </a:r>
          </a:p>
          <a:p>
            <a:pPr lvl="1"/>
            <a:r>
              <a:rPr lang="en-US" dirty="0"/>
              <a:t>Evaluate Product Liability</a:t>
            </a:r>
          </a:p>
          <a:p>
            <a:pPr lvl="1"/>
            <a:r>
              <a:rPr lang="en-US" dirty="0"/>
              <a:t>Manage Projects Responsibly</a:t>
            </a:r>
          </a:p>
          <a:p>
            <a:r>
              <a:rPr lang="en-US" b="1" i="1" dirty="0"/>
              <a:t>Follow Software Standards for Quality, Security, and Safety</a:t>
            </a:r>
          </a:p>
          <a:p>
            <a:pPr lvl="1"/>
            <a:r>
              <a:rPr lang="en-US" dirty="0"/>
              <a:t>Develop and Follow Soft Law</a:t>
            </a:r>
          </a:p>
          <a:p>
            <a:pPr lvl="1"/>
            <a:r>
              <a:rPr lang="en-US" dirty="0"/>
              <a:t>Configure Software for Policy Choice</a:t>
            </a:r>
          </a:p>
          <a:p>
            <a:endParaRPr lang="en-US" dirty="0"/>
          </a:p>
        </p:txBody>
      </p:sp>
      <p:sp>
        <p:nvSpPr>
          <p:cNvPr id="5" name="Text Placeholder 4">
            <a:extLst>
              <a:ext uri="{FF2B5EF4-FFF2-40B4-BE49-F238E27FC236}">
                <a16:creationId xmlns:a16="http://schemas.microsoft.com/office/drawing/2014/main" id="{55B425D9-B7D5-4E6A-9BD4-A78BC5F54915}"/>
              </a:ext>
            </a:extLst>
          </p:cNvPr>
          <p:cNvSpPr>
            <a:spLocks noGrp="1"/>
          </p:cNvSpPr>
          <p:nvPr>
            <p:ph type="body" sz="quarter" idx="3"/>
          </p:nvPr>
        </p:nvSpPr>
        <p:spPr/>
        <p:txBody>
          <a:bodyPr/>
          <a:lstStyle/>
          <a:p>
            <a:r>
              <a:rPr lang="en-US" dirty="0"/>
              <a:t>Risk Scenario: Recent Settlements</a:t>
            </a:r>
          </a:p>
        </p:txBody>
      </p:sp>
      <p:sp>
        <p:nvSpPr>
          <p:cNvPr id="6" name="Content Placeholder 5">
            <a:extLst>
              <a:ext uri="{FF2B5EF4-FFF2-40B4-BE49-F238E27FC236}">
                <a16:creationId xmlns:a16="http://schemas.microsoft.com/office/drawing/2014/main" id="{72285D9D-065C-4839-9502-BDB0D589D501}"/>
              </a:ext>
            </a:extLst>
          </p:cNvPr>
          <p:cNvSpPr>
            <a:spLocks noGrp="1"/>
          </p:cNvSpPr>
          <p:nvPr>
            <p:ph sz="quarter" idx="4"/>
          </p:nvPr>
        </p:nvSpPr>
        <p:spPr>
          <a:xfrm>
            <a:off x="6007608" y="2750989"/>
            <a:ext cx="5650992" cy="3607477"/>
          </a:xfrm>
        </p:spPr>
        <p:txBody>
          <a:bodyPr>
            <a:normAutofit fontScale="70000" lnSpcReduction="20000"/>
          </a:bodyPr>
          <a:lstStyle/>
          <a:p>
            <a:pPr marL="0" indent="0" defTabSz="3291840">
              <a:lnSpc>
                <a:spcPct val="100000"/>
              </a:lnSpc>
              <a:spcBef>
                <a:spcPts val="0"/>
              </a:spcBef>
              <a:buNone/>
              <a:defRPr/>
            </a:pPr>
            <a:r>
              <a:rPr lang="en-US" sz="2900" u="sng" dirty="0"/>
              <a:t>Reports from SC Magazine News Articles</a:t>
            </a:r>
            <a:r>
              <a:rPr lang="en-US" sz="2900" dirty="0"/>
              <a:t>:</a:t>
            </a:r>
          </a:p>
          <a:p>
            <a:pPr defTabSz="3291840">
              <a:lnSpc>
                <a:spcPct val="100000"/>
              </a:lnSpc>
              <a:spcBef>
                <a:spcPts val="0"/>
              </a:spcBef>
              <a:buFont typeface="Arial" panose="020B0604020202020204" pitchFamily="34" charset="0"/>
              <a:buChar char="•"/>
              <a:defRPr/>
            </a:pPr>
            <a:r>
              <a:rPr lang="en-US" sz="2900" dirty="0"/>
              <a:t>Capital One fined </a:t>
            </a:r>
            <a:r>
              <a:rPr lang="en-US" sz="2900" dirty="0">
                <a:solidFill>
                  <a:srgbClr val="FF0000"/>
                </a:solidFill>
              </a:rPr>
              <a:t>$80 million </a:t>
            </a:r>
            <a:r>
              <a:rPr lang="en-US" sz="2900" dirty="0"/>
              <a:t>by the OCR for a breach that affected &gt; 100 million customers (2019)</a:t>
            </a:r>
          </a:p>
          <a:p>
            <a:pPr defTabSz="3291840">
              <a:lnSpc>
                <a:spcPct val="100000"/>
              </a:lnSpc>
              <a:spcBef>
                <a:spcPts val="0"/>
              </a:spcBef>
              <a:buFont typeface="Arial" panose="020B0604020202020204" pitchFamily="34" charset="0"/>
              <a:buChar char="•"/>
              <a:defRPr/>
            </a:pPr>
            <a:r>
              <a:rPr lang="en-US" sz="2900" dirty="0"/>
              <a:t>Wendy’s fast food chain agreed to pay </a:t>
            </a:r>
            <a:r>
              <a:rPr lang="en-US" sz="2900" dirty="0">
                <a:solidFill>
                  <a:srgbClr val="FF0000"/>
                </a:solidFill>
              </a:rPr>
              <a:t>$50 million </a:t>
            </a:r>
            <a:r>
              <a:rPr lang="en-US" sz="2900" dirty="0"/>
              <a:t>to different states in 2019 for negligence after payment card data stolen from over 1,000 locations in 2015-2016. </a:t>
            </a:r>
          </a:p>
          <a:p>
            <a:pPr defTabSz="3291840">
              <a:lnSpc>
                <a:spcPct val="100000"/>
              </a:lnSpc>
              <a:spcBef>
                <a:spcPts val="0"/>
              </a:spcBef>
              <a:buFont typeface="Arial" panose="020B0604020202020204" pitchFamily="34" charset="0"/>
              <a:buChar char="•"/>
              <a:defRPr/>
            </a:pPr>
            <a:r>
              <a:rPr lang="en-US" sz="2900" dirty="0"/>
              <a:t>Texas hospital paid </a:t>
            </a:r>
            <a:r>
              <a:rPr lang="en-US" sz="2900" dirty="0">
                <a:solidFill>
                  <a:srgbClr val="FF0000"/>
                </a:solidFill>
              </a:rPr>
              <a:t>$3.2 million </a:t>
            </a:r>
            <a:r>
              <a:rPr lang="en-US" sz="2900" dirty="0"/>
              <a:t>in HIPAA violations.</a:t>
            </a:r>
          </a:p>
          <a:p>
            <a:pPr defTabSz="3291840">
              <a:lnSpc>
                <a:spcPct val="100000"/>
              </a:lnSpc>
              <a:spcBef>
                <a:spcPts val="0"/>
              </a:spcBef>
              <a:buFont typeface="Arial" panose="020B0604020202020204" pitchFamily="34" charset="0"/>
              <a:buChar char="•"/>
              <a:defRPr/>
            </a:pPr>
            <a:r>
              <a:rPr lang="en-US" sz="2900" dirty="0"/>
              <a:t>Target paid </a:t>
            </a:r>
            <a:r>
              <a:rPr lang="en-US" sz="2900" dirty="0">
                <a:solidFill>
                  <a:srgbClr val="FF0000"/>
                </a:solidFill>
              </a:rPr>
              <a:t>$18.5 million </a:t>
            </a:r>
            <a:r>
              <a:rPr lang="en-US" sz="2900" dirty="0"/>
              <a:t>to 47 different states after 2013 massive breach</a:t>
            </a:r>
          </a:p>
          <a:p>
            <a:pPr defTabSz="3291840">
              <a:lnSpc>
                <a:spcPct val="100000"/>
              </a:lnSpc>
              <a:spcBef>
                <a:spcPts val="0"/>
              </a:spcBef>
              <a:buFont typeface="Arial" panose="020B0604020202020204" pitchFamily="34" charset="0"/>
              <a:buChar char="•"/>
              <a:defRPr/>
            </a:pPr>
            <a:r>
              <a:rPr lang="en-US" sz="2900" dirty="0"/>
              <a:t>Europe’s General Data Protection Regulation (GDPR) (2018): Google fined </a:t>
            </a:r>
            <a:r>
              <a:rPr lang="en-US" sz="2900" dirty="0">
                <a:solidFill>
                  <a:srgbClr val="FF0000"/>
                </a:solidFill>
              </a:rPr>
              <a:t>50 million Euros </a:t>
            </a:r>
            <a:r>
              <a:rPr lang="en-US" sz="2900" dirty="0"/>
              <a:t>($54 Million US). </a:t>
            </a:r>
          </a:p>
          <a:p>
            <a:endParaRPr lang="en-US" dirty="0"/>
          </a:p>
        </p:txBody>
      </p:sp>
    </p:spTree>
    <p:extLst>
      <p:ext uri="{BB962C8B-B14F-4D97-AF65-F5344CB8AC3E}">
        <p14:creationId xmlns:p14="http://schemas.microsoft.com/office/powerpoint/2010/main" val="1402933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737BA-3A77-44B1-8A57-CFA0038C4C2F}"/>
              </a:ext>
            </a:extLst>
          </p:cNvPr>
          <p:cNvSpPr>
            <a:spLocks noGrp="1"/>
          </p:cNvSpPr>
          <p:nvPr>
            <p:ph type="title"/>
          </p:nvPr>
        </p:nvSpPr>
        <p:spPr/>
        <p:txBody>
          <a:bodyPr/>
          <a:lstStyle/>
          <a:p>
            <a:r>
              <a:rPr lang="en-US" dirty="0"/>
              <a:t>Lead ethically</a:t>
            </a:r>
          </a:p>
        </p:txBody>
      </p:sp>
      <p:sp>
        <p:nvSpPr>
          <p:cNvPr id="3" name="Content Placeholder 2">
            <a:extLst>
              <a:ext uri="{FF2B5EF4-FFF2-40B4-BE49-F238E27FC236}">
                <a16:creationId xmlns:a16="http://schemas.microsoft.com/office/drawing/2014/main" id="{EC226229-72FC-40F2-AAA7-EF32914A0139}"/>
              </a:ext>
            </a:extLst>
          </p:cNvPr>
          <p:cNvSpPr>
            <a:spLocks noGrp="1"/>
          </p:cNvSpPr>
          <p:nvPr>
            <p:ph idx="1"/>
          </p:nvPr>
        </p:nvSpPr>
        <p:spPr/>
        <p:txBody>
          <a:bodyPr/>
          <a:lstStyle/>
          <a:p>
            <a:r>
              <a:rPr lang="en-US" dirty="0"/>
              <a:t>employees learn corporate ethics from both policy and example, </a:t>
            </a:r>
          </a:p>
          <a:p>
            <a:pPr lvl="1">
              <a:buFont typeface="Arial" panose="020B0604020202020204" pitchFamily="34" charset="0"/>
              <a:buChar char="•"/>
            </a:pPr>
            <a:r>
              <a:rPr lang="en-US" dirty="0"/>
              <a:t>management should exemplify, train for, award, and promote good ethical behavior and correct bad behaviors, both in person and in training </a:t>
            </a:r>
          </a:p>
          <a:p>
            <a:r>
              <a:rPr lang="en-US" dirty="0"/>
              <a:t>The FSGO Guidelines Manual requires that a high level management person be assigned overall responsibility for compliance and ethics in an organization </a:t>
            </a:r>
          </a:p>
        </p:txBody>
      </p:sp>
    </p:spTree>
    <p:extLst>
      <p:ext uri="{BB962C8B-B14F-4D97-AF65-F5344CB8AC3E}">
        <p14:creationId xmlns:p14="http://schemas.microsoft.com/office/powerpoint/2010/main" val="3028173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1C78D-79C0-4F22-8079-282D2DA2764E}"/>
              </a:ext>
            </a:extLst>
          </p:cNvPr>
          <p:cNvSpPr>
            <a:spLocks noGrp="1"/>
          </p:cNvSpPr>
          <p:nvPr>
            <p:ph type="title"/>
          </p:nvPr>
        </p:nvSpPr>
        <p:spPr/>
        <p:txBody>
          <a:bodyPr/>
          <a:lstStyle/>
          <a:p>
            <a:r>
              <a:rPr lang="en-US" dirty="0"/>
              <a:t>Assign Ethical Risk Accountability</a:t>
            </a:r>
          </a:p>
        </p:txBody>
      </p:sp>
      <p:sp>
        <p:nvSpPr>
          <p:cNvPr id="3" name="Content Placeholder 2">
            <a:extLst>
              <a:ext uri="{FF2B5EF4-FFF2-40B4-BE49-F238E27FC236}">
                <a16:creationId xmlns:a16="http://schemas.microsoft.com/office/drawing/2014/main" id="{B85256F9-9BCB-438A-8157-782248F7E9A6}"/>
              </a:ext>
            </a:extLst>
          </p:cNvPr>
          <p:cNvSpPr>
            <a:spLocks noGrp="1"/>
          </p:cNvSpPr>
          <p:nvPr>
            <p:ph idx="1"/>
          </p:nvPr>
        </p:nvSpPr>
        <p:spPr/>
        <p:txBody>
          <a:bodyPr>
            <a:normAutofit lnSpcReduction="10000"/>
          </a:bodyPr>
          <a:lstStyle/>
          <a:p>
            <a:r>
              <a:rPr lang="en-US" dirty="0"/>
              <a:t>Developers are responsible for designing safe products:</a:t>
            </a:r>
          </a:p>
          <a:p>
            <a:pPr lvl="1">
              <a:buFont typeface="Arial" panose="020B0604020202020204" pitchFamily="34" charset="0"/>
              <a:buChar char="•"/>
            </a:pPr>
            <a:r>
              <a:rPr lang="en-US" dirty="0"/>
              <a:t>identify compliance or moral problems; </a:t>
            </a:r>
          </a:p>
          <a:p>
            <a:pPr lvl="1">
              <a:buFont typeface="Arial" panose="020B0604020202020204" pitchFamily="34" charset="0"/>
              <a:buChar char="•"/>
            </a:pPr>
            <a:r>
              <a:rPr lang="en-US" dirty="0"/>
              <a:t>collect facts and evaluate alternative solutions; </a:t>
            </a:r>
          </a:p>
          <a:p>
            <a:pPr lvl="1">
              <a:buFont typeface="Arial" panose="020B0604020202020204" pitchFamily="34" charset="0"/>
              <a:buChar char="•"/>
            </a:pPr>
            <a:r>
              <a:rPr lang="en-US" dirty="0"/>
              <a:t>implement the solution; and </a:t>
            </a:r>
          </a:p>
          <a:p>
            <a:pPr lvl="1">
              <a:buFont typeface="Arial" panose="020B0604020202020204" pitchFamily="34" charset="0"/>
              <a:buChar char="•"/>
            </a:pPr>
            <a:r>
              <a:rPr lang="en-US" dirty="0"/>
              <a:t>monitor results as feedback.</a:t>
            </a:r>
          </a:p>
          <a:p>
            <a:r>
              <a:rPr lang="en-US" dirty="0"/>
              <a:t>Project managers ensure safety is given due consideration</a:t>
            </a:r>
          </a:p>
          <a:p>
            <a:r>
              <a:rPr lang="en-US" dirty="0"/>
              <a:t>Executives establish a culture of safety.  </a:t>
            </a:r>
          </a:p>
          <a:p>
            <a:r>
              <a:rPr lang="en-US" dirty="0"/>
              <a:t>Users are responsible for their actions</a:t>
            </a:r>
          </a:p>
          <a:p>
            <a:pPr lvl="1">
              <a:buFont typeface="Arial" panose="020B0604020202020204" pitchFamily="34" charset="0"/>
              <a:buChar char="•"/>
            </a:pPr>
            <a:r>
              <a:rPr lang="en-US" dirty="0"/>
              <a:t>may need training for proper product operation.  </a:t>
            </a:r>
          </a:p>
        </p:txBody>
      </p:sp>
    </p:spTree>
    <p:extLst>
      <p:ext uri="{BB962C8B-B14F-4D97-AF65-F5344CB8AC3E}">
        <p14:creationId xmlns:p14="http://schemas.microsoft.com/office/powerpoint/2010/main" val="1670266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B16EE-A26A-4A71-AAA5-804EECB2A937}"/>
              </a:ext>
            </a:extLst>
          </p:cNvPr>
          <p:cNvSpPr>
            <a:spLocks noGrp="1"/>
          </p:cNvSpPr>
          <p:nvPr>
            <p:ph type="title"/>
          </p:nvPr>
        </p:nvSpPr>
        <p:spPr/>
        <p:txBody>
          <a:bodyPr/>
          <a:lstStyle/>
          <a:p>
            <a:r>
              <a:rPr lang="en-US" dirty="0"/>
              <a:t>Address Regulation</a:t>
            </a:r>
          </a:p>
        </p:txBody>
      </p:sp>
      <p:sp>
        <p:nvSpPr>
          <p:cNvPr id="3" name="Content Placeholder 2">
            <a:extLst>
              <a:ext uri="{FF2B5EF4-FFF2-40B4-BE49-F238E27FC236}">
                <a16:creationId xmlns:a16="http://schemas.microsoft.com/office/drawing/2014/main" id="{82575841-5277-44F4-AE55-11526E3FB2DD}"/>
              </a:ext>
            </a:extLst>
          </p:cNvPr>
          <p:cNvSpPr>
            <a:spLocks noGrp="1"/>
          </p:cNvSpPr>
          <p:nvPr>
            <p:ph idx="1"/>
          </p:nvPr>
        </p:nvSpPr>
        <p:spPr>
          <a:xfrm>
            <a:off x="676656" y="2011680"/>
            <a:ext cx="10753725" cy="4346787"/>
          </a:xfrm>
        </p:spPr>
        <p:txBody>
          <a:bodyPr>
            <a:normAutofit/>
          </a:bodyPr>
          <a:lstStyle/>
          <a:p>
            <a:r>
              <a:rPr lang="en-US" dirty="0"/>
              <a:t>Develop compliance-oriented business impact analysis, or for privacy regulation, a privacy impact analysis.</a:t>
            </a:r>
          </a:p>
          <a:p>
            <a:pPr lvl="1"/>
            <a:r>
              <a:rPr lang="en-US" dirty="0"/>
              <a:t>Develop scenarios demonstrating how the regulation affects the business </a:t>
            </a:r>
          </a:p>
          <a:p>
            <a:pPr marL="548640" lvl="4" indent="0">
              <a:buNone/>
            </a:pPr>
            <a:r>
              <a:rPr lang="en-US" i="1" dirty="0"/>
              <a:t>determine whether existing controls comply</a:t>
            </a:r>
          </a:p>
          <a:p>
            <a:pPr lvl="1"/>
            <a:r>
              <a:rPr lang="en-US" dirty="0"/>
              <a:t>Quantify the cost of not adhering to regulation</a:t>
            </a:r>
          </a:p>
          <a:p>
            <a:pPr lvl="1"/>
            <a:r>
              <a:rPr lang="en-US" dirty="0"/>
              <a:t>Consider civil law and third party liability: contracts, intellectual property, privacy</a:t>
            </a:r>
          </a:p>
          <a:p>
            <a:pPr lvl="2"/>
            <a:r>
              <a:rPr lang="en-US" dirty="0"/>
              <a:t>contract law, copyright and patent law, and tort law (or lawsuits). </a:t>
            </a:r>
          </a:p>
          <a:p>
            <a:pPr lvl="2"/>
            <a:r>
              <a:rPr lang="en-US" dirty="0"/>
              <a:t>duty, breach of duty, reasonable care, causation/foreseeability, product liability and/or punitive damages</a:t>
            </a:r>
          </a:p>
          <a:p>
            <a:pPr lvl="1"/>
            <a:r>
              <a:rPr lang="en-US" dirty="0"/>
              <a:t>Evaluate international regulations</a:t>
            </a:r>
          </a:p>
          <a:p>
            <a:pPr lvl="1"/>
            <a:r>
              <a:rPr lang="en-US" dirty="0"/>
              <a:t>Rule vs. intent of law</a:t>
            </a:r>
          </a:p>
        </p:txBody>
      </p:sp>
    </p:spTree>
    <p:extLst>
      <p:ext uri="{BB962C8B-B14F-4D97-AF65-F5344CB8AC3E}">
        <p14:creationId xmlns:p14="http://schemas.microsoft.com/office/powerpoint/2010/main" val="2312821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49FFF-CA8C-4074-B6AF-91A7291666AB}"/>
              </a:ext>
            </a:extLst>
          </p:cNvPr>
          <p:cNvSpPr>
            <a:spLocks noGrp="1"/>
          </p:cNvSpPr>
          <p:nvPr>
            <p:ph type="title"/>
          </p:nvPr>
        </p:nvSpPr>
        <p:spPr/>
        <p:txBody>
          <a:bodyPr/>
          <a:lstStyle/>
          <a:p>
            <a:r>
              <a:rPr lang="en-US" dirty="0"/>
              <a:t>Evaluate Product Liability</a:t>
            </a:r>
          </a:p>
        </p:txBody>
      </p:sp>
      <p:sp>
        <p:nvSpPr>
          <p:cNvPr id="3" name="Content Placeholder 2">
            <a:extLst>
              <a:ext uri="{FF2B5EF4-FFF2-40B4-BE49-F238E27FC236}">
                <a16:creationId xmlns:a16="http://schemas.microsoft.com/office/drawing/2014/main" id="{67DEA147-D342-4A9F-85B7-55AC49074A49}"/>
              </a:ext>
            </a:extLst>
          </p:cNvPr>
          <p:cNvSpPr>
            <a:spLocks noGrp="1"/>
          </p:cNvSpPr>
          <p:nvPr>
            <p:ph idx="1"/>
          </p:nvPr>
        </p:nvSpPr>
        <p:spPr/>
        <p:txBody>
          <a:bodyPr>
            <a:normAutofit fontScale="92500"/>
          </a:bodyPr>
          <a:lstStyle/>
          <a:p>
            <a:r>
              <a:rPr lang="en-US" dirty="0"/>
              <a:t>Artificial Intelligence makes decisions about peoples lives and deaths</a:t>
            </a:r>
          </a:p>
          <a:p>
            <a:r>
              <a:rPr lang="en-US" dirty="0"/>
              <a:t>criminal justice, healthcare, employment and education can perpetuate systemic harm, causing long term maltreatment</a:t>
            </a:r>
          </a:p>
          <a:p>
            <a:r>
              <a:rPr lang="en-US" dirty="0"/>
              <a:t>machine learning trains on biased manual systems. </a:t>
            </a:r>
          </a:p>
          <a:p>
            <a:r>
              <a:rPr lang="en-US" dirty="0"/>
              <a:t>E.g., a program predicting rate of recidivism for parolees penalized certain disadvantaged groups, affecting their careers, freedom and families’ lives </a:t>
            </a:r>
          </a:p>
          <a:p>
            <a:r>
              <a:rPr lang="en-US" dirty="0"/>
              <a:t>•	consider how the algorithm will likely impact special groups: is it accurate and fair?</a:t>
            </a:r>
          </a:p>
          <a:p>
            <a:r>
              <a:rPr lang="en-US" dirty="0"/>
              <a:t>•	observe use in implementation, evaluating rate of fairness on special groups;</a:t>
            </a:r>
          </a:p>
          <a:p>
            <a:r>
              <a:rPr lang="en-US" dirty="0"/>
              <a:t>•	publicize how algorithm works (to promote transparency)</a:t>
            </a:r>
          </a:p>
        </p:txBody>
      </p:sp>
    </p:spTree>
    <p:extLst>
      <p:ext uri="{BB962C8B-B14F-4D97-AF65-F5344CB8AC3E}">
        <p14:creationId xmlns:p14="http://schemas.microsoft.com/office/powerpoint/2010/main" val="1998819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113EA-5D1B-43A7-902C-BA7D48ED4777}"/>
              </a:ext>
            </a:extLst>
          </p:cNvPr>
          <p:cNvSpPr>
            <a:spLocks noGrp="1"/>
          </p:cNvSpPr>
          <p:nvPr>
            <p:ph type="title"/>
          </p:nvPr>
        </p:nvSpPr>
        <p:spPr/>
        <p:txBody>
          <a:bodyPr/>
          <a:lstStyle/>
          <a:p>
            <a:r>
              <a:rPr lang="en-US" dirty="0"/>
              <a:t>My Motivation</a:t>
            </a:r>
          </a:p>
        </p:txBody>
      </p:sp>
      <p:sp>
        <p:nvSpPr>
          <p:cNvPr id="3" name="Content Placeholder 2">
            <a:extLst>
              <a:ext uri="{FF2B5EF4-FFF2-40B4-BE49-F238E27FC236}">
                <a16:creationId xmlns:a16="http://schemas.microsoft.com/office/drawing/2014/main" id="{2D2B7C3F-2A4E-43ED-A6EB-96A736D68229}"/>
              </a:ext>
            </a:extLst>
          </p:cNvPr>
          <p:cNvSpPr>
            <a:spLocks noGrp="1"/>
          </p:cNvSpPr>
          <p:nvPr>
            <p:ph idx="1"/>
          </p:nvPr>
        </p:nvSpPr>
        <p:spPr>
          <a:xfrm>
            <a:off x="676656" y="2011680"/>
            <a:ext cx="10753725" cy="4346787"/>
          </a:xfrm>
        </p:spPr>
        <p:txBody>
          <a:bodyPr>
            <a:normAutofit fontScale="92500" lnSpcReduction="20000"/>
          </a:bodyPr>
          <a:lstStyle/>
          <a:p>
            <a:r>
              <a:rPr lang="en-US" dirty="0"/>
              <a:t>Security is/was not well funded in industry</a:t>
            </a:r>
          </a:p>
          <a:p>
            <a:pPr lvl="1">
              <a:buFont typeface="Arial" panose="020B0604020202020204" pitchFamily="34" charset="0"/>
              <a:buChar char="•"/>
            </a:pPr>
            <a:r>
              <a:rPr lang="en-US" dirty="0"/>
              <a:t>Breaches are rampant</a:t>
            </a:r>
          </a:p>
          <a:p>
            <a:pPr lvl="1">
              <a:buFont typeface="Arial" panose="020B0604020202020204" pitchFamily="34" charset="0"/>
              <a:buChar char="•"/>
            </a:pPr>
            <a:r>
              <a:rPr lang="en-US" dirty="0"/>
              <a:t>Crime pays: ransomware</a:t>
            </a:r>
          </a:p>
          <a:p>
            <a:pPr lvl="1">
              <a:buFont typeface="Arial" panose="020B0604020202020204" pitchFamily="34" charset="0"/>
              <a:buChar char="•"/>
            </a:pPr>
            <a:r>
              <a:rPr lang="en-US" dirty="0"/>
              <a:t>Bigger picture: The world is not paying to eradicate cyber-security crime</a:t>
            </a:r>
          </a:p>
          <a:p>
            <a:r>
              <a:rPr lang="en-US" dirty="0"/>
              <a:t>Issues: </a:t>
            </a:r>
          </a:p>
          <a:p>
            <a:pPr lvl="1">
              <a:buFont typeface="Arial" panose="020B0604020202020204" pitchFamily="34" charset="0"/>
              <a:buChar char="•"/>
            </a:pPr>
            <a:r>
              <a:rPr lang="en-US" dirty="0"/>
              <a:t>Looking for profit?</a:t>
            </a:r>
          </a:p>
          <a:p>
            <a:pPr lvl="1">
              <a:buFont typeface="Arial" panose="020B0604020202020204" pitchFamily="34" charset="0"/>
              <a:buChar char="•"/>
            </a:pPr>
            <a:r>
              <a:rPr lang="en-US" dirty="0"/>
              <a:t>Lack of interest?</a:t>
            </a:r>
          </a:p>
          <a:p>
            <a:pPr lvl="1">
              <a:buFont typeface="Arial" panose="020B0604020202020204" pitchFamily="34" charset="0"/>
              <a:buChar char="•"/>
            </a:pPr>
            <a:r>
              <a:rPr lang="en-US" dirty="0"/>
              <a:t>Engineering problem?</a:t>
            </a:r>
          </a:p>
          <a:p>
            <a:r>
              <a:rPr lang="en-US" dirty="0"/>
              <a:t>What is ethical risk?</a:t>
            </a:r>
          </a:p>
          <a:p>
            <a:endParaRPr lang="en-US" dirty="0"/>
          </a:p>
          <a:p>
            <a:r>
              <a:rPr lang="en-US" dirty="0"/>
              <a:t>Your feedback is important in this process! </a:t>
            </a:r>
          </a:p>
          <a:p>
            <a:r>
              <a:rPr lang="en-US" dirty="0"/>
              <a:t>https://www.cs.uwp.edu/staff/lincke/ethicalRisk/</a:t>
            </a:r>
          </a:p>
        </p:txBody>
      </p:sp>
    </p:spTree>
    <p:extLst>
      <p:ext uri="{BB962C8B-B14F-4D97-AF65-F5344CB8AC3E}">
        <p14:creationId xmlns:p14="http://schemas.microsoft.com/office/powerpoint/2010/main" val="40832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D9345-6D73-4BAB-A57B-3ABA405AD52A}"/>
              </a:ext>
            </a:extLst>
          </p:cNvPr>
          <p:cNvSpPr>
            <a:spLocks noGrp="1"/>
          </p:cNvSpPr>
          <p:nvPr>
            <p:ph type="title"/>
          </p:nvPr>
        </p:nvSpPr>
        <p:spPr/>
        <p:txBody>
          <a:bodyPr/>
          <a:lstStyle/>
          <a:p>
            <a:r>
              <a:rPr lang="en-US" dirty="0"/>
              <a:t>Manage projects responsibly</a:t>
            </a:r>
          </a:p>
        </p:txBody>
      </p:sp>
      <p:sp>
        <p:nvSpPr>
          <p:cNvPr id="3" name="Content Placeholder 2">
            <a:extLst>
              <a:ext uri="{FF2B5EF4-FFF2-40B4-BE49-F238E27FC236}">
                <a16:creationId xmlns:a16="http://schemas.microsoft.com/office/drawing/2014/main" id="{0BA64C59-3D54-4608-B046-B3B21533D8FC}"/>
              </a:ext>
            </a:extLst>
          </p:cNvPr>
          <p:cNvSpPr>
            <a:spLocks noGrp="1"/>
          </p:cNvSpPr>
          <p:nvPr>
            <p:ph idx="1"/>
          </p:nvPr>
        </p:nvSpPr>
        <p:spPr/>
        <p:txBody>
          <a:bodyPr/>
          <a:lstStyle/>
          <a:p>
            <a:r>
              <a:rPr lang="en-US" dirty="0"/>
              <a:t>A missed schedule in software development can result in:</a:t>
            </a:r>
          </a:p>
          <a:p>
            <a:pPr lvl="1">
              <a:buFont typeface="Arial" panose="020B0604020202020204" pitchFamily="34" charset="0"/>
              <a:buChar char="•"/>
            </a:pPr>
            <a:r>
              <a:rPr lang="en-US" dirty="0"/>
              <a:t>a series of lies and wrong decisions, based on personal interest or lack of knowledge</a:t>
            </a:r>
          </a:p>
          <a:p>
            <a:pPr lvl="1">
              <a:buFont typeface="Arial" panose="020B0604020202020204" pitchFamily="34" charset="0"/>
              <a:buChar char="•"/>
            </a:pPr>
            <a:r>
              <a:rPr lang="en-US" dirty="0"/>
              <a:t>products delivered late or missing features;</a:t>
            </a:r>
          </a:p>
          <a:p>
            <a:pPr lvl="1">
              <a:buFont typeface="Arial" panose="020B0604020202020204" pitchFamily="34" charset="0"/>
              <a:buChar char="•"/>
            </a:pPr>
            <a:r>
              <a:rPr lang="en-US" dirty="0"/>
              <a:t>products lacking quality and/or documentation</a:t>
            </a:r>
          </a:p>
          <a:p>
            <a:r>
              <a:rPr lang="en-US" dirty="0"/>
              <a:t>impacts the customer (and contracting company) negatively</a:t>
            </a:r>
          </a:p>
          <a:p>
            <a:r>
              <a:rPr lang="en-US" dirty="0"/>
              <a:t>Solution: realistic project management, comprehensive risk management, good communication, quality software development standards, a code of conduct and ethical training</a:t>
            </a:r>
          </a:p>
        </p:txBody>
      </p:sp>
    </p:spTree>
    <p:extLst>
      <p:ext uri="{BB962C8B-B14F-4D97-AF65-F5344CB8AC3E}">
        <p14:creationId xmlns:p14="http://schemas.microsoft.com/office/powerpoint/2010/main" val="822484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2C7FA-E32A-4D9F-9370-2D08A5FE5B80}"/>
              </a:ext>
            </a:extLst>
          </p:cNvPr>
          <p:cNvSpPr>
            <a:spLocks noGrp="1"/>
          </p:cNvSpPr>
          <p:nvPr>
            <p:ph type="title"/>
          </p:nvPr>
        </p:nvSpPr>
        <p:spPr/>
        <p:txBody>
          <a:bodyPr/>
          <a:lstStyle/>
          <a:p>
            <a:r>
              <a:rPr lang="en-US" dirty="0"/>
              <a:t>Develop and Follow Soft Law</a:t>
            </a:r>
          </a:p>
        </p:txBody>
      </p:sp>
      <p:sp>
        <p:nvSpPr>
          <p:cNvPr id="3" name="Content Placeholder 2">
            <a:extLst>
              <a:ext uri="{FF2B5EF4-FFF2-40B4-BE49-F238E27FC236}">
                <a16:creationId xmlns:a16="http://schemas.microsoft.com/office/drawing/2014/main" id="{D65DB56E-D0BB-48A4-971D-0E2E6137F1BA}"/>
              </a:ext>
            </a:extLst>
          </p:cNvPr>
          <p:cNvSpPr>
            <a:spLocks noGrp="1"/>
          </p:cNvSpPr>
          <p:nvPr>
            <p:ph idx="1"/>
          </p:nvPr>
        </p:nvSpPr>
        <p:spPr/>
        <p:txBody>
          <a:bodyPr/>
          <a:lstStyle/>
          <a:p>
            <a:r>
              <a:rPr lang="en-US" dirty="0"/>
              <a:t>Voluntary frameworks self-imposed by industry groups, called ‘soft law’. </a:t>
            </a:r>
          </a:p>
          <a:p>
            <a:r>
              <a:rPr lang="en-US" dirty="0"/>
              <a:t>Includes secure software maturity models developed by industry groups: </a:t>
            </a:r>
          </a:p>
          <a:p>
            <a:pPr lvl="1">
              <a:buFont typeface="Arial" panose="020B0604020202020204" pitchFamily="34" charset="0"/>
              <a:buChar char="•"/>
            </a:pPr>
            <a:r>
              <a:rPr lang="en-US" dirty="0"/>
              <a:t>Building Security In Maturity framework (BSIMM) (www.bsimm.com), </a:t>
            </a:r>
          </a:p>
          <a:p>
            <a:pPr lvl="1">
              <a:buFont typeface="Arial" panose="020B0604020202020204" pitchFamily="34" charset="0"/>
              <a:buChar char="•"/>
            </a:pPr>
            <a:r>
              <a:rPr lang="en-US" dirty="0"/>
              <a:t>Software Assurance Maturity framework (SAMM) (www.opensamm.org), </a:t>
            </a:r>
          </a:p>
          <a:p>
            <a:pPr lvl="1">
              <a:buFont typeface="Arial" panose="020B0604020202020204" pitchFamily="34" charset="0"/>
              <a:buChar char="•"/>
            </a:pPr>
            <a:r>
              <a:rPr lang="en-US" dirty="0" err="1"/>
              <a:t>SAFECode</a:t>
            </a:r>
            <a:r>
              <a:rPr lang="en-US" dirty="0"/>
              <a:t> (www.safecode.org), </a:t>
            </a:r>
          </a:p>
          <a:p>
            <a:pPr lvl="1">
              <a:buFont typeface="Arial" panose="020B0604020202020204" pitchFamily="34" charset="0"/>
              <a:buChar char="•"/>
            </a:pPr>
            <a:r>
              <a:rPr lang="en-US" dirty="0"/>
              <a:t>OWASP ASVS and ISO/IEC 15026-2</a:t>
            </a:r>
          </a:p>
        </p:txBody>
      </p:sp>
    </p:spTree>
    <p:extLst>
      <p:ext uri="{BB962C8B-B14F-4D97-AF65-F5344CB8AC3E}">
        <p14:creationId xmlns:p14="http://schemas.microsoft.com/office/powerpoint/2010/main" val="3382512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E18C2-3102-4625-9B03-F069777AE455}"/>
              </a:ext>
            </a:extLst>
          </p:cNvPr>
          <p:cNvSpPr>
            <a:spLocks noGrp="1"/>
          </p:cNvSpPr>
          <p:nvPr>
            <p:ph type="title"/>
          </p:nvPr>
        </p:nvSpPr>
        <p:spPr/>
        <p:txBody>
          <a:bodyPr/>
          <a:lstStyle/>
          <a:p>
            <a:r>
              <a:rPr lang="en-US" dirty="0"/>
              <a:t>Configure Software for Policy Choice</a:t>
            </a:r>
          </a:p>
        </p:txBody>
      </p:sp>
      <p:sp>
        <p:nvSpPr>
          <p:cNvPr id="3" name="Content Placeholder 2">
            <a:extLst>
              <a:ext uri="{FF2B5EF4-FFF2-40B4-BE49-F238E27FC236}">
                <a16:creationId xmlns:a16="http://schemas.microsoft.com/office/drawing/2014/main" id="{F69073A9-6429-4CEA-90A7-2ED2CA78437C}"/>
              </a:ext>
            </a:extLst>
          </p:cNvPr>
          <p:cNvSpPr>
            <a:spLocks noGrp="1"/>
          </p:cNvSpPr>
          <p:nvPr>
            <p:ph idx="1"/>
          </p:nvPr>
        </p:nvSpPr>
        <p:spPr/>
        <p:txBody>
          <a:bodyPr/>
          <a:lstStyle/>
          <a:p>
            <a:r>
              <a:rPr lang="en-US" dirty="0"/>
              <a:t>Problem:  Customers make different choices</a:t>
            </a:r>
          </a:p>
          <a:p>
            <a:pPr lvl="1"/>
            <a:r>
              <a:rPr lang="en-US" dirty="0"/>
              <a:t>Nations have different regulations, which may change</a:t>
            </a:r>
          </a:p>
          <a:p>
            <a:r>
              <a:rPr lang="en-US" dirty="0"/>
              <a:t> Ethical design: manufacturers configure software to adhere to national regulation, and within that, </a:t>
            </a:r>
          </a:p>
          <a:p>
            <a:r>
              <a:rPr lang="en-US" dirty="0"/>
              <a:t>customers configure policy choices to adhere to desired policies.</a:t>
            </a:r>
          </a:p>
          <a:p>
            <a:r>
              <a:rPr lang="en-US" dirty="0"/>
              <a:t> enables customer choice: a marketable feature.</a:t>
            </a:r>
          </a:p>
        </p:txBody>
      </p:sp>
    </p:spTree>
    <p:extLst>
      <p:ext uri="{BB962C8B-B14F-4D97-AF65-F5344CB8AC3E}">
        <p14:creationId xmlns:p14="http://schemas.microsoft.com/office/powerpoint/2010/main" val="2397529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CD53C-E3D8-4877-B80E-AA1FF6EF8920}"/>
              </a:ext>
            </a:extLst>
          </p:cNvPr>
          <p:cNvSpPr>
            <a:spLocks noGrp="1"/>
          </p:cNvSpPr>
          <p:nvPr>
            <p:ph type="title"/>
          </p:nvPr>
        </p:nvSpPr>
        <p:spPr>
          <a:solidFill>
            <a:schemeClr val="tx2">
              <a:lumMod val="10000"/>
              <a:lumOff val="90000"/>
            </a:schemeClr>
          </a:solidFill>
        </p:spPr>
        <p:txBody>
          <a:bodyPr>
            <a:normAutofit/>
          </a:bodyPr>
          <a:lstStyle/>
          <a:p>
            <a:br>
              <a:rPr lang="en-US" b="1" dirty="0">
                <a:solidFill>
                  <a:schemeClr val="accent1">
                    <a:lumMod val="75000"/>
                  </a:schemeClr>
                </a:solidFill>
              </a:rPr>
            </a:br>
            <a:br>
              <a:rPr lang="en-US" b="1" dirty="0">
                <a:solidFill>
                  <a:schemeClr val="accent1">
                    <a:lumMod val="75000"/>
                  </a:schemeClr>
                </a:solidFill>
              </a:rPr>
            </a:br>
            <a:r>
              <a:rPr lang="en-US" sz="8800" dirty="0">
                <a:solidFill>
                  <a:schemeClr val="accent1">
                    <a:lumMod val="75000"/>
                  </a:schemeClr>
                </a:solidFill>
              </a:rPr>
              <a:t>Stakeholder Concern</a:t>
            </a:r>
          </a:p>
        </p:txBody>
      </p:sp>
      <p:sp>
        <p:nvSpPr>
          <p:cNvPr id="3" name="Content Placeholder 2">
            <a:extLst>
              <a:ext uri="{FF2B5EF4-FFF2-40B4-BE49-F238E27FC236}">
                <a16:creationId xmlns:a16="http://schemas.microsoft.com/office/drawing/2014/main" id="{8C9D313A-B4A8-4DF2-996D-2218B6932D82}"/>
              </a:ext>
            </a:extLst>
          </p:cNvPr>
          <p:cNvSpPr>
            <a:spLocks noGrp="1"/>
          </p:cNvSpPr>
          <p:nvPr>
            <p:ph type="body" idx="1"/>
          </p:nvPr>
        </p:nvSpPr>
        <p:spPr>
          <a:xfrm>
            <a:off x="667512" y="4204209"/>
            <a:ext cx="9771888" cy="2294562"/>
          </a:xfrm>
        </p:spPr>
        <p:txBody>
          <a:bodyPr>
            <a:normAutofit fontScale="47500" lnSpcReduction="20000"/>
          </a:bodyPr>
          <a:lstStyle/>
          <a:p>
            <a:r>
              <a:rPr lang="en-US" b="1" i="1" dirty="0"/>
              <a:t>STAKEHOLDER THEORY</a:t>
            </a:r>
          </a:p>
          <a:p>
            <a:r>
              <a:rPr lang="en-US" b="1" i="1" dirty="0"/>
              <a:t>The survival of an organization relies on its interdependency:</a:t>
            </a:r>
          </a:p>
          <a:p>
            <a:r>
              <a:rPr lang="en-US" b="1" i="1" dirty="0"/>
              <a:t>“So, even if the ideologues who insist that the only legitimate purpose of a business is to maximize shareholder value or maximize profits, the only way to do that is to create great products and services that customers want to buy.” (p 4, Freeman et al. 2007)</a:t>
            </a:r>
          </a:p>
          <a:p>
            <a:r>
              <a:rPr lang="en-US" b="1" i="1" dirty="0"/>
              <a:t>Deception erodes trust and trust is required for economic transactions. </a:t>
            </a:r>
          </a:p>
          <a:p>
            <a:r>
              <a:rPr lang="en-US" b="1" i="1" dirty="0"/>
              <a:t>Business management must take responsibility for the effects of their actions, including defending themselves to TV news reporters. </a:t>
            </a:r>
          </a:p>
          <a:p>
            <a:r>
              <a:rPr lang="en-US" b="1" i="1" dirty="0"/>
              <a:t>When new regulation or litigation arises, the implication is business management failure.   </a:t>
            </a:r>
            <a:r>
              <a:rPr lang="en-US" sz="3500" b="1" i="1" dirty="0"/>
              <a:t>R Edward Freeman</a:t>
            </a:r>
          </a:p>
        </p:txBody>
      </p:sp>
    </p:spTree>
    <p:extLst>
      <p:ext uri="{BB962C8B-B14F-4D97-AF65-F5344CB8AC3E}">
        <p14:creationId xmlns:p14="http://schemas.microsoft.com/office/powerpoint/2010/main" val="2919645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Concern</a:t>
            </a:r>
          </a:p>
        </p:txBody>
      </p:sp>
      <p:sp>
        <p:nvSpPr>
          <p:cNvPr id="3" name="Text Placeholder 2"/>
          <p:cNvSpPr>
            <a:spLocks noGrp="1"/>
          </p:cNvSpPr>
          <p:nvPr>
            <p:ph type="body" idx="1"/>
          </p:nvPr>
        </p:nvSpPr>
        <p:spPr/>
        <p:txBody>
          <a:bodyPr>
            <a:normAutofit/>
          </a:bodyPr>
          <a:lstStyle/>
          <a:p>
            <a:r>
              <a:rPr lang="en-US" sz="2400" dirty="0"/>
              <a:t>Key Practices</a:t>
            </a:r>
          </a:p>
        </p:txBody>
      </p:sp>
      <p:sp>
        <p:nvSpPr>
          <p:cNvPr id="4" name="Content Placeholder 3"/>
          <p:cNvSpPr>
            <a:spLocks noGrp="1"/>
          </p:cNvSpPr>
          <p:nvPr>
            <p:ph sz="half" idx="2"/>
          </p:nvPr>
        </p:nvSpPr>
        <p:spPr>
          <a:xfrm>
            <a:off x="676656" y="2753083"/>
            <a:ext cx="4663440" cy="3702145"/>
          </a:xfrm>
        </p:spPr>
        <p:txBody>
          <a:bodyPr>
            <a:normAutofit fontScale="47500" lnSpcReduction="20000"/>
          </a:bodyPr>
          <a:lstStyle/>
          <a:p>
            <a:r>
              <a:rPr lang="en-US" b="1" i="1" dirty="0"/>
              <a:t>Learn the Context of the Business Process and/or Product Development</a:t>
            </a:r>
          </a:p>
          <a:p>
            <a:r>
              <a:rPr lang="en-US" b="1" i="1" dirty="0"/>
              <a:t>Manage with a View toward All Stakeholders</a:t>
            </a:r>
          </a:p>
          <a:p>
            <a:pPr lvl="1"/>
            <a:r>
              <a:rPr lang="en-US" dirty="0"/>
              <a:t>Adopt a Code of Ethics Addressing Stakeholder Concerns</a:t>
            </a:r>
          </a:p>
          <a:p>
            <a:r>
              <a:rPr lang="en-US" b="1" i="1" dirty="0"/>
              <a:t>Discuss the Qualitative Impact of Risk Affecting All Stakeholders</a:t>
            </a:r>
          </a:p>
          <a:p>
            <a:pPr lvl="1"/>
            <a:r>
              <a:rPr lang="en-US" dirty="0"/>
              <a:t>CARE for Ethics within Product Development/Procurement</a:t>
            </a:r>
          </a:p>
          <a:p>
            <a:pPr lvl="1"/>
            <a:r>
              <a:rPr lang="en-US" dirty="0"/>
              <a:t>Discuss Values of Concern</a:t>
            </a:r>
          </a:p>
          <a:p>
            <a:pPr lvl="1"/>
            <a:r>
              <a:rPr lang="en-US" dirty="0"/>
              <a:t>Personalize Risk</a:t>
            </a:r>
          </a:p>
          <a:p>
            <a:pPr lvl="1"/>
            <a:r>
              <a:rPr lang="en-US" dirty="0"/>
              <a:t>Consider Risk Beyond the Expected</a:t>
            </a:r>
          </a:p>
          <a:p>
            <a:pPr marL="4572" lvl="1" indent="0">
              <a:buNone/>
            </a:pPr>
            <a:r>
              <a:rPr lang="en-US" sz="2400" b="1" i="1" dirty="0"/>
              <a:t>Evaluate the Impact of Risk Quantitatively</a:t>
            </a:r>
          </a:p>
          <a:p>
            <a:pPr marL="205740" lvl="2" indent="0">
              <a:buNone/>
            </a:pPr>
            <a:r>
              <a:rPr lang="en-US" sz="2100" i="0" dirty="0"/>
              <a:t>Evaluate the Outrage Factor</a:t>
            </a:r>
          </a:p>
          <a:p>
            <a:pPr marL="205740" lvl="2" indent="0">
              <a:buNone/>
            </a:pPr>
            <a:r>
              <a:rPr lang="en-US" sz="2100" i="0" dirty="0"/>
              <a:t>Calculate Risk from the Stakeholder Perspective</a:t>
            </a:r>
          </a:p>
          <a:p>
            <a:pPr marL="4572" lvl="1" indent="0">
              <a:buNone/>
            </a:pPr>
            <a:r>
              <a:rPr lang="en-US" sz="2400" b="1" i="1" dirty="0"/>
              <a:t>Inform/Communicate Ethical Issues to Stakeholders</a:t>
            </a:r>
          </a:p>
          <a:p>
            <a:pPr marL="205740" lvl="2" indent="0">
              <a:buNone/>
            </a:pPr>
            <a:r>
              <a:rPr lang="en-US" sz="2100" i="0" dirty="0"/>
              <a:t>Sell Safety and Security to Customers</a:t>
            </a:r>
          </a:p>
          <a:p>
            <a:r>
              <a:rPr lang="en-US" b="1" i="1" dirty="0"/>
              <a:t>Evaluate Risk in Software Implementation for All Stakeholders</a:t>
            </a:r>
          </a:p>
          <a:p>
            <a:pPr lvl="1"/>
            <a:r>
              <a:rPr lang="en-US" dirty="0"/>
              <a:t>Address Risk in Software</a:t>
            </a:r>
          </a:p>
          <a:p>
            <a:pPr lvl="1"/>
            <a:r>
              <a:rPr lang="en-US" dirty="0"/>
              <a:t>Design Security into the Product</a:t>
            </a:r>
          </a:p>
          <a:p>
            <a:pPr lvl="1"/>
            <a:r>
              <a:rPr lang="en-US" dirty="0"/>
              <a:t>Document and Evaluate Safety Decisions Systematically</a:t>
            </a:r>
          </a:p>
          <a:p>
            <a:pPr lvl="1"/>
            <a:endParaRPr lang="en-US" dirty="0"/>
          </a:p>
          <a:p>
            <a:pPr marL="0" indent="0">
              <a:buNone/>
            </a:pPr>
            <a:endParaRPr lang="en-US" dirty="0"/>
          </a:p>
        </p:txBody>
      </p:sp>
      <p:sp>
        <p:nvSpPr>
          <p:cNvPr id="5" name="Text Placeholder 4"/>
          <p:cNvSpPr>
            <a:spLocks noGrp="1"/>
          </p:cNvSpPr>
          <p:nvPr>
            <p:ph type="body" sz="quarter" idx="3"/>
          </p:nvPr>
        </p:nvSpPr>
        <p:spPr/>
        <p:txBody>
          <a:bodyPr>
            <a:normAutofit/>
          </a:bodyPr>
          <a:lstStyle/>
          <a:p>
            <a:r>
              <a:rPr lang="en-US" sz="2400" dirty="0"/>
              <a:t>Risk Scenario: Employee Bribe </a:t>
            </a:r>
          </a:p>
        </p:txBody>
      </p:sp>
      <p:sp>
        <p:nvSpPr>
          <p:cNvPr id="6" name="Content Placeholder 5"/>
          <p:cNvSpPr>
            <a:spLocks noGrp="1"/>
          </p:cNvSpPr>
          <p:nvPr>
            <p:ph sz="quarter" idx="4"/>
          </p:nvPr>
        </p:nvSpPr>
        <p:spPr>
          <a:xfrm>
            <a:off x="6007608" y="2750990"/>
            <a:ext cx="4663440" cy="3439498"/>
          </a:xfrm>
        </p:spPr>
        <p:txBody>
          <a:bodyPr>
            <a:noAutofit/>
          </a:bodyPr>
          <a:lstStyle/>
          <a:p>
            <a:r>
              <a:rPr lang="en-US" sz="1600" b="1" dirty="0"/>
              <a:t>Hacker Offered Russian-Speaking Tesla Employee for $1 Million to Execute Ransomware Attack</a:t>
            </a:r>
          </a:p>
          <a:p>
            <a:r>
              <a:rPr lang="en-US" sz="1600" dirty="0"/>
              <a:t>The Russian employee went to management and the FBI, who apprehended the Russian.</a:t>
            </a:r>
          </a:p>
          <a:p>
            <a:r>
              <a:rPr lang="en-US" sz="1600" dirty="0"/>
              <a:t>Cybercriminal said they would ransom the data and threaten to publish it online if demands were ignored. </a:t>
            </a:r>
          </a:p>
          <a:p>
            <a:r>
              <a:rPr lang="en-US" sz="1600" dirty="0" err="1"/>
              <a:t>Kriuchkov</a:t>
            </a:r>
            <a:r>
              <a:rPr lang="en-US" sz="1600" dirty="0"/>
              <a:t> disclosed that they had demanded a $6 million ransom from another firm, which settled for $4.5 million.</a:t>
            </a:r>
          </a:p>
          <a:p>
            <a:r>
              <a:rPr lang="en-US" sz="1600" dirty="0">
                <a:hlinkClick r:id="rId2"/>
              </a:rPr>
              <a:t>https://www.cpomagazine.com/cyber-security/hacker-offered-russian-speaking-tesla-employee-for-1-million-to-execute-ransomware-attack</a:t>
            </a:r>
            <a:r>
              <a:rPr lang="en-US" sz="1600" dirty="0"/>
              <a:t> </a:t>
            </a:r>
          </a:p>
        </p:txBody>
      </p:sp>
    </p:spTree>
    <p:extLst>
      <p:ext uri="{BB962C8B-B14F-4D97-AF65-F5344CB8AC3E}">
        <p14:creationId xmlns:p14="http://schemas.microsoft.com/office/powerpoint/2010/main" val="2383933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C3776-ECCF-4A14-8E83-DCE587DA61EB}"/>
              </a:ext>
            </a:extLst>
          </p:cNvPr>
          <p:cNvSpPr>
            <a:spLocks noGrp="1"/>
          </p:cNvSpPr>
          <p:nvPr>
            <p:ph type="title"/>
          </p:nvPr>
        </p:nvSpPr>
        <p:spPr/>
        <p:txBody>
          <a:bodyPr/>
          <a:lstStyle/>
          <a:p>
            <a:r>
              <a:rPr lang="en-US" dirty="0"/>
              <a:t>Learn the Context of the Business Process and/or Product Development </a:t>
            </a:r>
          </a:p>
        </p:txBody>
      </p:sp>
      <p:sp>
        <p:nvSpPr>
          <p:cNvPr id="3" name="Content Placeholder 2">
            <a:extLst>
              <a:ext uri="{FF2B5EF4-FFF2-40B4-BE49-F238E27FC236}">
                <a16:creationId xmlns:a16="http://schemas.microsoft.com/office/drawing/2014/main" id="{96B239F6-1B92-4C52-B194-018C942D8510}"/>
              </a:ext>
            </a:extLst>
          </p:cNvPr>
          <p:cNvSpPr>
            <a:spLocks noGrp="1"/>
          </p:cNvSpPr>
          <p:nvPr>
            <p:ph idx="1"/>
          </p:nvPr>
        </p:nvSpPr>
        <p:spPr/>
        <p:txBody>
          <a:bodyPr>
            <a:normAutofit/>
          </a:bodyPr>
          <a:lstStyle/>
          <a:p>
            <a:r>
              <a:rPr lang="en-US" dirty="0"/>
              <a:t>Decisions become difficult when engineers develop products for other environments in which they are not experts. </a:t>
            </a:r>
          </a:p>
          <a:p>
            <a:pPr lvl="1">
              <a:buFont typeface="Arial" panose="020B0604020202020204" pitchFamily="34" charset="0"/>
              <a:buChar char="•"/>
            </a:pPr>
            <a:r>
              <a:rPr lang="en-US" dirty="0"/>
              <a:t>e.g., healthcare, business, utilities</a:t>
            </a:r>
          </a:p>
          <a:p>
            <a:r>
              <a:rPr lang="en-US" dirty="0"/>
              <a:t>Developers must understand the </a:t>
            </a:r>
          </a:p>
          <a:p>
            <a:pPr lvl="1">
              <a:buFont typeface="Arial" panose="020B0604020202020204" pitchFamily="34" charset="0"/>
              <a:buChar char="•"/>
            </a:pPr>
            <a:r>
              <a:rPr lang="en-US" dirty="0"/>
              <a:t>context, legal and ethical requirements of the application </a:t>
            </a:r>
          </a:p>
          <a:p>
            <a:pPr lvl="1">
              <a:buFont typeface="Arial" panose="020B0604020202020204" pitchFamily="34" charset="0"/>
              <a:buChar char="•"/>
            </a:pPr>
            <a:r>
              <a:rPr lang="en-US" dirty="0"/>
              <a:t>complex social environment of clients, users, customers, business</a:t>
            </a:r>
          </a:p>
          <a:p>
            <a:pPr lvl="1">
              <a:buFont typeface="Arial" panose="020B0604020202020204" pitchFamily="34" charset="0"/>
              <a:buChar char="•"/>
            </a:pPr>
            <a:r>
              <a:rPr lang="en-US" dirty="0"/>
              <a:t>their software specialty, including security and safety implications.  </a:t>
            </a:r>
          </a:p>
          <a:p>
            <a:r>
              <a:rPr lang="en-US" dirty="0"/>
              <a:t>As the world changes, different ethical decisions may arise yearly</a:t>
            </a:r>
          </a:p>
        </p:txBody>
      </p:sp>
    </p:spTree>
    <p:extLst>
      <p:ext uri="{BB962C8B-B14F-4D97-AF65-F5344CB8AC3E}">
        <p14:creationId xmlns:p14="http://schemas.microsoft.com/office/powerpoint/2010/main" val="549929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A3F14-CE9C-42E5-897B-C931CC0122C6}"/>
              </a:ext>
            </a:extLst>
          </p:cNvPr>
          <p:cNvSpPr>
            <a:spLocks noGrp="1"/>
          </p:cNvSpPr>
          <p:nvPr>
            <p:ph type="title"/>
          </p:nvPr>
        </p:nvSpPr>
        <p:spPr/>
        <p:txBody>
          <a:bodyPr/>
          <a:lstStyle/>
          <a:p>
            <a:r>
              <a:rPr lang="en-US" dirty="0"/>
              <a:t>Personalize Risk</a:t>
            </a:r>
          </a:p>
        </p:txBody>
      </p:sp>
      <p:sp>
        <p:nvSpPr>
          <p:cNvPr id="3" name="Content Placeholder 2">
            <a:extLst>
              <a:ext uri="{FF2B5EF4-FFF2-40B4-BE49-F238E27FC236}">
                <a16:creationId xmlns:a16="http://schemas.microsoft.com/office/drawing/2014/main" id="{5DF71585-7D94-48AD-A3EA-E9B440A8536C}"/>
              </a:ext>
            </a:extLst>
          </p:cNvPr>
          <p:cNvSpPr>
            <a:spLocks noGrp="1"/>
          </p:cNvSpPr>
          <p:nvPr>
            <p:ph idx="1"/>
          </p:nvPr>
        </p:nvSpPr>
        <p:spPr/>
        <p:txBody>
          <a:bodyPr>
            <a:normAutofit fontScale="92500" lnSpcReduction="20000"/>
          </a:bodyPr>
          <a:lstStyle/>
          <a:p>
            <a:r>
              <a:rPr lang="en-US" dirty="0"/>
              <a:t>How do you value life?</a:t>
            </a:r>
          </a:p>
          <a:p>
            <a:r>
              <a:rPr lang="en-US" dirty="0"/>
              <a:t>Traditionally: lawsuits or loss of income as a cost of risk.  </a:t>
            </a:r>
          </a:p>
          <a:p>
            <a:pPr lvl="1">
              <a:buFont typeface="Arial" panose="020B0604020202020204" pitchFamily="34" charset="0"/>
              <a:buChar char="•"/>
            </a:pPr>
            <a:r>
              <a:rPr lang="en-US" dirty="0"/>
              <a:t>When human life is involved, this is inadequate</a:t>
            </a:r>
          </a:p>
          <a:p>
            <a:pPr lvl="1">
              <a:buFont typeface="Arial" panose="020B0604020202020204" pitchFamily="34" charset="0"/>
              <a:buChar char="•"/>
            </a:pPr>
            <a:r>
              <a:rPr lang="en-US" dirty="0"/>
              <a:t>unfairly penalizes people in developing nations </a:t>
            </a:r>
          </a:p>
          <a:p>
            <a:pPr lvl="1">
              <a:buFont typeface="Arial" panose="020B0604020202020204" pitchFamily="34" charset="0"/>
              <a:buChar char="•"/>
            </a:pPr>
            <a:r>
              <a:rPr lang="en-US" dirty="0"/>
              <a:t>rates below where most of us rate our own value</a:t>
            </a:r>
          </a:p>
          <a:p>
            <a:r>
              <a:rPr lang="en-US" dirty="0"/>
              <a:t>‘Value of Life’ study estimated a life at between $2-8 million (or even more) in 1984 dollars.</a:t>
            </a:r>
          </a:p>
          <a:p>
            <a:pPr lvl="1">
              <a:buFont typeface="Arial" panose="020B0604020202020204" pitchFamily="34" charset="0"/>
              <a:buChar char="•"/>
            </a:pPr>
            <a:r>
              <a:rPr lang="en-US" dirty="0"/>
              <a:t>U.S. Environmental Protection Agency estimates a $7.4 million (2006) “value of statistical life” (EPA 2018). </a:t>
            </a:r>
          </a:p>
          <a:p>
            <a:pPr lvl="1">
              <a:buFont typeface="Arial" panose="020B0604020202020204" pitchFamily="34" charset="0"/>
              <a:buChar char="•"/>
            </a:pPr>
            <a:r>
              <a:rPr lang="en-US" dirty="0"/>
              <a:t>Higher values for life can be extrapolated by considering that people demand more pay for risky jobs or take environmental risks. </a:t>
            </a:r>
          </a:p>
          <a:p>
            <a:pPr marL="0" indent="-251460">
              <a:buNone/>
            </a:pPr>
            <a:r>
              <a:rPr lang="en-US" dirty="0"/>
              <a:t>Solution: Include employees and customers in risk decisions</a:t>
            </a:r>
          </a:p>
          <a:p>
            <a:pPr lvl="1">
              <a:buFont typeface="Arial" panose="020B0604020202020204" pitchFamily="34" charset="0"/>
              <a:buChar char="•"/>
            </a:pPr>
            <a:r>
              <a:rPr lang="en-US" dirty="0"/>
              <a:t>Public tend to see risk as binary moral decisions</a:t>
            </a:r>
          </a:p>
        </p:txBody>
      </p:sp>
    </p:spTree>
    <p:extLst>
      <p:ext uri="{BB962C8B-B14F-4D97-AF65-F5344CB8AC3E}">
        <p14:creationId xmlns:p14="http://schemas.microsoft.com/office/powerpoint/2010/main" val="1622855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2CE8-47A0-4199-ADBA-30F1E81691FF}"/>
              </a:ext>
            </a:extLst>
          </p:cNvPr>
          <p:cNvSpPr>
            <a:spLocks noGrp="1"/>
          </p:cNvSpPr>
          <p:nvPr>
            <p:ph type="title"/>
          </p:nvPr>
        </p:nvSpPr>
        <p:spPr/>
        <p:txBody>
          <a:bodyPr/>
          <a:lstStyle/>
          <a:p>
            <a:r>
              <a:rPr lang="en-US" dirty="0"/>
              <a:t>Evaluate Trade-offs of Concern</a:t>
            </a:r>
          </a:p>
        </p:txBody>
      </p:sp>
      <p:sp>
        <p:nvSpPr>
          <p:cNvPr id="4" name="Content Placeholder 3">
            <a:extLst>
              <a:ext uri="{FF2B5EF4-FFF2-40B4-BE49-F238E27FC236}">
                <a16:creationId xmlns:a16="http://schemas.microsoft.com/office/drawing/2014/main" id="{88A1227D-90A0-44DA-A87A-04F5BD09B10E}"/>
              </a:ext>
            </a:extLst>
          </p:cNvPr>
          <p:cNvSpPr>
            <a:spLocks noGrp="1"/>
          </p:cNvSpPr>
          <p:nvPr>
            <p:ph sz="half" idx="1"/>
          </p:nvPr>
        </p:nvSpPr>
        <p:spPr/>
        <p:txBody>
          <a:bodyPr/>
          <a:lstStyle/>
          <a:p>
            <a:r>
              <a:rPr lang="en-US" dirty="0"/>
              <a:t>Tradeoffs may include:</a:t>
            </a:r>
          </a:p>
          <a:p>
            <a:r>
              <a:rPr lang="en-US" dirty="0"/>
              <a:t>security, usability, convenience and privacy</a:t>
            </a:r>
          </a:p>
        </p:txBody>
      </p:sp>
      <p:graphicFrame>
        <p:nvGraphicFramePr>
          <p:cNvPr id="6" name="Content Placeholder 5">
            <a:extLst>
              <a:ext uri="{FF2B5EF4-FFF2-40B4-BE49-F238E27FC236}">
                <a16:creationId xmlns:a16="http://schemas.microsoft.com/office/drawing/2014/main" id="{C4DC7752-07D1-4184-9843-4BA4EBB7B1A4}"/>
              </a:ext>
            </a:extLst>
          </p:cNvPr>
          <p:cNvGraphicFramePr>
            <a:graphicFrameLocks noGrp="1"/>
          </p:cNvGraphicFramePr>
          <p:nvPr>
            <p:ph sz="half" idx="2"/>
            <p:extLst>
              <p:ext uri="{D42A27DB-BD31-4B8C-83A1-F6EECF244321}">
                <p14:modId xmlns:p14="http://schemas.microsoft.com/office/powerpoint/2010/main" val="3097632123"/>
              </p:ext>
            </p:extLst>
          </p:nvPr>
        </p:nvGraphicFramePr>
        <p:xfrm>
          <a:off x="6011863" y="1998663"/>
          <a:ext cx="4662487" cy="1854200"/>
        </p:xfrm>
        <a:graphic>
          <a:graphicData uri="http://schemas.openxmlformats.org/drawingml/2006/table">
            <a:tbl>
              <a:tblPr firstRow="1" bandRow="1">
                <a:tableStyleId>{5C22544A-7EE6-4342-B048-85BDC9FD1C3A}</a:tableStyleId>
              </a:tblPr>
              <a:tblGrid>
                <a:gridCol w="4662487">
                  <a:extLst>
                    <a:ext uri="{9D8B030D-6E8A-4147-A177-3AD203B41FA5}">
                      <a16:colId xmlns:a16="http://schemas.microsoft.com/office/drawing/2014/main" val="1431543354"/>
                    </a:ext>
                  </a:extLst>
                </a:gridCol>
              </a:tblGrid>
              <a:tr h="370840">
                <a:tc>
                  <a:txBody>
                    <a:bodyPr/>
                    <a:lstStyle/>
                    <a:p>
                      <a:pPr algn="ctr"/>
                      <a:r>
                        <a:rPr lang="en-US" dirty="0"/>
                        <a:t>Strategy Mapping</a:t>
                      </a:r>
                    </a:p>
                  </a:txBody>
                  <a:tcPr/>
                </a:tc>
                <a:extLst>
                  <a:ext uri="{0D108BD9-81ED-4DB2-BD59-A6C34878D82A}">
                    <a16:rowId xmlns:a16="http://schemas.microsoft.com/office/drawing/2014/main" val="3456950627"/>
                  </a:ext>
                </a:extLst>
              </a:tr>
              <a:tr h="370840">
                <a:tc>
                  <a:txBody>
                    <a:bodyPr/>
                    <a:lstStyle/>
                    <a:p>
                      <a:pPr algn="ctr"/>
                      <a:r>
                        <a:rPr lang="en-US" dirty="0"/>
                        <a:t>Owner values</a:t>
                      </a:r>
                    </a:p>
                  </a:txBody>
                  <a:tcPr/>
                </a:tc>
                <a:extLst>
                  <a:ext uri="{0D108BD9-81ED-4DB2-BD59-A6C34878D82A}">
                    <a16:rowId xmlns:a16="http://schemas.microsoft.com/office/drawing/2014/main" val="3390500746"/>
                  </a:ext>
                </a:extLst>
              </a:tr>
              <a:tr h="370840">
                <a:tc>
                  <a:txBody>
                    <a:bodyPr/>
                    <a:lstStyle/>
                    <a:p>
                      <a:pPr algn="ctr"/>
                      <a:r>
                        <a:rPr lang="en-US" dirty="0"/>
                        <a:t>User values</a:t>
                      </a:r>
                    </a:p>
                  </a:txBody>
                  <a:tcPr/>
                </a:tc>
                <a:extLst>
                  <a:ext uri="{0D108BD9-81ED-4DB2-BD59-A6C34878D82A}">
                    <a16:rowId xmlns:a16="http://schemas.microsoft.com/office/drawing/2014/main" val="3504775164"/>
                  </a:ext>
                </a:extLst>
              </a:tr>
              <a:tr h="370840">
                <a:tc>
                  <a:txBody>
                    <a:bodyPr/>
                    <a:lstStyle/>
                    <a:p>
                      <a:pPr algn="ctr"/>
                      <a:r>
                        <a:rPr lang="en-US" dirty="0"/>
                        <a:t>Extracted process requirements</a:t>
                      </a:r>
                    </a:p>
                  </a:txBody>
                  <a:tcPr/>
                </a:tc>
                <a:extLst>
                  <a:ext uri="{0D108BD9-81ED-4DB2-BD59-A6C34878D82A}">
                    <a16:rowId xmlns:a16="http://schemas.microsoft.com/office/drawing/2014/main" val="2704576161"/>
                  </a:ext>
                </a:extLst>
              </a:tr>
              <a:tr h="370840">
                <a:tc>
                  <a:txBody>
                    <a:bodyPr/>
                    <a:lstStyle/>
                    <a:p>
                      <a:pPr algn="ctr"/>
                      <a:r>
                        <a:rPr lang="en-US" dirty="0"/>
                        <a:t>Extracted product requirements</a:t>
                      </a:r>
                    </a:p>
                  </a:txBody>
                  <a:tcPr/>
                </a:tc>
                <a:extLst>
                  <a:ext uri="{0D108BD9-81ED-4DB2-BD59-A6C34878D82A}">
                    <a16:rowId xmlns:a16="http://schemas.microsoft.com/office/drawing/2014/main" val="1160819420"/>
                  </a:ext>
                </a:extLst>
              </a:tr>
            </a:tbl>
          </a:graphicData>
        </a:graphic>
      </p:graphicFrame>
      <p:cxnSp>
        <p:nvCxnSpPr>
          <p:cNvPr id="8" name="Straight Arrow Connector 7">
            <a:extLst>
              <a:ext uri="{FF2B5EF4-FFF2-40B4-BE49-F238E27FC236}">
                <a16:creationId xmlns:a16="http://schemas.microsoft.com/office/drawing/2014/main" id="{E38FDB53-44C2-4228-BD5F-3533F8E7414A}"/>
              </a:ext>
            </a:extLst>
          </p:cNvPr>
          <p:cNvCxnSpPr/>
          <p:nvPr/>
        </p:nvCxnSpPr>
        <p:spPr>
          <a:xfrm>
            <a:off x="1132114" y="4310743"/>
            <a:ext cx="4419600"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9" name="TextBox 8">
            <a:extLst>
              <a:ext uri="{FF2B5EF4-FFF2-40B4-BE49-F238E27FC236}">
                <a16:creationId xmlns:a16="http://schemas.microsoft.com/office/drawing/2014/main" id="{7228C17D-050C-46A6-BD39-8A74AAC1E1B0}"/>
              </a:ext>
            </a:extLst>
          </p:cNvPr>
          <p:cNvSpPr txBox="1"/>
          <p:nvPr/>
        </p:nvSpPr>
        <p:spPr>
          <a:xfrm flipH="1">
            <a:off x="905691" y="3898654"/>
            <a:ext cx="1554481" cy="369332"/>
          </a:xfrm>
          <a:prstGeom prst="rect">
            <a:avLst/>
          </a:prstGeom>
          <a:noFill/>
        </p:spPr>
        <p:txBody>
          <a:bodyPr wrap="square" rtlCol="0">
            <a:spAutoFit/>
          </a:bodyPr>
          <a:lstStyle/>
          <a:p>
            <a:r>
              <a:rPr lang="en-US" dirty="0"/>
              <a:t>Not secure</a:t>
            </a:r>
          </a:p>
        </p:txBody>
      </p:sp>
      <p:sp>
        <p:nvSpPr>
          <p:cNvPr id="10" name="TextBox 9">
            <a:extLst>
              <a:ext uri="{FF2B5EF4-FFF2-40B4-BE49-F238E27FC236}">
                <a16:creationId xmlns:a16="http://schemas.microsoft.com/office/drawing/2014/main" id="{B152A8F7-BDC8-49E0-A72D-2D6E714D53F0}"/>
              </a:ext>
            </a:extLst>
          </p:cNvPr>
          <p:cNvSpPr txBox="1"/>
          <p:nvPr/>
        </p:nvSpPr>
        <p:spPr>
          <a:xfrm>
            <a:off x="4941685" y="3930527"/>
            <a:ext cx="796821" cy="369332"/>
          </a:xfrm>
          <a:prstGeom prst="rect">
            <a:avLst/>
          </a:prstGeom>
          <a:noFill/>
        </p:spPr>
        <p:txBody>
          <a:bodyPr wrap="none" rtlCol="0">
            <a:spAutoFit/>
          </a:bodyPr>
          <a:lstStyle/>
          <a:p>
            <a:r>
              <a:rPr lang="en-US" dirty="0"/>
              <a:t>secure</a:t>
            </a:r>
          </a:p>
        </p:txBody>
      </p:sp>
      <p:cxnSp>
        <p:nvCxnSpPr>
          <p:cNvPr id="11" name="Straight Arrow Connector 10">
            <a:extLst>
              <a:ext uri="{FF2B5EF4-FFF2-40B4-BE49-F238E27FC236}">
                <a16:creationId xmlns:a16="http://schemas.microsoft.com/office/drawing/2014/main" id="{B0269FF1-498B-4B9E-ABE8-DCD27FC4EF68}"/>
              </a:ext>
            </a:extLst>
          </p:cNvPr>
          <p:cNvCxnSpPr/>
          <p:nvPr/>
        </p:nvCxnSpPr>
        <p:spPr>
          <a:xfrm>
            <a:off x="1132114" y="5112359"/>
            <a:ext cx="4419600"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37EA170C-26FC-4650-A212-C2856E82E1E3}"/>
              </a:ext>
            </a:extLst>
          </p:cNvPr>
          <p:cNvSpPr txBox="1"/>
          <p:nvPr/>
        </p:nvSpPr>
        <p:spPr>
          <a:xfrm flipH="1">
            <a:off x="905691" y="4700270"/>
            <a:ext cx="1554481" cy="369332"/>
          </a:xfrm>
          <a:prstGeom prst="rect">
            <a:avLst/>
          </a:prstGeom>
          <a:noFill/>
        </p:spPr>
        <p:txBody>
          <a:bodyPr wrap="square" rtlCol="0">
            <a:spAutoFit/>
          </a:bodyPr>
          <a:lstStyle/>
          <a:p>
            <a:r>
              <a:rPr lang="en-US" dirty="0"/>
              <a:t>Not safe</a:t>
            </a:r>
          </a:p>
        </p:txBody>
      </p:sp>
      <p:sp>
        <p:nvSpPr>
          <p:cNvPr id="13" name="TextBox 12">
            <a:extLst>
              <a:ext uri="{FF2B5EF4-FFF2-40B4-BE49-F238E27FC236}">
                <a16:creationId xmlns:a16="http://schemas.microsoft.com/office/drawing/2014/main" id="{ED4BEB1C-4700-4C26-BE23-ACAEB72BB558}"/>
              </a:ext>
            </a:extLst>
          </p:cNvPr>
          <p:cNvSpPr txBox="1"/>
          <p:nvPr/>
        </p:nvSpPr>
        <p:spPr>
          <a:xfrm>
            <a:off x="4941685" y="4732143"/>
            <a:ext cx="558294" cy="369332"/>
          </a:xfrm>
          <a:prstGeom prst="rect">
            <a:avLst/>
          </a:prstGeom>
          <a:noFill/>
        </p:spPr>
        <p:txBody>
          <a:bodyPr wrap="none" rtlCol="0">
            <a:spAutoFit/>
          </a:bodyPr>
          <a:lstStyle/>
          <a:p>
            <a:r>
              <a:rPr lang="en-US" dirty="0"/>
              <a:t>safe</a:t>
            </a:r>
          </a:p>
        </p:txBody>
      </p:sp>
      <p:cxnSp>
        <p:nvCxnSpPr>
          <p:cNvPr id="14" name="Straight Arrow Connector 13">
            <a:extLst>
              <a:ext uri="{FF2B5EF4-FFF2-40B4-BE49-F238E27FC236}">
                <a16:creationId xmlns:a16="http://schemas.microsoft.com/office/drawing/2014/main" id="{1D3C756D-6EA4-469F-8174-0A4E34AAFB08}"/>
              </a:ext>
            </a:extLst>
          </p:cNvPr>
          <p:cNvCxnSpPr/>
          <p:nvPr/>
        </p:nvCxnSpPr>
        <p:spPr>
          <a:xfrm>
            <a:off x="1080379" y="5871217"/>
            <a:ext cx="4419600"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5" name="TextBox 14">
            <a:extLst>
              <a:ext uri="{FF2B5EF4-FFF2-40B4-BE49-F238E27FC236}">
                <a16:creationId xmlns:a16="http://schemas.microsoft.com/office/drawing/2014/main" id="{5161B277-3FB4-41F9-8DB0-813BD7AF6648}"/>
              </a:ext>
            </a:extLst>
          </p:cNvPr>
          <p:cNvSpPr txBox="1"/>
          <p:nvPr/>
        </p:nvSpPr>
        <p:spPr>
          <a:xfrm flipH="1">
            <a:off x="853956" y="5459128"/>
            <a:ext cx="1554481" cy="369332"/>
          </a:xfrm>
          <a:prstGeom prst="rect">
            <a:avLst/>
          </a:prstGeom>
          <a:noFill/>
        </p:spPr>
        <p:txBody>
          <a:bodyPr wrap="square" rtlCol="0">
            <a:spAutoFit/>
          </a:bodyPr>
          <a:lstStyle/>
          <a:p>
            <a:r>
              <a:rPr lang="en-US" dirty="0"/>
              <a:t>Difficult to use</a:t>
            </a:r>
          </a:p>
        </p:txBody>
      </p:sp>
      <p:sp>
        <p:nvSpPr>
          <p:cNvPr id="16" name="TextBox 15">
            <a:extLst>
              <a:ext uri="{FF2B5EF4-FFF2-40B4-BE49-F238E27FC236}">
                <a16:creationId xmlns:a16="http://schemas.microsoft.com/office/drawing/2014/main" id="{2E262155-F00B-4C12-BCDF-37E35344B05D}"/>
              </a:ext>
            </a:extLst>
          </p:cNvPr>
          <p:cNvSpPr txBox="1"/>
          <p:nvPr/>
        </p:nvSpPr>
        <p:spPr>
          <a:xfrm>
            <a:off x="4889950" y="5491001"/>
            <a:ext cx="1375698" cy="369332"/>
          </a:xfrm>
          <a:prstGeom prst="rect">
            <a:avLst/>
          </a:prstGeom>
          <a:noFill/>
        </p:spPr>
        <p:txBody>
          <a:bodyPr wrap="none" rtlCol="0">
            <a:spAutoFit/>
          </a:bodyPr>
          <a:lstStyle/>
          <a:p>
            <a:r>
              <a:rPr lang="en-US" dirty="0"/>
              <a:t>User friendly</a:t>
            </a:r>
          </a:p>
        </p:txBody>
      </p:sp>
      <p:cxnSp>
        <p:nvCxnSpPr>
          <p:cNvPr id="17" name="Straight Arrow Connector 16">
            <a:extLst>
              <a:ext uri="{FF2B5EF4-FFF2-40B4-BE49-F238E27FC236}">
                <a16:creationId xmlns:a16="http://schemas.microsoft.com/office/drawing/2014/main" id="{D078D28D-4D70-4F20-89CF-43052E7D202D}"/>
              </a:ext>
            </a:extLst>
          </p:cNvPr>
          <p:cNvCxnSpPr/>
          <p:nvPr/>
        </p:nvCxnSpPr>
        <p:spPr>
          <a:xfrm>
            <a:off x="1049772" y="3583759"/>
            <a:ext cx="4419600"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8" name="TextBox 17">
            <a:extLst>
              <a:ext uri="{FF2B5EF4-FFF2-40B4-BE49-F238E27FC236}">
                <a16:creationId xmlns:a16="http://schemas.microsoft.com/office/drawing/2014/main" id="{DF9787C1-349E-4C1B-BA71-21BB72235A08}"/>
              </a:ext>
            </a:extLst>
          </p:cNvPr>
          <p:cNvSpPr txBox="1"/>
          <p:nvPr/>
        </p:nvSpPr>
        <p:spPr>
          <a:xfrm flipH="1">
            <a:off x="823349" y="3171670"/>
            <a:ext cx="1554481" cy="369332"/>
          </a:xfrm>
          <a:prstGeom prst="rect">
            <a:avLst/>
          </a:prstGeom>
          <a:noFill/>
        </p:spPr>
        <p:txBody>
          <a:bodyPr wrap="square" rtlCol="0">
            <a:spAutoFit/>
          </a:bodyPr>
          <a:lstStyle/>
          <a:p>
            <a:r>
              <a:rPr lang="en-US" dirty="0"/>
              <a:t>Unreliable</a:t>
            </a:r>
          </a:p>
        </p:txBody>
      </p:sp>
      <p:sp>
        <p:nvSpPr>
          <p:cNvPr id="19" name="TextBox 18">
            <a:extLst>
              <a:ext uri="{FF2B5EF4-FFF2-40B4-BE49-F238E27FC236}">
                <a16:creationId xmlns:a16="http://schemas.microsoft.com/office/drawing/2014/main" id="{E44A6A3D-2B39-4840-A2F0-410B7C10D738}"/>
              </a:ext>
            </a:extLst>
          </p:cNvPr>
          <p:cNvSpPr txBox="1"/>
          <p:nvPr/>
        </p:nvSpPr>
        <p:spPr>
          <a:xfrm>
            <a:off x="4859343" y="3203543"/>
            <a:ext cx="872162" cy="369332"/>
          </a:xfrm>
          <a:prstGeom prst="rect">
            <a:avLst/>
          </a:prstGeom>
          <a:noFill/>
        </p:spPr>
        <p:txBody>
          <a:bodyPr wrap="none" rtlCol="0">
            <a:spAutoFit/>
          </a:bodyPr>
          <a:lstStyle/>
          <a:p>
            <a:r>
              <a:rPr lang="en-US" dirty="0"/>
              <a:t>reliable</a:t>
            </a:r>
          </a:p>
        </p:txBody>
      </p:sp>
    </p:spTree>
    <p:extLst>
      <p:ext uri="{BB962C8B-B14F-4D97-AF65-F5344CB8AC3E}">
        <p14:creationId xmlns:p14="http://schemas.microsoft.com/office/powerpoint/2010/main" val="756884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8216F-0929-4871-B0A4-51CAD4E4FD97}"/>
              </a:ext>
            </a:extLst>
          </p:cNvPr>
          <p:cNvSpPr>
            <a:spLocks noGrp="1"/>
          </p:cNvSpPr>
          <p:nvPr>
            <p:ph type="title"/>
          </p:nvPr>
        </p:nvSpPr>
        <p:spPr/>
        <p:txBody>
          <a:bodyPr/>
          <a:lstStyle/>
          <a:p>
            <a:r>
              <a:rPr lang="en-US" dirty="0"/>
              <a:t>Consider Risk Beyond the Expected.</a:t>
            </a:r>
          </a:p>
        </p:txBody>
      </p:sp>
      <p:sp>
        <p:nvSpPr>
          <p:cNvPr id="3" name="Content Placeholder 2">
            <a:extLst>
              <a:ext uri="{FF2B5EF4-FFF2-40B4-BE49-F238E27FC236}">
                <a16:creationId xmlns:a16="http://schemas.microsoft.com/office/drawing/2014/main" id="{B7D49905-C908-4985-A38F-D94E2D55A03A}"/>
              </a:ext>
            </a:extLst>
          </p:cNvPr>
          <p:cNvSpPr>
            <a:spLocks noGrp="1"/>
          </p:cNvSpPr>
          <p:nvPr>
            <p:ph idx="1"/>
          </p:nvPr>
        </p:nvSpPr>
        <p:spPr/>
        <p:txBody>
          <a:bodyPr/>
          <a:lstStyle/>
          <a:p>
            <a:r>
              <a:rPr lang="en-US" b="1" dirty="0"/>
              <a:t>Broad framing</a:t>
            </a:r>
            <a:r>
              <a:rPr lang="en-US" dirty="0"/>
              <a:t>: considers worst-case scenarios.  </a:t>
            </a:r>
          </a:p>
          <a:p>
            <a:r>
              <a:rPr lang="en-US" b="1" dirty="0"/>
              <a:t>Vision Zero Principle</a:t>
            </a:r>
            <a:r>
              <a:rPr lang="en-US" dirty="0"/>
              <a:t>: consider how to control for no risk of death or severe harm. </a:t>
            </a:r>
          </a:p>
        </p:txBody>
      </p:sp>
    </p:spTree>
    <p:extLst>
      <p:ext uri="{BB962C8B-B14F-4D97-AF65-F5344CB8AC3E}">
        <p14:creationId xmlns:p14="http://schemas.microsoft.com/office/powerpoint/2010/main" val="1811223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65EA-DD62-4915-ABC9-4BE131606B73}"/>
              </a:ext>
            </a:extLst>
          </p:cNvPr>
          <p:cNvSpPr>
            <a:spLocks noGrp="1"/>
          </p:cNvSpPr>
          <p:nvPr>
            <p:ph type="title"/>
          </p:nvPr>
        </p:nvSpPr>
        <p:spPr/>
        <p:txBody>
          <a:bodyPr/>
          <a:lstStyle/>
          <a:p>
            <a:r>
              <a:rPr lang="en-US" dirty="0"/>
              <a:t>Evaluate the Outrage Factor</a:t>
            </a:r>
          </a:p>
        </p:txBody>
      </p:sp>
      <p:sp>
        <p:nvSpPr>
          <p:cNvPr id="3" name="Content Placeholder 2">
            <a:extLst>
              <a:ext uri="{FF2B5EF4-FFF2-40B4-BE49-F238E27FC236}">
                <a16:creationId xmlns:a16="http://schemas.microsoft.com/office/drawing/2014/main" id="{0E0E02D2-1371-454E-A4DF-D2C1EFE5271E}"/>
              </a:ext>
            </a:extLst>
          </p:cNvPr>
          <p:cNvSpPr>
            <a:spLocks noGrp="1"/>
          </p:cNvSpPr>
          <p:nvPr>
            <p:ph idx="1"/>
          </p:nvPr>
        </p:nvSpPr>
        <p:spPr/>
        <p:txBody>
          <a:bodyPr>
            <a:normAutofit fontScale="92500" lnSpcReduction="10000"/>
          </a:bodyPr>
          <a:lstStyle/>
          <a:p>
            <a:r>
              <a:rPr lang="en-US" dirty="0"/>
              <a:t>Sandman’s (1987) Outrage factor is used for controversial health and environmental risks</a:t>
            </a:r>
          </a:p>
          <a:p>
            <a:pPr lvl="1">
              <a:buFont typeface="Arial" panose="020B0604020202020204" pitchFamily="34" charset="0"/>
              <a:buChar char="•"/>
            </a:pPr>
            <a:r>
              <a:rPr lang="en-US" dirty="0"/>
              <a:t>needs to be mitigated through communications</a:t>
            </a:r>
          </a:p>
          <a:p>
            <a:pPr lvl="1"/>
            <a:r>
              <a:rPr lang="en-US" dirty="0"/>
              <a:t>ALE=Hazard + Outrage</a:t>
            </a:r>
          </a:p>
          <a:p>
            <a:pPr lvl="2"/>
            <a:r>
              <a:rPr lang="en-US" dirty="0"/>
              <a:t>Where Hazard = Impact * Likelihood</a:t>
            </a:r>
          </a:p>
          <a:p>
            <a:endParaRPr lang="en-US" dirty="0"/>
          </a:p>
          <a:p>
            <a:r>
              <a:rPr lang="en-US" dirty="0"/>
              <a:t>Public tends to focus on the moral aspects of risk instead asking: </a:t>
            </a:r>
          </a:p>
          <a:p>
            <a:pPr lvl="1">
              <a:buFont typeface="Arial" panose="020B0604020202020204" pitchFamily="34" charset="0"/>
              <a:buChar char="•"/>
            </a:pPr>
            <a:r>
              <a:rPr lang="en-US" dirty="0"/>
              <a:t>What risks are deemed acceptable and why?  </a:t>
            </a:r>
          </a:p>
          <a:p>
            <a:pPr lvl="1">
              <a:buFont typeface="Arial" panose="020B0604020202020204" pitchFamily="34" charset="0"/>
              <a:buChar char="•"/>
            </a:pPr>
            <a:r>
              <a:rPr lang="en-US" dirty="0"/>
              <a:t>What will happen if the risk actually occurs?  </a:t>
            </a:r>
          </a:p>
          <a:p>
            <a:pPr lvl="1">
              <a:buFont typeface="Arial" panose="020B0604020202020204" pitchFamily="34" charset="0"/>
              <a:buChar char="•"/>
            </a:pPr>
            <a:r>
              <a:rPr lang="en-US" dirty="0"/>
              <a:t>Providing facts and statistics does not solve ethical dilemmas, nor lower controversy.  </a:t>
            </a:r>
          </a:p>
          <a:p>
            <a:pPr lvl="1">
              <a:buFont typeface="Arial" panose="020B0604020202020204" pitchFamily="34" charset="0"/>
              <a:buChar char="•"/>
            </a:pPr>
            <a:r>
              <a:rPr lang="en-US" dirty="0"/>
              <a:t>public controversy is in fact, an indicator of an unresolved moral issue.</a:t>
            </a:r>
          </a:p>
        </p:txBody>
      </p:sp>
    </p:spTree>
    <p:extLst>
      <p:ext uri="{BB962C8B-B14F-4D97-AF65-F5344CB8AC3E}">
        <p14:creationId xmlns:p14="http://schemas.microsoft.com/office/powerpoint/2010/main" val="410873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Maturity Levels Relating to Ethical Risk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98678350"/>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4587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0DB0C-F215-496F-9837-4E7470493A83}"/>
              </a:ext>
            </a:extLst>
          </p:cNvPr>
          <p:cNvSpPr>
            <a:spLocks noGrp="1"/>
          </p:cNvSpPr>
          <p:nvPr>
            <p:ph type="title"/>
          </p:nvPr>
        </p:nvSpPr>
        <p:spPr>
          <a:xfrm>
            <a:off x="657606" y="499533"/>
            <a:ext cx="10772775" cy="1658198"/>
          </a:xfrm>
        </p:spPr>
        <p:txBody>
          <a:bodyPr/>
          <a:lstStyle/>
          <a:p>
            <a:r>
              <a:rPr lang="en-US" dirty="0"/>
              <a:t>Sell/Inform/Communicate Ethical Issues to Stakeholders</a:t>
            </a:r>
          </a:p>
        </p:txBody>
      </p:sp>
      <p:sp>
        <p:nvSpPr>
          <p:cNvPr id="3" name="Content Placeholder 2">
            <a:extLst>
              <a:ext uri="{FF2B5EF4-FFF2-40B4-BE49-F238E27FC236}">
                <a16:creationId xmlns:a16="http://schemas.microsoft.com/office/drawing/2014/main" id="{BE676ED0-2563-4D0E-94EE-246398C6AE9B}"/>
              </a:ext>
            </a:extLst>
          </p:cNvPr>
          <p:cNvSpPr>
            <a:spLocks noGrp="1"/>
          </p:cNvSpPr>
          <p:nvPr>
            <p:ph idx="1"/>
          </p:nvPr>
        </p:nvSpPr>
        <p:spPr/>
        <p:txBody>
          <a:bodyPr>
            <a:normAutofit/>
          </a:bodyPr>
          <a:lstStyle/>
          <a:p>
            <a:r>
              <a:rPr lang="en-US" dirty="0"/>
              <a:t>Whether customers and management are internal or external, many need to be informed of ethical issues, through scenarios and/or statistics.  </a:t>
            </a:r>
          </a:p>
          <a:p>
            <a:r>
              <a:rPr lang="en-US" dirty="0"/>
              <a:t>Communication is crucial in both development and risk process environments</a:t>
            </a:r>
          </a:p>
          <a:p>
            <a:r>
              <a:rPr lang="en-US" dirty="0"/>
              <a:t>Engineering describes inherent risks to customers and </a:t>
            </a:r>
          </a:p>
          <a:p>
            <a:pPr lvl="1">
              <a:buFont typeface="Arial" panose="020B0604020202020204" pitchFamily="34" charset="0"/>
              <a:buChar char="•"/>
            </a:pPr>
            <a:r>
              <a:rPr lang="en-US" dirty="0"/>
              <a:t>sells them a safer product.  </a:t>
            </a:r>
          </a:p>
          <a:p>
            <a:r>
              <a:rPr lang="en-US" dirty="0"/>
              <a:t>If the customer chooses a less safe product, the </a:t>
            </a:r>
          </a:p>
          <a:p>
            <a:pPr lvl="1">
              <a:buFont typeface="Arial" panose="020B0604020202020204" pitchFamily="34" charset="0"/>
              <a:buChar char="•"/>
            </a:pPr>
            <a:r>
              <a:rPr lang="en-US" dirty="0"/>
              <a:t>company refuses to transact, or</a:t>
            </a:r>
          </a:p>
          <a:p>
            <a:pPr lvl="1">
              <a:buFont typeface="Arial" panose="020B0604020202020204" pitchFamily="34" charset="0"/>
              <a:buChar char="•"/>
            </a:pPr>
            <a:r>
              <a:rPr lang="en-US" dirty="0"/>
              <a:t>contractual agreements absolve the engineering company of responsibility</a:t>
            </a:r>
          </a:p>
          <a:p>
            <a:pPr marL="548640" lvl="4" indent="0">
              <a:buNone/>
            </a:pPr>
            <a:r>
              <a:rPr lang="en-US" dirty="0"/>
              <a:t>known liability is explicitly accepted by the customer.</a:t>
            </a:r>
          </a:p>
        </p:txBody>
      </p:sp>
    </p:spTree>
    <p:extLst>
      <p:ext uri="{BB962C8B-B14F-4D97-AF65-F5344CB8AC3E}">
        <p14:creationId xmlns:p14="http://schemas.microsoft.com/office/powerpoint/2010/main" val="1330091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D889B-F51B-4509-9C4B-E3CDDB443111}"/>
              </a:ext>
            </a:extLst>
          </p:cNvPr>
          <p:cNvSpPr>
            <a:spLocks noGrp="1"/>
          </p:cNvSpPr>
          <p:nvPr>
            <p:ph type="title"/>
          </p:nvPr>
        </p:nvSpPr>
        <p:spPr/>
        <p:txBody>
          <a:bodyPr/>
          <a:lstStyle/>
          <a:p>
            <a:r>
              <a:rPr lang="en-US" dirty="0"/>
              <a:t>Address risk in software</a:t>
            </a:r>
          </a:p>
        </p:txBody>
      </p:sp>
      <p:sp>
        <p:nvSpPr>
          <p:cNvPr id="3" name="Content Placeholder 2">
            <a:extLst>
              <a:ext uri="{FF2B5EF4-FFF2-40B4-BE49-F238E27FC236}">
                <a16:creationId xmlns:a16="http://schemas.microsoft.com/office/drawing/2014/main" id="{8A478F1A-01A0-4C6C-868A-7E067C1ACCE3}"/>
              </a:ext>
            </a:extLst>
          </p:cNvPr>
          <p:cNvSpPr>
            <a:spLocks noGrp="1"/>
          </p:cNvSpPr>
          <p:nvPr>
            <p:ph idx="1"/>
          </p:nvPr>
        </p:nvSpPr>
        <p:spPr/>
        <p:txBody>
          <a:bodyPr>
            <a:normAutofit fontScale="85000" lnSpcReduction="20000"/>
          </a:bodyPr>
          <a:lstStyle/>
          <a:p>
            <a:r>
              <a:rPr lang="en-US" dirty="0" err="1"/>
              <a:t>SoDIS</a:t>
            </a:r>
            <a:r>
              <a:rPr lang="en-US" dirty="0"/>
              <a:t> process uses four stages: </a:t>
            </a:r>
          </a:p>
          <a:p>
            <a:r>
              <a:rPr lang="en-US" dirty="0"/>
              <a:t>(1) identify the project type and its direct and extended stakeholders, </a:t>
            </a:r>
          </a:p>
          <a:p>
            <a:r>
              <a:rPr lang="en-US" dirty="0"/>
              <a:t>(2) identify the tasks per phase of the software development project, </a:t>
            </a:r>
          </a:p>
          <a:p>
            <a:r>
              <a:rPr lang="en-US" dirty="0"/>
              <a:t>(3) use structured questions to develop a map of associations between each task and its related stakeholders, and </a:t>
            </a:r>
          </a:p>
          <a:p>
            <a:r>
              <a:rPr lang="en-US" dirty="0"/>
              <a:t>(4) analyze risk discovered by the mapping, in order to articulate the severity of the projects risks and the risk treatment strategy</a:t>
            </a:r>
          </a:p>
          <a:p>
            <a:r>
              <a:rPr lang="en-US" dirty="0"/>
              <a:t>Important metrics:</a:t>
            </a:r>
          </a:p>
          <a:p>
            <a:pPr lvl="1">
              <a:buFont typeface="Arial" panose="020B0604020202020204" pitchFamily="34" charset="0"/>
              <a:buChar char="•"/>
            </a:pPr>
            <a:r>
              <a:rPr lang="en-US" dirty="0"/>
              <a:t>Certainty: measures whether fault/risk is detectable in advance or after, and how well the risk is understood and known</a:t>
            </a:r>
          </a:p>
          <a:p>
            <a:pPr lvl="1">
              <a:buFont typeface="Arial" panose="020B0604020202020204" pitchFamily="34" charset="0"/>
              <a:buChar char="•"/>
            </a:pPr>
            <a:r>
              <a:rPr lang="en-US" dirty="0"/>
              <a:t>Controllability: measures the ability to control harm (including difficulty of user fix)</a:t>
            </a:r>
          </a:p>
          <a:p>
            <a:pPr lvl="1">
              <a:buFont typeface="Arial" panose="020B0604020202020204" pitchFamily="34" charset="0"/>
              <a:buChar char="•"/>
            </a:pPr>
            <a:r>
              <a:rPr lang="en-US" dirty="0"/>
              <a:t>Severity: considers level of harm done, scale, and future impact.</a:t>
            </a:r>
          </a:p>
        </p:txBody>
      </p:sp>
    </p:spTree>
    <p:extLst>
      <p:ext uri="{BB962C8B-B14F-4D97-AF65-F5344CB8AC3E}">
        <p14:creationId xmlns:p14="http://schemas.microsoft.com/office/powerpoint/2010/main" val="3007375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FE6B5-21AC-4863-8F62-0D9B0C804661}"/>
              </a:ext>
            </a:extLst>
          </p:cNvPr>
          <p:cNvSpPr>
            <a:spLocks noGrp="1"/>
          </p:cNvSpPr>
          <p:nvPr>
            <p:ph type="title"/>
          </p:nvPr>
        </p:nvSpPr>
        <p:spPr/>
        <p:txBody>
          <a:bodyPr/>
          <a:lstStyle/>
          <a:p>
            <a:r>
              <a:rPr lang="en-US"/>
              <a:t>Document </a:t>
            </a:r>
            <a:r>
              <a:rPr lang="en-US" dirty="0"/>
              <a:t>and Evaluate Safety Decisions Systematically</a:t>
            </a:r>
          </a:p>
        </p:txBody>
      </p:sp>
      <p:sp>
        <p:nvSpPr>
          <p:cNvPr id="3" name="Content Placeholder 2">
            <a:extLst>
              <a:ext uri="{FF2B5EF4-FFF2-40B4-BE49-F238E27FC236}">
                <a16:creationId xmlns:a16="http://schemas.microsoft.com/office/drawing/2014/main" id="{8DE12D61-F624-46C7-BA89-61A98417F9C3}"/>
              </a:ext>
            </a:extLst>
          </p:cNvPr>
          <p:cNvSpPr>
            <a:spLocks noGrp="1"/>
          </p:cNvSpPr>
          <p:nvPr>
            <p:ph idx="1"/>
          </p:nvPr>
        </p:nvSpPr>
        <p:spPr/>
        <p:txBody>
          <a:bodyPr>
            <a:normAutofit lnSpcReduction="10000"/>
          </a:bodyPr>
          <a:lstStyle/>
          <a:p>
            <a:r>
              <a:rPr lang="en-US" dirty="0"/>
              <a:t>This standard first defines hazard classifications for risks, assigning impact/severity, likelihood, and the capability for humans to circumvent potential issues.  </a:t>
            </a:r>
          </a:p>
          <a:p>
            <a:r>
              <a:rPr lang="en-US" dirty="0"/>
              <a:t>Safety goals (SGs) address hazards by describing characteristics needed to avoid or minimize risks of dangers to an acceptable level. For the SGs, </a:t>
            </a:r>
          </a:p>
          <a:p>
            <a:r>
              <a:rPr lang="en-US" dirty="0"/>
              <a:t>Functional safety requirements (FSRs) describe basic safety mechanisms, including measures and behaviors to be implemented within the system. </a:t>
            </a:r>
          </a:p>
          <a:p>
            <a:pPr lvl="1">
              <a:buFont typeface="Arial" panose="020B0604020202020204" pitchFamily="34" charset="0"/>
              <a:buChar char="•"/>
            </a:pPr>
            <a:r>
              <a:rPr lang="en-US" dirty="0"/>
              <a:t>FSRs address functional aspects but do not dictate technology implementations. </a:t>
            </a:r>
          </a:p>
          <a:p>
            <a:r>
              <a:rPr lang="en-US" dirty="0"/>
              <a:t>During product development, FSRs are designed into technical safety requirements (TSRs), which describe the technology implementation. </a:t>
            </a:r>
          </a:p>
          <a:p>
            <a:r>
              <a:rPr lang="en-US" dirty="0"/>
              <a:t>Verification ensures compliance of the design.</a:t>
            </a:r>
          </a:p>
        </p:txBody>
      </p:sp>
    </p:spTree>
    <p:extLst>
      <p:ext uri="{BB962C8B-B14F-4D97-AF65-F5344CB8AC3E}">
        <p14:creationId xmlns:p14="http://schemas.microsoft.com/office/powerpoint/2010/main" val="3595276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B14F7-5A1C-4BF5-B656-8AB308B104D5}"/>
              </a:ext>
            </a:extLst>
          </p:cNvPr>
          <p:cNvSpPr>
            <a:spLocks noGrp="1"/>
          </p:cNvSpPr>
          <p:nvPr>
            <p:ph type="title"/>
          </p:nvPr>
        </p:nvSpPr>
        <p:spPr>
          <a:solidFill>
            <a:schemeClr val="tx2">
              <a:lumMod val="10000"/>
              <a:lumOff val="90000"/>
            </a:schemeClr>
          </a:solidFill>
        </p:spPr>
        <p:txBody>
          <a:bodyPr/>
          <a:lstStyle/>
          <a:p>
            <a:r>
              <a:rPr lang="en-US" dirty="0">
                <a:solidFill>
                  <a:schemeClr val="accent1">
                    <a:lumMod val="75000"/>
                  </a:schemeClr>
                </a:solidFill>
              </a:rPr>
              <a:t>Societal Concern</a:t>
            </a:r>
          </a:p>
        </p:txBody>
      </p:sp>
      <p:sp>
        <p:nvSpPr>
          <p:cNvPr id="6" name="Text Placeholder 5">
            <a:extLst>
              <a:ext uri="{FF2B5EF4-FFF2-40B4-BE49-F238E27FC236}">
                <a16:creationId xmlns:a16="http://schemas.microsoft.com/office/drawing/2014/main" id="{533C84C3-52AA-4BE8-90BF-855F2F449808}"/>
              </a:ext>
            </a:extLst>
          </p:cNvPr>
          <p:cNvSpPr>
            <a:spLocks noGrp="1"/>
          </p:cNvSpPr>
          <p:nvPr>
            <p:ph type="body" idx="1"/>
          </p:nvPr>
        </p:nvSpPr>
        <p:spPr>
          <a:xfrm>
            <a:off x="667512" y="4204209"/>
            <a:ext cx="9226296" cy="2175158"/>
          </a:xfrm>
        </p:spPr>
        <p:txBody>
          <a:bodyPr>
            <a:normAutofit fontScale="62500" lnSpcReduction="20000"/>
          </a:bodyPr>
          <a:lstStyle/>
          <a:p>
            <a:r>
              <a:rPr lang="en-US" i="1" dirty="0"/>
              <a:t>Utilitarianism theory: acts that promote the greatest happiness for the greatest number </a:t>
            </a:r>
          </a:p>
          <a:p>
            <a:r>
              <a:rPr lang="en-US" i="1" dirty="0"/>
              <a:t>Deontological Ethics theory similar to Golden Rule: do unto others as you would like them to do unto you. </a:t>
            </a:r>
          </a:p>
          <a:p>
            <a:r>
              <a:rPr lang="en-US" i="1" dirty="0"/>
              <a:t>Important: the motive for actions; the morally commendable motive is to act from duty </a:t>
            </a:r>
          </a:p>
          <a:p>
            <a:r>
              <a:rPr lang="en-US" i="1" dirty="0"/>
              <a:t>Virtue Ethics is concerned with the character of an entity and on avoiding vice. </a:t>
            </a:r>
          </a:p>
          <a:p>
            <a:r>
              <a:rPr lang="en-US" i="1" dirty="0"/>
              <a:t>Virtue can also apply to an organizational level by improving internal organizational qualities</a:t>
            </a:r>
          </a:p>
          <a:p>
            <a:endParaRPr lang="en-US" dirty="0"/>
          </a:p>
        </p:txBody>
      </p:sp>
      <p:sp>
        <p:nvSpPr>
          <p:cNvPr id="4" name="Content Placeholder 3">
            <a:extLst>
              <a:ext uri="{FF2B5EF4-FFF2-40B4-BE49-F238E27FC236}">
                <a16:creationId xmlns:a16="http://schemas.microsoft.com/office/drawing/2014/main" id="{8325A3B0-566C-4C1E-BF33-C366BD041CC8}"/>
              </a:ext>
            </a:extLst>
          </p:cNvPr>
          <p:cNvSpPr txBox="1">
            <a:spLocks/>
          </p:cNvSpPr>
          <p:nvPr/>
        </p:nvSpPr>
        <p:spPr>
          <a:xfrm>
            <a:off x="6522284" y="3023519"/>
            <a:ext cx="4663440" cy="3200400"/>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2138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1D92-B68C-4E34-A1D3-54EAC5E3E55A}"/>
              </a:ext>
            </a:extLst>
          </p:cNvPr>
          <p:cNvSpPr>
            <a:spLocks noGrp="1"/>
          </p:cNvSpPr>
          <p:nvPr>
            <p:ph type="title"/>
          </p:nvPr>
        </p:nvSpPr>
        <p:spPr/>
        <p:txBody>
          <a:bodyPr/>
          <a:lstStyle/>
          <a:p>
            <a:r>
              <a:rPr lang="en-US" dirty="0"/>
              <a:t>Societal Concern</a:t>
            </a:r>
          </a:p>
        </p:txBody>
      </p:sp>
      <p:sp>
        <p:nvSpPr>
          <p:cNvPr id="3" name="Text Placeholder 2">
            <a:extLst>
              <a:ext uri="{FF2B5EF4-FFF2-40B4-BE49-F238E27FC236}">
                <a16:creationId xmlns:a16="http://schemas.microsoft.com/office/drawing/2014/main" id="{AC98167D-CCF4-4C9F-8280-9E57118DD8E6}"/>
              </a:ext>
            </a:extLst>
          </p:cNvPr>
          <p:cNvSpPr>
            <a:spLocks noGrp="1"/>
          </p:cNvSpPr>
          <p:nvPr>
            <p:ph type="body" idx="1"/>
          </p:nvPr>
        </p:nvSpPr>
        <p:spPr/>
        <p:txBody>
          <a:bodyPr/>
          <a:lstStyle/>
          <a:p>
            <a:r>
              <a:rPr lang="en-US" dirty="0"/>
              <a:t>Key Practices</a:t>
            </a:r>
          </a:p>
        </p:txBody>
      </p:sp>
      <p:sp>
        <p:nvSpPr>
          <p:cNvPr id="5" name="Text Placeholder 4">
            <a:extLst>
              <a:ext uri="{FF2B5EF4-FFF2-40B4-BE49-F238E27FC236}">
                <a16:creationId xmlns:a16="http://schemas.microsoft.com/office/drawing/2014/main" id="{AB3C76AE-8A13-4F86-9425-310F699302AD}"/>
              </a:ext>
            </a:extLst>
          </p:cNvPr>
          <p:cNvSpPr>
            <a:spLocks noGrp="1"/>
          </p:cNvSpPr>
          <p:nvPr>
            <p:ph type="body" sz="quarter" idx="3"/>
          </p:nvPr>
        </p:nvSpPr>
        <p:spPr/>
        <p:txBody>
          <a:bodyPr/>
          <a:lstStyle/>
          <a:p>
            <a:r>
              <a:rPr lang="en-US" dirty="0"/>
              <a:t>Risk Scenario: Extreme Weather</a:t>
            </a:r>
          </a:p>
        </p:txBody>
      </p:sp>
      <p:sp>
        <p:nvSpPr>
          <p:cNvPr id="6" name="Content Placeholder 5">
            <a:extLst>
              <a:ext uri="{FF2B5EF4-FFF2-40B4-BE49-F238E27FC236}">
                <a16:creationId xmlns:a16="http://schemas.microsoft.com/office/drawing/2014/main" id="{698D67F7-17D2-4776-9E32-425102D88FD9}"/>
              </a:ext>
            </a:extLst>
          </p:cNvPr>
          <p:cNvSpPr>
            <a:spLocks noGrp="1"/>
          </p:cNvSpPr>
          <p:nvPr>
            <p:ph sz="quarter" idx="4"/>
          </p:nvPr>
        </p:nvSpPr>
        <p:spPr>
          <a:xfrm>
            <a:off x="6007607" y="2750989"/>
            <a:ext cx="5422391" cy="3607477"/>
          </a:xfrm>
        </p:spPr>
        <p:txBody>
          <a:bodyPr>
            <a:normAutofit fontScale="77500" lnSpcReduction="20000"/>
          </a:bodyPr>
          <a:lstStyle/>
          <a:p>
            <a:pPr marL="0" indent="0">
              <a:buNone/>
            </a:pPr>
            <a:r>
              <a:rPr lang="en-US" dirty="0"/>
              <a:t>California:  Over 12,000 lightning strikes in 3 weeks sparked almost 2 dozen major fires</a:t>
            </a:r>
          </a:p>
          <a:p>
            <a:pPr marL="0" indent="0">
              <a:buNone/>
            </a:pPr>
            <a:r>
              <a:rPr lang="en-US" dirty="0"/>
              <a:t>5 million acres burned, destroyed homes; thousands flee. This is early 20 times what had burned at this time last year .</a:t>
            </a:r>
          </a:p>
          <a:p>
            <a:pPr marL="0" indent="0">
              <a:buNone/>
            </a:pPr>
            <a:r>
              <a:rPr lang="en-US" dirty="0"/>
              <a:t>September-October historically the worst fire months; due to heat &amp; winds.  </a:t>
            </a:r>
          </a:p>
          <a:p>
            <a:pPr marL="0" indent="0">
              <a:buNone/>
            </a:pPr>
            <a:r>
              <a:rPr lang="en-US" b="1" dirty="0"/>
              <a:t>Managing Climate Risk in the Financial System</a:t>
            </a:r>
            <a:r>
              <a:rPr lang="en-US" dirty="0"/>
              <a:t>:  “A world wracked by frequent and devastating shocks from climate change cannot sustain the fundamental conditions supporting our financial system,” </a:t>
            </a:r>
          </a:p>
          <a:p>
            <a:pPr marL="0" indent="0">
              <a:buNone/>
            </a:pPr>
            <a:r>
              <a:rPr lang="en-US" dirty="0"/>
              <a:t>Others threats: hurricanes, tornados, floods</a:t>
            </a:r>
          </a:p>
          <a:p>
            <a:pPr marL="0" indent="0">
              <a:buNone/>
            </a:pPr>
            <a:r>
              <a:rPr lang="en-US" dirty="0"/>
              <a:t>Threat: customers, suppliers disappear</a:t>
            </a:r>
          </a:p>
        </p:txBody>
      </p:sp>
      <p:sp>
        <p:nvSpPr>
          <p:cNvPr id="9" name="Content Placeholder 2">
            <a:extLst>
              <a:ext uri="{FF2B5EF4-FFF2-40B4-BE49-F238E27FC236}">
                <a16:creationId xmlns:a16="http://schemas.microsoft.com/office/drawing/2014/main" id="{8CE30A1F-879C-4915-BFFC-4911D7272E09}"/>
              </a:ext>
            </a:extLst>
          </p:cNvPr>
          <p:cNvSpPr>
            <a:spLocks noGrp="1"/>
          </p:cNvSpPr>
          <p:nvPr>
            <p:ph sz="half" idx="2"/>
          </p:nvPr>
        </p:nvSpPr>
        <p:spPr>
          <a:xfrm>
            <a:off x="533400" y="2751138"/>
            <a:ext cx="4843463" cy="3200400"/>
          </a:xfrm>
        </p:spPr>
        <p:txBody>
          <a:bodyPr>
            <a:normAutofit fontScale="70000" lnSpcReduction="20000"/>
          </a:bodyPr>
          <a:lstStyle/>
          <a:p>
            <a:r>
              <a:rPr lang="en-US" b="1" i="1" dirty="0"/>
              <a:t>Train and Think in Ethics</a:t>
            </a:r>
          </a:p>
          <a:p>
            <a:r>
              <a:rPr lang="en-US" b="1" i="1" dirty="0"/>
              <a:t>Manage Considering the Societal Impact of Decisions</a:t>
            </a:r>
          </a:p>
          <a:p>
            <a:pPr lvl="1"/>
            <a:r>
              <a:rPr lang="en-US" dirty="0"/>
              <a:t>Adopt a Code of Ethics that Addresses Societal Concerns</a:t>
            </a:r>
          </a:p>
          <a:p>
            <a:r>
              <a:rPr lang="en-US" b="1" i="1" dirty="0"/>
              <a:t>Discuss the Societal Impact of Risk Qualitatively</a:t>
            </a:r>
          </a:p>
          <a:p>
            <a:pPr lvl="1"/>
            <a:r>
              <a:rPr lang="en-US" dirty="0"/>
              <a:t>Think Outside the Engineer Role</a:t>
            </a:r>
          </a:p>
          <a:p>
            <a:pPr lvl="1"/>
            <a:r>
              <a:rPr lang="en-US" dirty="0"/>
              <a:t>Consider Societal Risk Broadly</a:t>
            </a:r>
          </a:p>
          <a:p>
            <a:pPr lvl="1"/>
            <a:r>
              <a:rPr lang="en-US" dirty="0"/>
              <a:t>Avoid Ignoring Undesirable Decisions</a:t>
            </a:r>
          </a:p>
          <a:p>
            <a:r>
              <a:rPr lang="en-US" b="1" i="1" dirty="0"/>
              <a:t>Evaluate the Impact of Risk Quantitatively</a:t>
            </a:r>
          </a:p>
          <a:p>
            <a:pPr lvl="1"/>
            <a:r>
              <a:rPr lang="en-US" dirty="0"/>
              <a:t>Calculate Risk from the Societal Perspective</a:t>
            </a:r>
          </a:p>
          <a:p>
            <a:pPr lvl="1"/>
            <a:r>
              <a:rPr lang="en-US" dirty="0"/>
              <a:t>Research Unknown Risk Scientifically</a:t>
            </a:r>
          </a:p>
          <a:p>
            <a:pPr lvl="1"/>
            <a:r>
              <a:rPr lang="en-US" dirty="0"/>
              <a:t>Document and Evaluate Societal Decisions Systematically</a:t>
            </a:r>
          </a:p>
          <a:p>
            <a:pPr lvl="1"/>
            <a:endParaRPr lang="en-US" b="1" i="1" dirty="0"/>
          </a:p>
          <a:p>
            <a:pPr lvl="1"/>
            <a:endParaRPr lang="en-US" b="1" i="1" dirty="0"/>
          </a:p>
          <a:p>
            <a:endParaRPr lang="en-US" dirty="0"/>
          </a:p>
        </p:txBody>
      </p:sp>
    </p:spTree>
    <p:extLst>
      <p:ext uri="{BB962C8B-B14F-4D97-AF65-F5344CB8AC3E}">
        <p14:creationId xmlns:p14="http://schemas.microsoft.com/office/powerpoint/2010/main" val="1532720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536F9-31E7-4242-868D-154C09165BBE}"/>
              </a:ext>
            </a:extLst>
          </p:cNvPr>
          <p:cNvSpPr>
            <a:spLocks noGrp="1"/>
          </p:cNvSpPr>
          <p:nvPr>
            <p:ph type="title"/>
          </p:nvPr>
        </p:nvSpPr>
        <p:spPr/>
        <p:txBody>
          <a:bodyPr/>
          <a:lstStyle/>
          <a:p>
            <a:r>
              <a:rPr lang="en-US" dirty="0"/>
              <a:t>Train and Think in Ethics</a:t>
            </a:r>
          </a:p>
        </p:txBody>
      </p:sp>
      <p:sp>
        <p:nvSpPr>
          <p:cNvPr id="3" name="Content Placeholder 2">
            <a:extLst>
              <a:ext uri="{FF2B5EF4-FFF2-40B4-BE49-F238E27FC236}">
                <a16:creationId xmlns:a16="http://schemas.microsoft.com/office/drawing/2014/main" id="{B29558C4-9613-43C4-A44E-AFFF6371E9F4}"/>
              </a:ext>
            </a:extLst>
          </p:cNvPr>
          <p:cNvSpPr>
            <a:spLocks noGrp="1"/>
          </p:cNvSpPr>
          <p:nvPr>
            <p:ph idx="1"/>
          </p:nvPr>
        </p:nvSpPr>
        <p:spPr/>
        <p:txBody>
          <a:bodyPr/>
          <a:lstStyle/>
          <a:p>
            <a:r>
              <a:rPr lang="en-US" dirty="0"/>
              <a:t>Virtue Ethics:  Character development: Doing the right thing for the right reason</a:t>
            </a:r>
          </a:p>
          <a:p>
            <a:r>
              <a:rPr lang="en-US" dirty="0"/>
              <a:t>Consequentialism or Utilitarian Ethics: May everyone be happy!</a:t>
            </a:r>
          </a:p>
          <a:p>
            <a:r>
              <a:rPr lang="en-US" dirty="0"/>
              <a:t>Deontological Ethics: Universal application: Do unto others</a:t>
            </a:r>
          </a:p>
        </p:txBody>
      </p:sp>
    </p:spTree>
    <p:extLst>
      <p:ext uri="{BB962C8B-B14F-4D97-AF65-F5344CB8AC3E}">
        <p14:creationId xmlns:p14="http://schemas.microsoft.com/office/powerpoint/2010/main" val="2306645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E197B-6E37-429A-B7EA-33CC13542942}"/>
              </a:ext>
            </a:extLst>
          </p:cNvPr>
          <p:cNvSpPr>
            <a:spLocks noGrp="1"/>
          </p:cNvSpPr>
          <p:nvPr>
            <p:ph type="title"/>
          </p:nvPr>
        </p:nvSpPr>
        <p:spPr/>
        <p:txBody>
          <a:bodyPr>
            <a:normAutofit/>
          </a:bodyPr>
          <a:lstStyle/>
          <a:p>
            <a:r>
              <a:rPr lang="en-US" b="1" i="1" dirty="0"/>
              <a:t>Adopt a Code of Ethics that Addresses Societal Concerns</a:t>
            </a:r>
            <a:endParaRPr lang="en-US" dirty="0"/>
          </a:p>
        </p:txBody>
      </p:sp>
      <p:graphicFrame>
        <p:nvGraphicFramePr>
          <p:cNvPr id="4" name="Content Placeholder 3">
            <a:extLst>
              <a:ext uri="{FF2B5EF4-FFF2-40B4-BE49-F238E27FC236}">
                <a16:creationId xmlns:a16="http://schemas.microsoft.com/office/drawing/2014/main" id="{C52DB127-A62B-4950-A498-E3753502A216}"/>
              </a:ext>
            </a:extLst>
          </p:cNvPr>
          <p:cNvGraphicFramePr>
            <a:graphicFrameLocks noGrp="1"/>
          </p:cNvGraphicFramePr>
          <p:nvPr>
            <p:ph idx="1"/>
            <p:extLst>
              <p:ext uri="{D42A27DB-BD31-4B8C-83A1-F6EECF244321}">
                <p14:modId xmlns:p14="http://schemas.microsoft.com/office/powerpoint/2010/main" val="81581613"/>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7199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ABF85-E026-40B9-85B5-119277A6FFA1}"/>
              </a:ext>
            </a:extLst>
          </p:cNvPr>
          <p:cNvSpPr>
            <a:spLocks noGrp="1"/>
          </p:cNvSpPr>
          <p:nvPr>
            <p:ph type="title"/>
          </p:nvPr>
        </p:nvSpPr>
        <p:spPr/>
        <p:txBody>
          <a:bodyPr>
            <a:normAutofit/>
          </a:bodyPr>
          <a:lstStyle/>
          <a:p>
            <a:r>
              <a:rPr lang="en-US" sz="4400" dirty="0"/>
              <a:t>Discuss the Societal Impact of Risk Qualitatively</a:t>
            </a:r>
          </a:p>
        </p:txBody>
      </p:sp>
      <p:sp>
        <p:nvSpPr>
          <p:cNvPr id="3" name="Content Placeholder 2">
            <a:extLst>
              <a:ext uri="{FF2B5EF4-FFF2-40B4-BE49-F238E27FC236}">
                <a16:creationId xmlns:a16="http://schemas.microsoft.com/office/drawing/2014/main" id="{7C5EF2FA-3903-436F-802D-8AA1799580F7}"/>
              </a:ext>
            </a:extLst>
          </p:cNvPr>
          <p:cNvSpPr>
            <a:spLocks noGrp="1"/>
          </p:cNvSpPr>
          <p:nvPr>
            <p:ph idx="1"/>
          </p:nvPr>
        </p:nvSpPr>
        <p:spPr/>
        <p:txBody>
          <a:bodyPr/>
          <a:lstStyle/>
          <a:p>
            <a:r>
              <a:rPr lang="en-US" dirty="0">
                <a:solidFill>
                  <a:schemeClr val="tx1"/>
                </a:solidFill>
              </a:rPr>
              <a:t>Think Outside the Engineer Role</a:t>
            </a:r>
          </a:p>
          <a:p>
            <a:r>
              <a:rPr lang="en-US" dirty="0">
                <a:solidFill>
                  <a:schemeClr val="tx1"/>
                </a:solidFill>
              </a:rPr>
              <a:t>Consider Societal Risk Broadly</a:t>
            </a:r>
          </a:p>
          <a:p>
            <a:r>
              <a:rPr lang="en-US" dirty="0">
                <a:solidFill>
                  <a:schemeClr val="tx1"/>
                </a:solidFill>
              </a:rPr>
              <a:t>Avoid Ignoring Undesirable Decisions</a:t>
            </a:r>
          </a:p>
        </p:txBody>
      </p:sp>
    </p:spTree>
    <p:extLst>
      <p:ext uri="{BB962C8B-B14F-4D97-AF65-F5344CB8AC3E}">
        <p14:creationId xmlns:p14="http://schemas.microsoft.com/office/powerpoint/2010/main" val="40062452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B967-5A52-447F-B81D-2DB3C8158533}"/>
              </a:ext>
            </a:extLst>
          </p:cNvPr>
          <p:cNvSpPr>
            <a:spLocks noGrp="1"/>
          </p:cNvSpPr>
          <p:nvPr>
            <p:ph type="title"/>
          </p:nvPr>
        </p:nvSpPr>
        <p:spPr/>
        <p:txBody>
          <a:bodyPr>
            <a:normAutofit/>
          </a:bodyPr>
          <a:lstStyle/>
          <a:p>
            <a:r>
              <a:rPr lang="en-US" sz="4800" dirty="0"/>
              <a:t>Evaluate the Impact of Risk Quantitatively</a:t>
            </a:r>
          </a:p>
        </p:txBody>
      </p:sp>
      <p:sp>
        <p:nvSpPr>
          <p:cNvPr id="3" name="Content Placeholder 2">
            <a:extLst>
              <a:ext uri="{FF2B5EF4-FFF2-40B4-BE49-F238E27FC236}">
                <a16:creationId xmlns:a16="http://schemas.microsoft.com/office/drawing/2014/main" id="{3CCDAE08-ECFA-4332-8872-5FFB9651267D}"/>
              </a:ext>
            </a:extLst>
          </p:cNvPr>
          <p:cNvSpPr>
            <a:spLocks noGrp="1"/>
          </p:cNvSpPr>
          <p:nvPr>
            <p:ph idx="1"/>
          </p:nvPr>
        </p:nvSpPr>
        <p:spPr/>
        <p:txBody>
          <a:bodyPr>
            <a:normAutofit fontScale="92500" lnSpcReduction="10000"/>
          </a:bodyPr>
          <a:lstStyle/>
          <a:p>
            <a:r>
              <a:rPr lang="en-US" dirty="0"/>
              <a:t>Calculate Risk from the Societal Perspective</a:t>
            </a:r>
          </a:p>
          <a:p>
            <a:pPr lvl="1"/>
            <a:r>
              <a:rPr lang="en-US" dirty="0"/>
              <a:t>ALE[personal] = SLE[personal] * ARO[personal]	</a:t>
            </a:r>
          </a:p>
          <a:p>
            <a:pPr lvl="1"/>
            <a:r>
              <a:rPr lang="en-US" dirty="0"/>
              <a:t>ALE[organizational] = SLE[organizational] * ARO[organizational]</a:t>
            </a:r>
          </a:p>
          <a:p>
            <a:pPr lvl="1"/>
            <a:r>
              <a:rPr lang="en-US" dirty="0"/>
              <a:t>ALE[society] = SLE[society] * ARO[society]</a:t>
            </a:r>
          </a:p>
          <a:p>
            <a:r>
              <a:rPr lang="en-US" dirty="0"/>
              <a:t>Research Unknown Risk Scientifically	</a:t>
            </a:r>
          </a:p>
          <a:p>
            <a:pPr lvl="1"/>
            <a:r>
              <a:rPr lang="en-US" dirty="0"/>
              <a:t>addressing technology and scientific risk by catching problems before they manifest (i.e., pre-damage), as opposed to afterwards or post-damage</a:t>
            </a:r>
          </a:p>
          <a:p>
            <a:pPr lvl="1"/>
            <a:r>
              <a:rPr lang="en-US" dirty="0"/>
              <a:t>Precautionary Principle:  where scientific evidence is insufficient, inconclusive or uncertain, and preliminary scientific evaluation indicates that there are reasonable grounds for concern</a:t>
            </a:r>
          </a:p>
          <a:p>
            <a:r>
              <a:rPr lang="en-US" dirty="0"/>
              <a:t>Document and Evaluate Societal Decisions Systematically</a:t>
            </a:r>
          </a:p>
        </p:txBody>
      </p:sp>
    </p:spTree>
    <p:extLst>
      <p:ext uri="{BB962C8B-B14F-4D97-AF65-F5344CB8AC3E}">
        <p14:creationId xmlns:p14="http://schemas.microsoft.com/office/powerpoint/2010/main" val="26271520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B476585-881E-46BB-B617-249AA7A1A378}"/>
              </a:ext>
            </a:extLst>
          </p:cNvPr>
          <p:cNvGraphicFramePr>
            <a:graphicFrameLocks noGrp="1"/>
          </p:cNvGraphicFramePr>
          <p:nvPr>
            <p:extLst>
              <p:ext uri="{D42A27DB-BD31-4B8C-83A1-F6EECF244321}">
                <p14:modId xmlns:p14="http://schemas.microsoft.com/office/powerpoint/2010/main" val="1814487615"/>
              </p:ext>
            </p:extLst>
          </p:nvPr>
        </p:nvGraphicFramePr>
        <p:xfrm>
          <a:off x="472440" y="104503"/>
          <a:ext cx="11247120" cy="6929846"/>
        </p:xfrm>
        <a:graphic>
          <a:graphicData uri="http://schemas.openxmlformats.org/drawingml/2006/table">
            <a:tbl>
              <a:tblPr firstRow="1" firstCol="1" bandRow="1">
                <a:tableStyleId>{5C22544A-7EE6-4342-B048-85BDC9FD1C3A}</a:tableStyleId>
              </a:tblPr>
              <a:tblGrid>
                <a:gridCol w="1714052">
                  <a:extLst>
                    <a:ext uri="{9D8B030D-6E8A-4147-A177-3AD203B41FA5}">
                      <a16:colId xmlns:a16="http://schemas.microsoft.com/office/drawing/2014/main" val="1372631836"/>
                    </a:ext>
                  </a:extLst>
                </a:gridCol>
                <a:gridCol w="5380451">
                  <a:extLst>
                    <a:ext uri="{9D8B030D-6E8A-4147-A177-3AD203B41FA5}">
                      <a16:colId xmlns:a16="http://schemas.microsoft.com/office/drawing/2014/main" val="463207553"/>
                    </a:ext>
                  </a:extLst>
                </a:gridCol>
                <a:gridCol w="978847">
                  <a:extLst>
                    <a:ext uri="{9D8B030D-6E8A-4147-A177-3AD203B41FA5}">
                      <a16:colId xmlns:a16="http://schemas.microsoft.com/office/drawing/2014/main" val="3741412629"/>
                    </a:ext>
                  </a:extLst>
                </a:gridCol>
                <a:gridCol w="954268">
                  <a:extLst>
                    <a:ext uri="{9D8B030D-6E8A-4147-A177-3AD203B41FA5}">
                      <a16:colId xmlns:a16="http://schemas.microsoft.com/office/drawing/2014/main" val="1267412573"/>
                    </a:ext>
                  </a:extLst>
                </a:gridCol>
                <a:gridCol w="943582">
                  <a:extLst>
                    <a:ext uri="{9D8B030D-6E8A-4147-A177-3AD203B41FA5}">
                      <a16:colId xmlns:a16="http://schemas.microsoft.com/office/drawing/2014/main" val="299355973"/>
                    </a:ext>
                  </a:extLst>
                </a:gridCol>
                <a:gridCol w="1275920">
                  <a:extLst>
                    <a:ext uri="{9D8B030D-6E8A-4147-A177-3AD203B41FA5}">
                      <a16:colId xmlns:a16="http://schemas.microsoft.com/office/drawing/2014/main" val="1498105805"/>
                    </a:ext>
                  </a:extLst>
                </a:gridCol>
              </a:tblGrid>
              <a:tr h="391886">
                <a:tc>
                  <a:txBody>
                    <a:bodyPr/>
                    <a:lstStyle/>
                    <a:p>
                      <a:pPr marL="0" marR="0" algn="just">
                        <a:spcBef>
                          <a:spcPts val="0"/>
                        </a:spcBef>
                        <a:spcAft>
                          <a:spcPts val="0"/>
                        </a:spcAft>
                      </a:pPr>
                      <a:r>
                        <a:rPr lang="en-US" sz="1100" dirty="0">
                          <a:effectLst/>
                        </a:rPr>
                        <a:t>Maturity Level</a:t>
                      </a:r>
                      <a:endParaRPr lang="en-US" sz="1100" dirty="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Practices</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Risk Analysis</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Mgmt Leader-ship</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Compli-</a:t>
                      </a:r>
                    </a:p>
                    <a:p>
                      <a:pPr marL="0" marR="0" algn="just">
                        <a:spcBef>
                          <a:spcPts val="0"/>
                        </a:spcBef>
                        <a:spcAft>
                          <a:spcPts val="0"/>
                        </a:spcAft>
                      </a:pPr>
                      <a:r>
                        <a:rPr lang="en-US" sz="1100">
                          <a:effectLst/>
                        </a:rPr>
                        <a:t>ance</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Develop-ment &amp; Engineering</a:t>
                      </a:r>
                      <a:endParaRPr lang="en-US" sz="1100">
                        <a:effectLst/>
                        <a:latin typeface="Times New Roman" panose="02020603050405020304" pitchFamily="18" charset="0"/>
                        <a:ea typeface="Times New Roman" panose="02020603050405020304" pitchFamily="18" charset="0"/>
                      </a:endParaRPr>
                    </a:p>
                  </a:txBody>
                  <a:tcPr marL="37671" marR="37671" marT="0" marB="0"/>
                </a:tc>
                <a:extLst>
                  <a:ext uri="{0D108BD9-81ED-4DB2-BD59-A6C34878D82A}">
                    <a16:rowId xmlns:a16="http://schemas.microsoft.com/office/drawing/2014/main" val="3001211613"/>
                  </a:ext>
                </a:extLst>
              </a:tr>
              <a:tr h="559671">
                <a:tc>
                  <a:txBody>
                    <a:bodyPr/>
                    <a:lstStyle/>
                    <a:p>
                      <a:pPr marL="0" marR="0" algn="just">
                        <a:spcBef>
                          <a:spcPts val="0"/>
                        </a:spcBef>
                        <a:spcAft>
                          <a:spcPts val="0"/>
                        </a:spcAft>
                      </a:pPr>
                      <a:r>
                        <a:rPr lang="en-US" sz="1100">
                          <a:effectLst/>
                        </a:rPr>
                        <a:t>Risk Immature Level</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Adopt a standard risk process</a:t>
                      </a:r>
                    </a:p>
                    <a:p>
                      <a:pPr marL="0" marR="0" algn="just">
                        <a:spcBef>
                          <a:spcPts val="0"/>
                        </a:spcBef>
                        <a:spcAft>
                          <a:spcPts val="0"/>
                        </a:spcAft>
                      </a:pPr>
                      <a:r>
                        <a:rPr lang="en-US" sz="1100">
                          <a:effectLst/>
                        </a:rPr>
                        <a:t>Involve business management</a:t>
                      </a:r>
                    </a:p>
                    <a:p>
                      <a:pPr marL="0" marR="0" algn="just">
                        <a:spcBef>
                          <a:spcPts val="0"/>
                        </a:spcBef>
                        <a:spcAft>
                          <a:spcPts val="0"/>
                        </a:spcAft>
                      </a:pPr>
                      <a:r>
                        <a:rPr lang="en-US" sz="1100">
                          <a:effectLst/>
                        </a:rPr>
                        <a:t>Create a culture of communications and responsibility</a:t>
                      </a:r>
                    </a:p>
                    <a:p>
                      <a:pPr marL="0" marR="0" algn="just">
                        <a:spcBef>
                          <a:spcPts val="0"/>
                        </a:spcBef>
                        <a:spcAft>
                          <a:spcPts val="0"/>
                        </a:spcAft>
                      </a:pPr>
                      <a:r>
                        <a:rPr lang="en-US" sz="1100">
                          <a:effectLst/>
                        </a:rPr>
                        <a:t>Document and communicate risk findings</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37671" marR="37671" marT="0" marB="0"/>
                </a:tc>
                <a:extLst>
                  <a:ext uri="{0D108BD9-81ED-4DB2-BD59-A6C34878D82A}">
                    <a16:rowId xmlns:a16="http://schemas.microsoft.com/office/drawing/2014/main" val="3462346088"/>
                  </a:ext>
                </a:extLst>
              </a:tr>
              <a:tr h="665334">
                <a:tc>
                  <a:txBody>
                    <a:bodyPr/>
                    <a:lstStyle/>
                    <a:p>
                      <a:pPr marL="0" marR="0" algn="just">
                        <a:spcBef>
                          <a:spcPts val="0"/>
                        </a:spcBef>
                        <a:spcAft>
                          <a:spcPts val="0"/>
                        </a:spcAft>
                      </a:pPr>
                      <a:r>
                        <a:rPr lang="en-US" sz="1100">
                          <a:effectLst/>
                        </a:rPr>
                        <a:t>Self-Protection Level</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dirty="0">
                          <a:effectLst/>
                        </a:rPr>
                        <a:t>Calculate quantitative risk analysis for organization</a:t>
                      </a:r>
                    </a:p>
                    <a:p>
                      <a:pPr marL="0" marR="0" algn="just">
                        <a:spcBef>
                          <a:spcPts val="0"/>
                        </a:spcBef>
                        <a:spcAft>
                          <a:spcPts val="0"/>
                        </a:spcAft>
                      </a:pPr>
                      <a:r>
                        <a:rPr lang="en-US" sz="1100" dirty="0">
                          <a:effectLst/>
                        </a:rPr>
                        <a:t>Analyze fraud and ethical risk</a:t>
                      </a:r>
                    </a:p>
                    <a:p>
                      <a:pPr marL="0" marR="0" algn="just">
                        <a:spcBef>
                          <a:spcPts val="0"/>
                        </a:spcBef>
                        <a:spcAft>
                          <a:spcPts val="0"/>
                        </a:spcAft>
                      </a:pPr>
                      <a:r>
                        <a:rPr lang="en-US" sz="1100" dirty="0">
                          <a:effectLst/>
                        </a:rPr>
                        <a:t>Develop a Code of Ethics for organizational sustainability</a:t>
                      </a:r>
                    </a:p>
                    <a:p>
                      <a:pPr marL="0" marR="0" algn="just">
                        <a:spcBef>
                          <a:spcPts val="0"/>
                        </a:spcBef>
                        <a:spcAft>
                          <a:spcPts val="0"/>
                        </a:spcAft>
                      </a:pPr>
                      <a:r>
                        <a:rPr lang="en-US" sz="1100" dirty="0">
                          <a:effectLst/>
                        </a:rPr>
                        <a:t>Provide an Anonymous Reporting Mechanism for Ethical Violations </a:t>
                      </a:r>
                    </a:p>
                    <a:p>
                      <a:pPr marL="0" marR="0" algn="just">
                        <a:spcBef>
                          <a:spcPts val="0"/>
                        </a:spcBef>
                        <a:spcAft>
                          <a:spcPts val="0"/>
                        </a:spcAft>
                      </a:pPr>
                      <a:r>
                        <a:rPr lang="en-US" sz="1100" dirty="0">
                          <a:effectLst/>
                        </a:rPr>
                        <a:t>Price insurance with discounts for controls</a:t>
                      </a:r>
                      <a:endParaRPr lang="en-US" sz="1100" dirty="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dirty="0">
                          <a:effectLst/>
                        </a:rPr>
                        <a:t>√</a:t>
                      </a:r>
                    </a:p>
                    <a:p>
                      <a:pPr marL="0" marR="0" algn="just">
                        <a:spcBef>
                          <a:spcPts val="0"/>
                        </a:spcBef>
                        <a:spcAft>
                          <a:spcPts val="0"/>
                        </a:spcAft>
                      </a:pPr>
                      <a:r>
                        <a:rPr lang="en-US" sz="1100" dirty="0">
                          <a:effectLst/>
                        </a:rPr>
                        <a:t>√</a:t>
                      </a:r>
                    </a:p>
                    <a:p>
                      <a:pPr marL="0" marR="0" algn="just">
                        <a:spcBef>
                          <a:spcPts val="0"/>
                        </a:spcBef>
                        <a:spcAft>
                          <a:spcPts val="0"/>
                        </a:spcAft>
                      </a:pPr>
                      <a:r>
                        <a:rPr lang="en-US" sz="1100" dirty="0">
                          <a:effectLst/>
                        </a:rPr>
                        <a:t> </a:t>
                      </a:r>
                    </a:p>
                    <a:p>
                      <a:pPr marL="0" marR="0" algn="just">
                        <a:spcBef>
                          <a:spcPts val="0"/>
                        </a:spcBef>
                        <a:spcAft>
                          <a:spcPts val="0"/>
                        </a:spcAft>
                      </a:pPr>
                      <a:r>
                        <a:rPr lang="en-US" sz="1100" dirty="0">
                          <a:effectLst/>
                        </a:rPr>
                        <a:t>√</a:t>
                      </a:r>
                    </a:p>
                    <a:p>
                      <a:pPr marL="0" marR="0" algn="just">
                        <a:spcBef>
                          <a:spcPts val="0"/>
                        </a:spcBef>
                        <a:spcAft>
                          <a:spcPts val="0"/>
                        </a:spcAft>
                      </a:pPr>
                      <a:r>
                        <a:rPr lang="en-US" sz="1100" dirty="0">
                          <a:effectLst/>
                        </a:rPr>
                        <a:t> √</a:t>
                      </a:r>
                      <a:endParaRPr lang="en-US" sz="1100" dirty="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extLst>
                  <a:ext uri="{0D108BD9-81ED-4DB2-BD59-A6C34878D82A}">
                    <a16:rowId xmlns:a16="http://schemas.microsoft.com/office/drawing/2014/main" val="4013668775"/>
                  </a:ext>
                </a:extLst>
              </a:tr>
              <a:tr h="1679013">
                <a:tc>
                  <a:txBody>
                    <a:bodyPr/>
                    <a:lstStyle/>
                    <a:p>
                      <a:pPr marL="0" marR="0" algn="just">
                        <a:spcBef>
                          <a:spcPts val="0"/>
                        </a:spcBef>
                        <a:spcAft>
                          <a:spcPts val="0"/>
                        </a:spcAft>
                      </a:pPr>
                      <a:r>
                        <a:rPr lang="en-US" sz="1100">
                          <a:effectLst/>
                        </a:rPr>
                        <a:t>Compliance Focused Level</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Heed new regulations</a:t>
                      </a:r>
                    </a:p>
                    <a:p>
                      <a:pPr marL="0" marR="0" algn="just">
                        <a:spcBef>
                          <a:spcPts val="0"/>
                        </a:spcBef>
                        <a:spcAft>
                          <a:spcPts val="0"/>
                        </a:spcAft>
                      </a:pPr>
                      <a:r>
                        <a:rPr lang="en-US" sz="1100">
                          <a:effectLst/>
                        </a:rPr>
                        <a:t>Pay attention to the intent of regulation</a:t>
                      </a:r>
                    </a:p>
                    <a:p>
                      <a:pPr marL="0" marR="0" algn="just">
                        <a:spcBef>
                          <a:spcPts val="0"/>
                        </a:spcBef>
                        <a:spcAft>
                          <a:spcPts val="0"/>
                        </a:spcAft>
                      </a:pPr>
                      <a:r>
                        <a:rPr lang="en-US" sz="1100">
                          <a:effectLst/>
                        </a:rPr>
                        <a:t>Adhere to standards and regulations addressing ethics</a:t>
                      </a:r>
                    </a:p>
                    <a:p>
                      <a:pPr marL="0" marR="0" algn="just">
                        <a:spcBef>
                          <a:spcPts val="0"/>
                        </a:spcBef>
                        <a:spcAft>
                          <a:spcPts val="0"/>
                        </a:spcAft>
                      </a:pPr>
                      <a:r>
                        <a:rPr lang="en-US" sz="1100">
                          <a:effectLst/>
                        </a:rPr>
                        <a:t>Consider legal responsibility beyond regulation</a:t>
                      </a:r>
                    </a:p>
                    <a:p>
                      <a:pPr marL="0" marR="0" algn="just">
                        <a:spcBef>
                          <a:spcPts val="0"/>
                        </a:spcBef>
                        <a:spcAft>
                          <a:spcPts val="0"/>
                        </a:spcAft>
                      </a:pPr>
                      <a:r>
                        <a:rPr lang="en-US" sz="1100">
                          <a:effectLst/>
                        </a:rPr>
                        <a:t>Lead ethically via management example and Code of Ethics</a:t>
                      </a:r>
                    </a:p>
                    <a:p>
                      <a:pPr marL="0" marR="0" algn="just">
                        <a:spcBef>
                          <a:spcPts val="0"/>
                        </a:spcBef>
                        <a:spcAft>
                          <a:spcPts val="0"/>
                        </a:spcAft>
                      </a:pPr>
                      <a:r>
                        <a:rPr lang="en-US" sz="1100">
                          <a:effectLst/>
                        </a:rPr>
                        <a:t>Assign ethical risk accountability</a:t>
                      </a:r>
                    </a:p>
                    <a:p>
                      <a:pPr marL="0" marR="0" algn="just">
                        <a:spcBef>
                          <a:spcPts val="0"/>
                        </a:spcBef>
                        <a:spcAft>
                          <a:spcPts val="0"/>
                        </a:spcAft>
                      </a:pPr>
                      <a:r>
                        <a:rPr lang="en-US" sz="1100">
                          <a:effectLst/>
                        </a:rPr>
                        <a:t>Manage projects responsibly</a:t>
                      </a:r>
                    </a:p>
                    <a:p>
                      <a:pPr marL="0" marR="0" algn="just">
                        <a:spcBef>
                          <a:spcPts val="0"/>
                        </a:spcBef>
                        <a:spcAft>
                          <a:spcPts val="0"/>
                        </a:spcAft>
                      </a:pPr>
                      <a:r>
                        <a:rPr lang="en-US" sz="1100">
                          <a:effectLst/>
                        </a:rPr>
                        <a:t>Learn the context of the product development</a:t>
                      </a:r>
                    </a:p>
                    <a:p>
                      <a:pPr marL="0" marR="0" algn="just">
                        <a:spcBef>
                          <a:spcPts val="0"/>
                        </a:spcBef>
                        <a:spcAft>
                          <a:spcPts val="0"/>
                        </a:spcAft>
                      </a:pPr>
                      <a:r>
                        <a:rPr lang="en-US" sz="1100">
                          <a:effectLst/>
                        </a:rPr>
                        <a:t>Configure software for policy choice</a:t>
                      </a:r>
                    </a:p>
                    <a:p>
                      <a:pPr marL="0" marR="0" algn="just">
                        <a:spcBef>
                          <a:spcPts val="0"/>
                        </a:spcBef>
                        <a:spcAft>
                          <a:spcPts val="0"/>
                        </a:spcAft>
                      </a:pPr>
                      <a:r>
                        <a:rPr lang="en-US" sz="1100">
                          <a:effectLst/>
                        </a:rPr>
                        <a:t>Train for compliance and ethical risk</a:t>
                      </a:r>
                    </a:p>
                    <a:p>
                      <a:pPr marL="0" marR="0" algn="just">
                        <a:spcBef>
                          <a:spcPts val="0"/>
                        </a:spcBef>
                        <a:spcAft>
                          <a:spcPts val="0"/>
                        </a:spcAft>
                      </a:pPr>
                      <a:r>
                        <a:rPr lang="en-US" sz="1100">
                          <a:effectLst/>
                        </a:rPr>
                        <a:t>Develop and follow soft law</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extLst>
                  <a:ext uri="{0D108BD9-81ED-4DB2-BD59-A6C34878D82A}">
                    <a16:rowId xmlns:a16="http://schemas.microsoft.com/office/drawing/2014/main" val="652977762"/>
                  </a:ext>
                </a:extLst>
              </a:tr>
              <a:tr h="1539094">
                <a:tc>
                  <a:txBody>
                    <a:bodyPr/>
                    <a:lstStyle/>
                    <a:p>
                      <a:pPr marL="0" marR="0" algn="just">
                        <a:spcBef>
                          <a:spcPts val="0"/>
                        </a:spcBef>
                        <a:spcAft>
                          <a:spcPts val="0"/>
                        </a:spcAft>
                      </a:pPr>
                      <a:r>
                        <a:rPr lang="en-US" sz="1100">
                          <a:effectLst/>
                        </a:rPr>
                        <a:t>Stakeholder Concern Level</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Inform/communicate ethical issues to stakeholders</a:t>
                      </a:r>
                    </a:p>
                    <a:p>
                      <a:pPr marL="0" marR="0" algn="just">
                        <a:spcBef>
                          <a:spcPts val="0"/>
                        </a:spcBef>
                        <a:spcAft>
                          <a:spcPts val="0"/>
                        </a:spcAft>
                      </a:pPr>
                      <a:r>
                        <a:rPr lang="en-US" sz="1100">
                          <a:effectLst/>
                        </a:rPr>
                        <a:t>Evaluate the outrage factor</a:t>
                      </a:r>
                    </a:p>
                    <a:p>
                      <a:pPr marL="0" marR="0" algn="just">
                        <a:spcBef>
                          <a:spcPts val="0"/>
                        </a:spcBef>
                        <a:spcAft>
                          <a:spcPts val="0"/>
                        </a:spcAft>
                      </a:pPr>
                      <a:r>
                        <a:rPr lang="en-US" sz="1100">
                          <a:effectLst/>
                        </a:rPr>
                        <a:t>Personalize risk</a:t>
                      </a:r>
                    </a:p>
                    <a:p>
                      <a:pPr marL="0" marR="0" algn="just">
                        <a:spcBef>
                          <a:spcPts val="0"/>
                        </a:spcBef>
                        <a:spcAft>
                          <a:spcPts val="0"/>
                        </a:spcAft>
                      </a:pPr>
                      <a:r>
                        <a:rPr lang="en-US" sz="1100">
                          <a:effectLst/>
                        </a:rPr>
                        <a:t>Consider risk beyond the expected</a:t>
                      </a:r>
                    </a:p>
                    <a:p>
                      <a:pPr marL="0" marR="0" algn="just">
                        <a:spcBef>
                          <a:spcPts val="0"/>
                        </a:spcBef>
                        <a:spcAft>
                          <a:spcPts val="0"/>
                        </a:spcAft>
                      </a:pPr>
                      <a:r>
                        <a:rPr lang="en-US" sz="1100">
                          <a:effectLst/>
                        </a:rPr>
                        <a:t>Adopt a Code of Ethics addressing stakeholder concerns</a:t>
                      </a:r>
                    </a:p>
                    <a:p>
                      <a:pPr marL="0" marR="0" algn="just">
                        <a:spcBef>
                          <a:spcPts val="0"/>
                        </a:spcBef>
                        <a:spcAft>
                          <a:spcPts val="0"/>
                        </a:spcAft>
                      </a:pPr>
                      <a:r>
                        <a:rPr lang="en-US" sz="1100">
                          <a:effectLst/>
                        </a:rPr>
                        <a:t>Design security into the product</a:t>
                      </a:r>
                    </a:p>
                    <a:p>
                      <a:pPr marL="0" marR="0" algn="just">
                        <a:spcBef>
                          <a:spcPts val="0"/>
                        </a:spcBef>
                        <a:spcAft>
                          <a:spcPts val="0"/>
                        </a:spcAft>
                      </a:pPr>
                      <a:r>
                        <a:rPr lang="en-US" sz="1100">
                          <a:effectLst/>
                        </a:rPr>
                        <a:t>Calculate risk from the stakeholder perspective</a:t>
                      </a:r>
                    </a:p>
                    <a:p>
                      <a:pPr marL="0" marR="0" algn="just">
                        <a:spcBef>
                          <a:spcPts val="0"/>
                        </a:spcBef>
                        <a:spcAft>
                          <a:spcPts val="0"/>
                        </a:spcAft>
                      </a:pPr>
                      <a:r>
                        <a:rPr lang="en-US" sz="1100">
                          <a:effectLst/>
                        </a:rPr>
                        <a:t>Sell safety and security to customers</a:t>
                      </a:r>
                    </a:p>
                    <a:p>
                      <a:pPr marL="0" marR="0" algn="just">
                        <a:spcBef>
                          <a:spcPts val="0"/>
                        </a:spcBef>
                        <a:spcAft>
                          <a:spcPts val="0"/>
                        </a:spcAft>
                      </a:pPr>
                      <a:r>
                        <a:rPr lang="en-US" sz="1100">
                          <a:effectLst/>
                        </a:rPr>
                        <a:t>Care for ethics within product development/procurement</a:t>
                      </a:r>
                    </a:p>
                    <a:p>
                      <a:pPr marL="0" marR="0" algn="just">
                        <a:spcBef>
                          <a:spcPts val="0"/>
                        </a:spcBef>
                        <a:spcAft>
                          <a:spcPts val="0"/>
                        </a:spcAft>
                      </a:pPr>
                      <a:r>
                        <a:rPr lang="en-US" sz="1100">
                          <a:effectLst/>
                        </a:rPr>
                        <a:t>Address risk in software</a:t>
                      </a:r>
                    </a:p>
                    <a:p>
                      <a:pPr marL="0" marR="0" algn="just">
                        <a:spcBef>
                          <a:spcPts val="0"/>
                        </a:spcBef>
                        <a:spcAft>
                          <a:spcPts val="0"/>
                        </a:spcAft>
                      </a:pPr>
                      <a:r>
                        <a:rPr lang="en-US" sz="1100">
                          <a:effectLst/>
                        </a:rPr>
                        <a:t>Document and evaluate safety decisions systematically</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extLst>
                  <a:ext uri="{0D108BD9-81ED-4DB2-BD59-A6C34878D82A}">
                    <a16:rowId xmlns:a16="http://schemas.microsoft.com/office/drawing/2014/main" val="1237246870"/>
                  </a:ext>
                </a:extLst>
              </a:tr>
              <a:tr h="1119341">
                <a:tc>
                  <a:txBody>
                    <a:bodyPr/>
                    <a:lstStyle/>
                    <a:p>
                      <a:pPr marL="0" marR="0" algn="just">
                        <a:spcBef>
                          <a:spcPts val="0"/>
                        </a:spcBef>
                        <a:spcAft>
                          <a:spcPts val="0"/>
                        </a:spcAft>
                      </a:pPr>
                      <a:r>
                        <a:rPr lang="en-US" sz="1100">
                          <a:effectLst/>
                        </a:rPr>
                        <a:t>Social Concern Level</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Train and think in ethics</a:t>
                      </a:r>
                    </a:p>
                    <a:p>
                      <a:pPr marL="0" marR="0" algn="just">
                        <a:spcBef>
                          <a:spcPts val="0"/>
                        </a:spcBef>
                        <a:spcAft>
                          <a:spcPts val="0"/>
                        </a:spcAft>
                      </a:pPr>
                      <a:r>
                        <a:rPr lang="en-US" sz="1100">
                          <a:effectLst/>
                        </a:rPr>
                        <a:t>Consider societal risk widely</a:t>
                      </a:r>
                    </a:p>
                    <a:p>
                      <a:pPr marL="0" marR="0" algn="just">
                        <a:spcBef>
                          <a:spcPts val="0"/>
                        </a:spcBef>
                        <a:spcAft>
                          <a:spcPts val="0"/>
                        </a:spcAft>
                      </a:pPr>
                      <a:r>
                        <a:rPr lang="en-US" sz="1100">
                          <a:effectLst/>
                        </a:rPr>
                        <a:t>Calculate risk from the societal perspective</a:t>
                      </a:r>
                    </a:p>
                    <a:p>
                      <a:pPr marL="0" marR="0" algn="just">
                        <a:spcBef>
                          <a:spcPts val="0"/>
                        </a:spcBef>
                        <a:spcAft>
                          <a:spcPts val="0"/>
                        </a:spcAft>
                      </a:pPr>
                      <a:r>
                        <a:rPr lang="en-US" sz="1100">
                          <a:effectLst/>
                        </a:rPr>
                        <a:t>Adopt a Code of Ethics that addresses societal concerns</a:t>
                      </a:r>
                    </a:p>
                    <a:p>
                      <a:pPr marL="0" marR="0" algn="just">
                        <a:spcBef>
                          <a:spcPts val="0"/>
                        </a:spcBef>
                        <a:spcAft>
                          <a:spcPts val="0"/>
                        </a:spcAft>
                      </a:pPr>
                      <a:r>
                        <a:rPr lang="en-US" sz="1100">
                          <a:effectLst/>
                        </a:rPr>
                        <a:t>Avoid ignoring undesirable decisions</a:t>
                      </a:r>
                    </a:p>
                    <a:p>
                      <a:pPr marL="0" marR="0" algn="just">
                        <a:spcBef>
                          <a:spcPts val="0"/>
                        </a:spcBef>
                        <a:spcAft>
                          <a:spcPts val="0"/>
                        </a:spcAft>
                      </a:pPr>
                      <a:r>
                        <a:rPr lang="en-US" sz="1100">
                          <a:effectLst/>
                        </a:rPr>
                        <a:t>Research unknown risk scientifically</a:t>
                      </a:r>
                    </a:p>
                    <a:p>
                      <a:pPr marL="0" marR="0" algn="just">
                        <a:spcBef>
                          <a:spcPts val="0"/>
                        </a:spcBef>
                        <a:spcAft>
                          <a:spcPts val="0"/>
                        </a:spcAft>
                      </a:pPr>
                      <a:r>
                        <a:rPr lang="en-US" sz="1100">
                          <a:effectLst/>
                        </a:rPr>
                        <a:t>Think outside the engineer role</a:t>
                      </a:r>
                    </a:p>
                    <a:p>
                      <a:pPr marL="0" marR="0" algn="just">
                        <a:spcBef>
                          <a:spcPts val="0"/>
                        </a:spcBef>
                        <a:spcAft>
                          <a:spcPts val="0"/>
                        </a:spcAft>
                      </a:pPr>
                      <a:r>
                        <a:rPr lang="en-US" sz="1100">
                          <a:effectLst/>
                        </a:rPr>
                        <a:t>Document and evaluate societal decisions systematically</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 </a:t>
                      </a:r>
                    </a:p>
                    <a:p>
                      <a:pPr marL="0" marR="0" algn="just">
                        <a:spcBef>
                          <a:spcPts val="0"/>
                        </a:spcBef>
                        <a:spcAft>
                          <a:spcPts val="0"/>
                        </a:spcAft>
                      </a:pPr>
                      <a:r>
                        <a:rPr lang="en-US" sz="1100">
                          <a:effectLst/>
                        </a:rPr>
                        <a:t>√</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37671" marR="37671" marT="0" marB="0"/>
                </a:tc>
                <a:tc>
                  <a:txBody>
                    <a:bodyPr/>
                    <a:lstStyle/>
                    <a:p>
                      <a:pPr marL="0" marR="0" algn="just">
                        <a:spcBef>
                          <a:spcPts val="0"/>
                        </a:spcBef>
                        <a:spcAft>
                          <a:spcPts val="0"/>
                        </a:spcAft>
                      </a:pPr>
                      <a:r>
                        <a:rPr lang="en-US" sz="1100" dirty="0">
                          <a:effectLst/>
                        </a:rPr>
                        <a:t>√</a:t>
                      </a:r>
                    </a:p>
                    <a:p>
                      <a:pPr marL="0" marR="0" algn="just">
                        <a:spcBef>
                          <a:spcPts val="0"/>
                        </a:spcBef>
                        <a:spcAft>
                          <a:spcPts val="0"/>
                        </a:spcAft>
                      </a:pPr>
                      <a:r>
                        <a:rPr lang="en-US" sz="1100" dirty="0">
                          <a:effectLst/>
                        </a:rPr>
                        <a:t> </a:t>
                      </a:r>
                    </a:p>
                    <a:p>
                      <a:pPr marL="0" marR="0" algn="just">
                        <a:spcBef>
                          <a:spcPts val="0"/>
                        </a:spcBef>
                        <a:spcAft>
                          <a:spcPts val="0"/>
                        </a:spcAft>
                      </a:pPr>
                      <a:r>
                        <a:rPr lang="en-US" sz="1100" dirty="0">
                          <a:effectLst/>
                        </a:rPr>
                        <a:t> </a:t>
                      </a:r>
                    </a:p>
                    <a:p>
                      <a:pPr marL="0" marR="0" algn="just">
                        <a:spcBef>
                          <a:spcPts val="0"/>
                        </a:spcBef>
                        <a:spcAft>
                          <a:spcPts val="0"/>
                        </a:spcAft>
                      </a:pPr>
                      <a:r>
                        <a:rPr lang="en-US" sz="1100" dirty="0">
                          <a:effectLst/>
                        </a:rPr>
                        <a:t> </a:t>
                      </a:r>
                    </a:p>
                    <a:p>
                      <a:pPr marL="0" marR="0" algn="just">
                        <a:spcBef>
                          <a:spcPts val="0"/>
                        </a:spcBef>
                        <a:spcAft>
                          <a:spcPts val="0"/>
                        </a:spcAft>
                      </a:pPr>
                      <a:r>
                        <a:rPr lang="en-US" sz="1100" dirty="0">
                          <a:effectLst/>
                        </a:rPr>
                        <a:t>√</a:t>
                      </a:r>
                    </a:p>
                    <a:p>
                      <a:pPr marL="0" marR="0" algn="just">
                        <a:spcBef>
                          <a:spcPts val="0"/>
                        </a:spcBef>
                        <a:spcAft>
                          <a:spcPts val="0"/>
                        </a:spcAft>
                      </a:pPr>
                      <a:r>
                        <a:rPr lang="en-US" sz="1100" dirty="0">
                          <a:effectLst/>
                        </a:rPr>
                        <a:t> </a:t>
                      </a:r>
                    </a:p>
                    <a:p>
                      <a:pPr marL="0" marR="0" algn="just">
                        <a:spcBef>
                          <a:spcPts val="0"/>
                        </a:spcBef>
                        <a:spcAft>
                          <a:spcPts val="0"/>
                        </a:spcAft>
                      </a:pPr>
                      <a:r>
                        <a:rPr lang="en-US" sz="1100" dirty="0">
                          <a:effectLst/>
                        </a:rPr>
                        <a:t>√</a:t>
                      </a:r>
                    </a:p>
                    <a:p>
                      <a:pPr marL="0" marR="0" algn="just">
                        <a:spcBef>
                          <a:spcPts val="0"/>
                        </a:spcBef>
                        <a:spcAft>
                          <a:spcPts val="0"/>
                        </a:spcAft>
                      </a:pPr>
                      <a:r>
                        <a:rPr lang="en-US" sz="1100" dirty="0">
                          <a:effectLst/>
                        </a:rPr>
                        <a:t>√</a:t>
                      </a:r>
                      <a:endParaRPr lang="en-US" sz="1100" dirty="0">
                        <a:effectLst/>
                        <a:latin typeface="Times New Roman" panose="02020603050405020304" pitchFamily="18" charset="0"/>
                        <a:ea typeface="Times New Roman" panose="02020603050405020304" pitchFamily="18" charset="0"/>
                      </a:endParaRPr>
                    </a:p>
                  </a:txBody>
                  <a:tcPr marL="37671" marR="37671" marT="0" marB="0"/>
                </a:tc>
                <a:extLst>
                  <a:ext uri="{0D108BD9-81ED-4DB2-BD59-A6C34878D82A}">
                    <a16:rowId xmlns:a16="http://schemas.microsoft.com/office/drawing/2014/main" val="2189767541"/>
                  </a:ext>
                </a:extLst>
              </a:tr>
            </a:tbl>
          </a:graphicData>
        </a:graphic>
      </p:graphicFrame>
    </p:spTree>
    <p:extLst>
      <p:ext uri="{BB962C8B-B14F-4D97-AF65-F5344CB8AC3E}">
        <p14:creationId xmlns:p14="http://schemas.microsoft.com/office/powerpoint/2010/main" val="330720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Comparison of Ethical Models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5695398"/>
              </p:ext>
            </p:extLst>
          </p:nvPr>
        </p:nvGraphicFramePr>
        <p:xfrm>
          <a:off x="838200" y="1825625"/>
          <a:ext cx="10399776" cy="4590004"/>
        </p:xfrm>
        <a:graphic>
          <a:graphicData uri="http://schemas.openxmlformats.org/drawingml/2006/table">
            <a:tbl>
              <a:tblPr firstRow="1" firstCol="1" bandRow="1">
                <a:tableStyleId>{B301B821-A1FF-4177-AEE7-76D212191A09}</a:tableStyleId>
              </a:tblPr>
              <a:tblGrid>
                <a:gridCol w="1436560">
                  <a:extLst>
                    <a:ext uri="{9D8B030D-6E8A-4147-A177-3AD203B41FA5}">
                      <a16:colId xmlns:a16="http://schemas.microsoft.com/office/drawing/2014/main" val="20000"/>
                    </a:ext>
                  </a:extLst>
                </a:gridCol>
                <a:gridCol w="451953">
                  <a:extLst>
                    <a:ext uri="{9D8B030D-6E8A-4147-A177-3AD203B41FA5}">
                      <a16:colId xmlns:a16="http://schemas.microsoft.com/office/drawing/2014/main" val="20001"/>
                    </a:ext>
                  </a:extLst>
                </a:gridCol>
                <a:gridCol w="674855">
                  <a:extLst>
                    <a:ext uri="{9D8B030D-6E8A-4147-A177-3AD203B41FA5}">
                      <a16:colId xmlns:a16="http://schemas.microsoft.com/office/drawing/2014/main" val="20002"/>
                    </a:ext>
                  </a:extLst>
                </a:gridCol>
                <a:gridCol w="1252728">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gridCol w="1243584">
                  <a:extLst>
                    <a:ext uri="{9D8B030D-6E8A-4147-A177-3AD203B41FA5}">
                      <a16:colId xmlns:a16="http://schemas.microsoft.com/office/drawing/2014/main" val="20005"/>
                    </a:ext>
                  </a:extLst>
                </a:gridCol>
                <a:gridCol w="1874520">
                  <a:extLst>
                    <a:ext uri="{9D8B030D-6E8A-4147-A177-3AD203B41FA5}">
                      <a16:colId xmlns:a16="http://schemas.microsoft.com/office/drawing/2014/main" val="20006"/>
                    </a:ext>
                  </a:extLst>
                </a:gridCol>
                <a:gridCol w="2139696">
                  <a:extLst>
                    <a:ext uri="{9D8B030D-6E8A-4147-A177-3AD203B41FA5}">
                      <a16:colId xmlns:a16="http://schemas.microsoft.com/office/drawing/2014/main" val="20007"/>
                    </a:ext>
                  </a:extLst>
                </a:gridCol>
              </a:tblGrid>
              <a:tr h="511922">
                <a:tc>
                  <a:txBody>
                    <a:bodyPr/>
                    <a:lstStyle/>
                    <a:p>
                      <a:pPr marL="0" marR="0">
                        <a:lnSpc>
                          <a:spcPct val="100000"/>
                        </a:lnSpc>
                        <a:spcBef>
                          <a:spcPts val="0"/>
                        </a:spcBef>
                        <a:spcAft>
                          <a:spcPts val="0"/>
                        </a:spcAft>
                      </a:pPr>
                      <a:r>
                        <a:rPr lang="en-US" sz="1800" dirty="0">
                          <a:effectLst/>
                        </a:rPr>
                        <a:t>Our Levels</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gridSpan="3">
                  <a:txBody>
                    <a:bodyPr/>
                    <a:lstStyle/>
                    <a:p>
                      <a:pPr marL="0" marR="0" algn="ctr">
                        <a:lnSpc>
                          <a:spcPct val="100000"/>
                        </a:lnSpc>
                        <a:spcBef>
                          <a:spcPts val="0"/>
                        </a:spcBef>
                        <a:spcAft>
                          <a:spcPts val="0"/>
                        </a:spcAft>
                      </a:pPr>
                      <a:r>
                        <a:rPr lang="en-US" sz="1800" dirty="0">
                          <a:effectLst/>
                        </a:rPr>
                        <a:t>Self-Protection</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hMerge="1">
                  <a:txBody>
                    <a:bodyPr/>
                    <a:lstStyle/>
                    <a:p>
                      <a:endParaRPr lang="en-US"/>
                    </a:p>
                  </a:txBody>
                  <a:tcPr/>
                </a:tc>
                <a:tc gridSpan="2">
                  <a:txBody>
                    <a:bodyPr/>
                    <a:lstStyle/>
                    <a:p>
                      <a:pPr marL="0" marR="0" algn="ctr">
                        <a:lnSpc>
                          <a:spcPct val="100000"/>
                        </a:lnSpc>
                        <a:spcBef>
                          <a:spcPts val="0"/>
                        </a:spcBef>
                        <a:spcAft>
                          <a:spcPts val="0"/>
                        </a:spcAft>
                      </a:pPr>
                      <a:r>
                        <a:rPr lang="en-US" sz="1800" dirty="0">
                          <a:effectLst/>
                        </a:rPr>
                        <a:t>Compliance Concern</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a:txBody>
                    <a:bodyPr/>
                    <a:lstStyle/>
                    <a:p>
                      <a:pPr marL="0" marR="0" algn="ctr">
                        <a:lnSpc>
                          <a:spcPct val="100000"/>
                        </a:lnSpc>
                        <a:spcBef>
                          <a:spcPts val="0"/>
                        </a:spcBef>
                        <a:spcAft>
                          <a:spcPts val="0"/>
                        </a:spcAft>
                      </a:pPr>
                      <a:r>
                        <a:rPr lang="en-US" sz="1800">
                          <a:effectLst/>
                        </a:rPr>
                        <a:t>Stakeholder Concern</a:t>
                      </a:r>
                      <a:endParaRPr lang="en-US" sz="200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gn="ctr">
                        <a:lnSpc>
                          <a:spcPct val="100000"/>
                        </a:lnSpc>
                        <a:spcBef>
                          <a:spcPts val="0"/>
                        </a:spcBef>
                        <a:spcAft>
                          <a:spcPts val="0"/>
                        </a:spcAft>
                      </a:pPr>
                      <a:r>
                        <a:rPr lang="en-US" sz="1800" dirty="0">
                          <a:effectLst/>
                        </a:rPr>
                        <a:t>Societal Concern</a:t>
                      </a:r>
                      <a:endParaRPr lang="en-US" sz="2000" dirty="0">
                        <a:effectLst/>
                        <a:latin typeface="Times New Roman" panose="02020603050405020304" pitchFamily="18" charset="0"/>
                        <a:ea typeface="Times New Roman" panose="02020603050405020304" pitchFamily="18" charset="0"/>
                      </a:endParaRPr>
                    </a:p>
                  </a:txBody>
                  <a:tcPr marL="52356" marR="52356" marT="0" marB="0"/>
                </a:tc>
                <a:extLst>
                  <a:ext uri="{0D108BD9-81ED-4DB2-BD59-A6C34878D82A}">
                    <a16:rowId xmlns:a16="http://schemas.microsoft.com/office/drawing/2014/main" val="10000"/>
                  </a:ext>
                </a:extLst>
              </a:tr>
              <a:tr h="767883">
                <a:tc>
                  <a:txBody>
                    <a:bodyPr/>
                    <a:lstStyle/>
                    <a:p>
                      <a:pPr marL="0" marR="0">
                        <a:lnSpc>
                          <a:spcPct val="100000"/>
                        </a:lnSpc>
                        <a:spcBef>
                          <a:spcPts val="0"/>
                        </a:spcBef>
                        <a:spcAft>
                          <a:spcPts val="0"/>
                        </a:spcAft>
                      </a:pPr>
                      <a:r>
                        <a:rPr lang="en-US" sz="1800">
                          <a:effectLst/>
                        </a:rPr>
                        <a:t>Friedman vs Freeman</a:t>
                      </a:r>
                      <a:endParaRPr lang="en-US" sz="200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nSpc>
                          <a:spcPct val="100000"/>
                        </a:lnSpc>
                        <a:spcBef>
                          <a:spcPts val="0"/>
                        </a:spcBef>
                        <a:spcAft>
                          <a:spcPts val="0"/>
                        </a:spcAft>
                      </a:pPr>
                      <a:r>
                        <a:rPr lang="en-US" sz="1800">
                          <a:effectLst/>
                        </a:rPr>
                        <a:t> </a:t>
                      </a:r>
                      <a:endParaRPr lang="en-US" sz="2000">
                        <a:effectLst/>
                        <a:latin typeface="Times New Roman" panose="02020603050405020304" pitchFamily="18" charset="0"/>
                        <a:ea typeface="Times New Roman" panose="02020603050405020304" pitchFamily="18" charset="0"/>
                      </a:endParaRPr>
                    </a:p>
                  </a:txBody>
                  <a:tcPr marL="52356" marR="52356" marT="0" marB="0"/>
                </a:tc>
                <a:tc gridSpan="2">
                  <a:txBody>
                    <a:bodyPr/>
                    <a:lstStyle/>
                    <a:p>
                      <a:pPr marL="0" marR="0">
                        <a:lnSpc>
                          <a:spcPct val="100000"/>
                        </a:lnSpc>
                        <a:spcBef>
                          <a:spcPts val="0"/>
                        </a:spcBef>
                        <a:spcAft>
                          <a:spcPts val="0"/>
                        </a:spcAft>
                      </a:pPr>
                      <a:r>
                        <a:rPr lang="en-US" sz="1800" dirty="0">
                          <a:effectLst/>
                        </a:rPr>
                        <a:t>Friedman: Shareholder Primacy</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gridSpan="2">
                  <a:txBody>
                    <a:bodyPr/>
                    <a:lstStyle/>
                    <a:p>
                      <a:pPr marL="0" marR="0">
                        <a:lnSpc>
                          <a:spcPct val="100000"/>
                        </a:lnSpc>
                        <a:spcBef>
                          <a:spcPts val="0"/>
                        </a:spcBef>
                        <a:spcAft>
                          <a:spcPts val="0"/>
                        </a:spcAft>
                      </a:pPr>
                      <a:r>
                        <a:rPr lang="en-US" sz="1800" dirty="0">
                          <a:effectLst/>
                          <a:latin typeface="+mn-lt"/>
                          <a:ea typeface="+mn-ea"/>
                        </a:rPr>
                        <a:t>Criminal,</a:t>
                      </a:r>
                      <a:r>
                        <a:rPr lang="en-US" sz="1800" baseline="0" dirty="0">
                          <a:effectLst/>
                          <a:latin typeface="+mn-lt"/>
                          <a:ea typeface="+mn-ea"/>
                        </a:rPr>
                        <a:t> Civil &amp; Administrative Law</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a:txBody>
                    <a:bodyPr/>
                    <a:lstStyle/>
                    <a:p>
                      <a:pPr marL="0" marR="0" algn="ctr">
                        <a:lnSpc>
                          <a:spcPct val="100000"/>
                        </a:lnSpc>
                        <a:spcBef>
                          <a:spcPts val="0"/>
                        </a:spcBef>
                        <a:spcAft>
                          <a:spcPts val="0"/>
                        </a:spcAft>
                      </a:pPr>
                      <a:r>
                        <a:rPr lang="en-US" sz="1800" dirty="0">
                          <a:effectLst/>
                        </a:rPr>
                        <a:t>Freeman: Primary Stakeholders</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gn="ctr">
                        <a:lnSpc>
                          <a:spcPct val="100000"/>
                        </a:lnSpc>
                        <a:spcBef>
                          <a:spcPts val="0"/>
                        </a:spcBef>
                        <a:spcAft>
                          <a:spcPts val="0"/>
                        </a:spcAft>
                      </a:pPr>
                      <a:r>
                        <a:rPr lang="en-US" sz="1800">
                          <a:effectLst/>
                        </a:rPr>
                        <a:t>Freeman: Secondary Stakeholders</a:t>
                      </a:r>
                      <a:endParaRPr lang="en-US" sz="2000">
                        <a:effectLst/>
                        <a:latin typeface="Times New Roman" panose="02020603050405020304" pitchFamily="18" charset="0"/>
                        <a:ea typeface="Times New Roman" panose="02020603050405020304" pitchFamily="18" charset="0"/>
                      </a:endParaRPr>
                    </a:p>
                  </a:txBody>
                  <a:tcPr marL="52356" marR="52356" marT="0" marB="0"/>
                </a:tc>
                <a:extLst>
                  <a:ext uri="{0D108BD9-81ED-4DB2-BD59-A6C34878D82A}">
                    <a16:rowId xmlns:a16="http://schemas.microsoft.com/office/drawing/2014/main" val="10001"/>
                  </a:ext>
                </a:extLst>
              </a:tr>
              <a:tr h="1023844">
                <a:tc>
                  <a:txBody>
                    <a:bodyPr/>
                    <a:lstStyle/>
                    <a:p>
                      <a:pPr marL="0" marR="0">
                        <a:lnSpc>
                          <a:spcPct val="100000"/>
                        </a:lnSpc>
                        <a:spcBef>
                          <a:spcPts val="0"/>
                        </a:spcBef>
                        <a:spcAft>
                          <a:spcPts val="0"/>
                        </a:spcAft>
                      </a:pPr>
                      <a:r>
                        <a:rPr lang="en-US" sz="1800">
                          <a:effectLst/>
                        </a:rPr>
                        <a:t>Piaget’s Moral Judgment Levels</a:t>
                      </a:r>
                      <a:endParaRPr lang="en-US" sz="2000">
                        <a:effectLst/>
                        <a:latin typeface="Times New Roman" panose="02020603050405020304" pitchFamily="18" charset="0"/>
                        <a:ea typeface="Times New Roman" panose="02020603050405020304" pitchFamily="18" charset="0"/>
                      </a:endParaRPr>
                    </a:p>
                  </a:txBody>
                  <a:tcPr marL="52356" marR="52356" marT="0" marB="0"/>
                </a:tc>
                <a:tc gridSpan="3">
                  <a:txBody>
                    <a:bodyPr/>
                    <a:lstStyle/>
                    <a:p>
                      <a:pPr marL="0" marR="0">
                        <a:lnSpc>
                          <a:spcPct val="100000"/>
                        </a:lnSpc>
                        <a:spcBef>
                          <a:spcPts val="0"/>
                        </a:spcBef>
                        <a:spcAft>
                          <a:spcPts val="0"/>
                        </a:spcAft>
                      </a:pPr>
                      <a:r>
                        <a:rPr lang="en-US" sz="1800">
                          <a:effectLst/>
                        </a:rPr>
                        <a:t>Premoral, Egocentrism</a:t>
                      </a:r>
                      <a:endParaRPr lang="en-US" sz="2000">
                        <a:effectLst/>
                      </a:endParaRPr>
                    </a:p>
                    <a:p>
                      <a:pPr marL="0" marR="0">
                        <a:lnSpc>
                          <a:spcPct val="100000"/>
                        </a:lnSpc>
                        <a:spcBef>
                          <a:spcPts val="0"/>
                        </a:spcBef>
                        <a:spcAft>
                          <a:spcPts val="0"/>
                        </a:spcAft>
                      </a:pPr>
                      <a:r>
                        <a:rPr lang="en-US" sz="1800">
                          <a:effectLst/>
                        </a:rPr>
                        <a:t>Respect for authority &amp; rules</a:t>
                      </a:r>
                      <a:endParaRPr lang="en-US" sz="200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hMerge="1">
                  <a:txBody>
                    <a:bodyPr/>
                    <a:lstStyle/>
                    <a:p>
                      <a:endParaRPr lang="en-US"/>
                    </a:p>
                  </a:txBody>
                  <a:tcPr/>
                </a:tc>
                <a:tc gridSpan="2">
                  <a:txBody>
                    <a:bodyPr/>
                    <a:lstStyle/>
                    <a:p>
                      <a:pPr marL="0" marR="0">
                        <a:lnSpc>
                          <a:spcPct val="100000"/>
                        </a:lnSpc>
                        <a:spcBef>
                          <a:spcPts val="0"/>
                        </a:spcBef>
                        <a:spcAft>
                          <a:spcPts val="0"/>
                        </a:spcAft>
                      </a:pPr>
                      <a:r>
                        <a:rPr lang="en-US" sz="1800" dirty="0">
                          <a:effectLst/>
                        </a:rPr>
                        <a:t>Heteronomous Level:</a:t>
                      </a:r>
                      <a:endParaRPr lang="en-US" sz="2000" dirty="0">
                        <a:effectLst/>
                      </a:endParaRPr>
                    </a:p>
                    <a:p>
                      <a:pPr marL="0" marR="0">
                        <a:lnSpc>
                          <a:spcPct val="100000"/>
                        </a:lnSpc>
                        <a:spcBef>
                          <a:spcPts val="0"/>
                        </a:spcBef>
                        <a:spcAft>
                          <a:spcPts val="0"/>
                        </a:spcAft>
                      </a:pPr>
                      <a:r>
                        <a:rPr lang="en-US" sz="1800" dirty="0">
                          <a:effectLst/>
                        </a:rPr>
                        <a:t>Cooperation and mutual respect</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gridSpan="2">
                  <a:txBody>
                    <a:bodyPr/>
                    <a:lstStyle/>
                    <a:p>
                      <a:pPr marL="0" marR="0">
                        <a:lnSpc>
                          <a:spcPct val="100000"/>
                        </a:lnSpc>
                        <a:spcBef>
                          <a:spcPts val="0"/>
                        </a:spcBef>
                        <a:spcAft>
                          <a:spcPts val="0"/>
                        </a:spcAft>
                      </a:pPr>
                      <a:r>
                        <a:rPr lang="en-US" sz="1800" dirty="0">
                          <a:effectLst/>
                        </a:rPr>
                        <a:t>Autonomous Level:</a:t>
                      </a:r>
                      <a:br>
                        <a:rPr lang="en-US" sz="1800" dirty="0">
                          <a:effectLst/>
                        </a:rPr>
                      </a:br>
                      <a:r>
                        <a:rPr lang="en-US" sz="1800" dirty="0">
                          <a:effectLst/>
                        </a:rPr>
                        <a:t>Reciprocity and equality</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extLst>
                  <a:ext uri="{0D108BD9-81ED-4DB2-BD59-A6C34878D82A}">
                    <a16:rowId xmlns:a16="http://schemas.microsoft.com/office/drawing/2014/main" val="10002"/>
                  </a:ext>
                </a:extLst>
              </a:tr>
              <a:tr h="1023844">
                <a:tc>
                  <a:txBody>
                    <a:bodyPr/>
                    <a:lstStyle/>
                    <a:p>
                      <a:pPr marL="0" marR="0">
                        <a:lnSpc>
                          <a:spcPct val="100000"/>
                        </a:lnSpc>
                        <a:spcBef>
                          <a:spcPts val="0"/>
                        </a:spcBef>
                        <a:spcAft>
                          <a:spcPts val="0"/>
                        </a:spcAft>
                      </a:pPr>
                      <a:r>
                        <a:rPr lang="en-US" sz="1800">
                          <a:effectLst/>
                        </a:rPr>
                        <a:t>Kohlberg’s Levels of Moral Judgment</a:t>
                      </a:r>
                      <a:endParaRPr lang="en-US" sz="2000">
                        <a:effectLst/>
                        <a:latin typeface="Times New Roman" panose="02020603050405020304" pitchFamily="18" charset="0"/>
                        <a:ea typeface="Times New Roman" panose="02020603050405020304" pitchFamily="18" charset="0"/>
                      </a:endParaRPr>
                    </a:p>
                  </a:txBody>
                  <a:tcPr marL="52356" marR="52356" marT="0" marB="0"/>
                </a:tc>
                <a:tc gridSpan="3">
                  <a:txBody>
                    <a:bodyPr/>
                    <a:lstStyle/>
                    <a:p>
                      <a:pPr marL="0" marR="0">
                        <a:lnSpc>
                          <a:spcPct val="100000"/>
                        </a:lnSpc>
                        <a:spcBef>
                          <a:spcPts val="0"/>
                        </a:spcBef>
                        <a:spcAft>
                          <a:spcPts val="0"/>
                        </a:spcAft>
                      </a:pPr>
                      <a:r>
                        <a:rPr lang="en-US" sz="1800">
                          <a:effectLst/>
                        </a:rPr>
                        <a:t>Preconventional Morality:</a:t>
                      </a:r>
                      <a:endParaRPr lang="en-US" sz="2000">
                        <a:effectLst/>
                      </a:endParaRPr>
                    </a:p>
                    <a:p>
                      <a:pPr marL="0" marR="0">
                        <a:lnSpc>
                          <a:spcPct val="100000"/>
                        </a:lnSpc>
                        <a:spcBef>
                          <a:spcPts val="0"/>
                        </a:spcBef>
                        <a:spcAft>
                          <a:spcPts val="0"/>
                        </a:spcAft>
                      </a:pPr>
                      <a:r>
                        <a:rPr lang="en-US" sz="1800">
                          <a:effectLst/>
                        </a:rPr>
                        <a:t>Respect for Power &amp; Punishment</a:t>
                      </a:r>
                      <a:endParaRPr lang="en-US" sz="200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hMerge="1">
                  <a:txBody>
                    <a:bodyPr/>
                    <a:lstStyle/>
                    <a:p>
                      <a:endParaRPr lang="en-US"/>
                    </a:p>
                  </a:txBody>
                  <a:tcPr/>
                </a:tc>
                <a:tc gridSpan="2">
                  <a:txBody>
                    <a:bodyPr/>
                    <a:lstStyle/>
                    <a:p>
                      <a:pPr marL="0" marR="0">
                        <a:lnSpc>
                          <a:spcPct val="100000"/>
                        </a:lnSpc>
                        <a:spcBef>
                          <a:spcPts val="0"/>
                        </a:spcBef>
                        <a:spcAft>
                          <a:spcPts val="0"/>
                        </a:spcAft>
                      </a:pPr>
                      <a:r>
                        <a:rPr lang="en-US" sz="1800" dirty="0">
                          <a:effectLst/>
                        </a:rPr>
                        <a:t>Conventional Morality:</a:t>
                      </a:r>
                      <a:endParaRPr lang="en-US" sz="2000" dirty="0">
                        <a:effectLst/>
                      </a:endParaRPr>
                    </a:p>
                    <a:p>
                      <a:pPr marL="0" marR="0">
                        <a:lnSpc>
                          <a:spcPct val="100000"/>
                        </a:lnSpc>
                        <a:spcBef>
                          <a:spcPts val="0"/>
                        </a:spcBef>
                        <a:spcAft>
                          <a:spcPts val="0"/>
                        </a:spcAft>
                      </a:pPr>
                      <a:r>
                        <a:rPr lang="en-US" sz="1800" dirty="0">
                          <a:effectLst/>
                        </a:rPr>
                        <a:t>Social Values &amp; Rules</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tc gridSpan="2">
                  <a:txBody>
                    <a:bodyPr/>
                    <a:lstStyle/>
                    <a:p>
                      <a:pPr marL="0" marR="0">
                        <a:lnSpc>
                          <a:spcPct val="100000"/>
                        </a:lnSpc>
                        <a:spcBef>
                          <a:spcPts val="0"/>
                        </a:spcBef>
                        <a:spcAft>
                          <a:spcPts val="0"/>
                        </a:spcAft>
                      </a:pPr>
                      <a:r>
                        <a:rPr lang="en-US" sz="1800" dirty="0">
                          <a:effectLst/>
                        </a:rPr>
                        <a:t>Post-conventional: </a:t>
                      </a:r>
                      <a:endParaRPr lang="en-US" sz="2000" dirty="0">
                        <a:effectLst/>
                      </a:endParaRPr>
                    </a:p>
                    <a:p>
                      <a:pPr marL="0" marR="0">
                        <a:lnSpc>
                          <a:spcPct val="100000"/>
                        </a:lnSpc>
                        <a:spcBef>
                          <a:spcPts val="0"/>
                        </a:spcBef>
                        <a:spcAft>
                          <a:spcPts val="0"/>
                        </a:spcAft>
                      </a:pPr>
                      <a:r>
                        <a:rPr lang="en-US" sz="1800" dirty="0">
                          <a:effectLst/>
                        </a:rPr>
                        <a:t>Justice &amp; Welfare</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hMerge="1">
                  <a:txBody>
                    <a:bodyPr/>
                    <a:lstStyle/>
                    <a:p>
                      <a:endParaRPr lang="en-US"/>
                    </a:p>
                  </a:txBody>
                  <a:tcPr/>
                </a:tc>
                <a:extLst>
                  <a:ext uri="{0D108BD9-81ED-4DB2-BD59-A6C34878D82A}">
                    <a16:rowId xmlns:a16="http://schemas.microsoft.com/office/drawing/2014/main" val="10003"/>
                  </a:ext>
                </a:extLst>
              </a:tr>
              <a:tr h="1023844">
                <a:tc>
                  <a:txBody>
                    <a:bodyPr/>
                    <a:lstStyle/>
                    <a:p>
                      <a:pPr marL="0" marR="0">
                        <a:lnSpc>
                          <a:spcPct val="100000"/>
                        </a:lnSpc>
                        <a:spcBef>
                          <a:spcPts val="0"/>
                        </a:spcBef>
                        <a:spcAft>
                          <a:spcPts val="0"/>
                        </a:spcAft>
                      </a:pPr>
                      <a:r>
                        <a:rPr lang="en-US" sz="1800">
                          <a:effectLst/>
                        </a:rPr>
                        <a:t>Kohlberg’s 6 Stages</a:t>
                      </a:r>
                      <a:endParaRPr lang="en-US" sz="2000">
                        <a:effectLst/>
                        <a:latin typeface="Times New Roman" panose="02020603050405020304" pitchFamily="18" charset="0"/>
                        <a:ea typeface="Times New Roman" panose="02020603050405020304" pitchFamily="18" charset="0"/>
                      </a:endParaRPr>
                    </a:p>
                  </a:txBody>
                  <a:tcPr marL="52356" marR="52356" marT="0" marB="0"/>
                </a:tc>
                <a:tc gridSpan="2">
                  <a:txBody>
                    <a:bodyPr/>
                    <a:lstStyle/>
                    <a:p>
                      <a:pPr marL="0" marR="0">
                        <a:lnSpc>
                          <a:spcPct val="100000"/>
                        </a:lnSpc>
                        <a:spcBef>
                          <a:spcPts val="0"/>
                        </a:spcBef>
                        <a:spcAft>
                          <a:spcPts val="0"/>
                        </a:spcAft>
                      </a:pPr>
                      <a:r>
                        <a:rPr lang="en-US" sz="1800">
                          <a:effectLst/>
                        </a:rPr>
                        <a:t>1: Obedience to authority</a:t>
                      </a:r>
                      <a:endParaRPr lang="en-US" sz="2000">
                        <a:effectLst/>
                        <a:latin typeface="Times New Roman" panose="02020603050405020304" pitchFamily="18" charset="0"/>
                        <a:ea typeface="Times New Roman" panose="02020603050405020304" pitchFamily="18" charset="0"/>
                      </a:endParaRPr>
                    </a:p>
                  </a:txBody>
                  <a:tcPr marL="52356" marR="52356" marT="0" marB="0"/>
                </a:tc>
                <a:tc hMerge="1">
                  <a:txBody>
                    <a:bodyPr/>
                    <a:lstStyle/>
                    <a:p>
                      <a:pPr marL="0" marR="0">
                        <a:lnSpc>
                          <a:spcPct val="100000"/>
                        </a:lnSpc>
                        <a:spcBef>
                          <a:spcPts val="0"/>
                        </a:spcBef>
                        <a:spcAft>
                          <a:spcPts val="0"/>
                        </a:spcAft>
                      </a:pPr>
                      <a:endParaRPr lang="en-US" sz="200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nSpc>
                          <a:spcPct val="100000"/>
                        </a:lnSpc>
                        <a:spcBef>
                          <a:spcPts val="0"/>
                        </a:spcBef>
                        <a:spcAft>
                          <a:spcPts val="0"/>
                        </a:spcAft>
                      </a:pPr>
                      <a:r>
                        <a:rPr lang="en-US" sz="1800" dirty="0">
                          <a:effectLst/>
                        </a:rPr>
                        <a:t>2: Benefit each other, mutual deals</a:t>
                      </a:r>
                      <a:endParaRPr lang="en-US" sz="2000" dirty="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nSpc>
                          <a:spcPct val="100000"/>
                        </a:lnSpc>
                        <a:spcBef>
                          <a:spcPts val="0"/>
                        </a:spcBef>
                        <a:spcAft>
                          <a:spcPts val="0"/>
                        </a:spcAft>
                      </a:pPr>
                      <a:r>
                        <a:rPr lang="en-US" sz="1800">
                          <a:effectLst/>
                        </a:rPr>
                        <a:t>3: Social approval: good vs. bad</a:t>
                      </a:r>
                      <a:endParaRPr lang="en-US" sz="200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nSpc>
                          <a:spcPct val="100000"/>
                        </a:lnSpc>
                        <a:spcBef>
                          <a:spcPts val="0"/>
                        </a:spcBef>
                        <a:spcAft>
                          <a:spcPts val="0"/>
                        </a:spcAft>
                      </a:pPr>
                      <a:r>
                        <a:rPr lang="en-US" sz="1800">
                          <a:effectLst/>
                        </a:rPr>
                        <a:t>4: Obey social, legal, religious laws</a:t>
                      </a:r>
                      <a:endParaRPr lang="en-US" sz="200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nSpc>
                          <a:spcPct val="100000"/>
                        </a:lnSpc>
                        <a:spcBef>
                          <a:spcPts val="0"/>
                        </a:spcBef>
                        <a:spcAft>
                          <a:spcPts val="0"/>
                        </a:spcAft>
                      </a:pPr>
                      <a:r>
                        <a:rPr lang="en-US" sz="1800">
                          <a:effectLst/>
                        </a:rPr>
                        <a:t>5: Benefit society (change law)</a:t>
                      </a:r>
                      <a:endParaRPr lang="en-US" sz="2000">
                        <a:effectLst/>
                        <a:latin typeface="Times New Roman" panose="02020603050405020304" pitchFamily="18" charset="0"/>
                        <a:ea typeface="Times New Roman" panose="02020603050405020304" pitchFamily="18" charset="0"/>
                      </a:endParaRPr>
                    </a:p>
                  </a:txBody>
                  <a:tcPr marL="52356" marR="52356" marT="0" marB="0"/>
                </a:tc>
                <a:tc>
                  <a:txBody>
                    <a:bodyPr/>
                    <a:lstStyle/>
                    <a:p>
                      <a:pPr marL="0" marR="0">
                        <a:lnSpc>
                          <a:spcPct val="100000"/>
                        </a:lnSpc>
                        <a:spcBef>
                          <a:spcPts val="0"/>
                        </a:spcBef>
                        <a:spcAft>
                          <a:spcPts val="0"/>
                        </a:spcAft>
                      </a:pPr>
                      <a:r>
                        <a:rPr lang="en-US" sz="1800" dirty="0">
                          <a:effectLst/>
                        </a:rPr>
                        <a:t>6: Ethical principles over social norms</a:t>
                      </a:r>
                      <a:endParaRPr lang="en-US" sz="2000" dirty="0">
                        <a:effectLst/>
                        <a:latin typeface="Times New Roman" panose="02020603050405020304" pitchFamily="18" charset="0"/>
                        <a:ea typeface="Times New Roman" panose="02020603050405020304" pitchFamily="18" charset="0"/>
                      </a:endParaRPr>
                    </a:p>
                  </a:txBody>
                  <a:tcPr marL="52356" marR="52356"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50641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AAEB-070E-4760-933E-1BB94966B2DD}"/>
              </a:ext>
            </a:extLst>
          </p:cNvPr>
          <p:cNvSpPr>
            <a:spLocks noGrp="1"/>
          </p:cNvSpPr>
          <p:nvPr>
            <p:ph type="title"/>
          </p:nvPr>
        </p:nvSpPr>
        <p:spPr/>
        <p:txBody>
          <a:bodyPr/>
          <a:lstStyle/>
          <a:p>
            <a:r>
              <a:rPr lang="en-US" dirty="0"/>
              <a:t>Conclusion - Benefits</a:t>
            </a:r>
          </a:p>
        </p:txBody>
      </p:sp>
      <p:sp>
        <p:nvSpPr>
          <p:cNvPr id="4" name="Text Placeholder 3">
            <a:extLst>
              <a:ext uri="{FF2B5EF4-FFF2-40B4-BE49-F238E27FC236}">
                <a16:creationId xmlns:a16="http://schemas.microsoft.com/office/drawing/2014/main" id="{DACEC82A-2FE1-4E1E-B726-57B427D63DB8}"/>
              </a:ext>
            </a:extLst>
          </p:cNvPr>
          <p:cNvSpPr>
            <a:spLocks noGrp="1"/>
          </p:cNvSpPr>
          <p:nvPr>
            <p:ph type="body" idx="1"/>
          </p:nvPr>
        </p:nvSpPr>
        <p:spPr/>
        <p:txBody>
          <a:bodyPr/>
          <a:lstStyle/>
          <a:p>
            <a:r>
              <a:rPr lang="en-US" dirty="0"/>
              <a:t>Lower Levels: to </a:t>
            </a:r>
            <a:r>
              <a:rPr lang="en-US" dirty="0" err="1"/>
              <a:t>COmpliance</a:t>
            </a:r>
            <a:endParaRPr lang="en-US" dirty="0"/>
          </a:p>
        </p:txBody>
      </p:sp>
      <p:sp>
        <p:nvSpPr>
          <p:cNvPr id="5" name="Content Placeholder 4">
            <a:extLst>
              <a:ext uri="{FF2B5EF4-FFF2-40B4-BE49-F238E27FC236}">
                <a16:creationId xmlns:a16="http://schemas.microsoft.com/office/drawing/2014/main" id="{DAF300A1-3AF9-40CE-88FC-8E9E0279569D}"/>
              </a:ext>
            </a:extLst>
          </p:cNvPr>
          <p:cNvSpPr>
            <a:spLocks noGrp="1"/>
          </p:cNvSpPr>
          <p:nvPr>
            <p:ph sz="half" idx="2"/>
          </p:nvPr>
        </p:nvSpPr>
        <p:spPr/>
        <p:txBody>
          <a:bodyPr/>
          <a:lstStyle/>
          <a:p>
            <a:r>
              <a:rPr lang="en-US" dirty="0"/>
              <a:t>More stability</a:t>
            </a:r>
          </a:p>
          <a:p>
            <a:r>
              <a:rPr lang="en-US" dirty="0"/>
              <a:t>Fewer lawsuits</a:t>
            </a:r>
          </a:p>
          <a:p>
            <a:r>
              <a:rPr lang="en-US" dirty="0"/>
              <a:t>Rare regulatory judgments</a:t>
            </a:r>
          </a:p>
          <a:p>
            <a:r>
              <a:rPr lang="en-US" dirty="0"/>
              <a:t>Improved community reputation</a:t>
            </a:r>
          </a:p>
        </p:txBody>
      </p:sp>
      <p:sp>
        <p:nvSpPr>
          <p:cNvPr id="6" name="Text Placeholder 5">
            <a:extLst>
              <a:ext uri="{FF2B5EF4-FFF2-40B4-BE49-F238E27FC236}">
                <a16:creationId xmlns:a16="http://schemas.microsoft.com/office/drawing/2014/main" id="{D2606542-FABD-4DC3-9ACF-2966508873FD}"/>
              </a:ext>
            </a:extLst>
          </p:cNvPr>
          <p:cNvSpPr>
            <a:spLocks noGrp="1"/>
          </p:cNvSpPr>
          <p:nvPr>
            <p:ph type="body" sz="quarter" idx="3"/>
          </p:nvPr>
        </p:nvSpPr>
        <p:spPr/>
        <p:txBody>
          <a:bodyPr/>
          <a:lstStyle/>
          <a:p>
            <a:r>
              <a:rPr lang="en-US" dirty="0"/>
              <a:t>Higher Levels</a:t>
            </a:r>
          </a:p>
        </p:txBody>
      </p:sp>
      <p:sp>
        <p:nvSpPr>
          <p:cNvPr id="7" name="Content Placeholder 6">
            <a:extLst>
              <a:ext uri="{FF2B5EF4-FFF2-40B4-BE49-F238E27FC236}">
                <a16:creationId xmlns:a16="http://schemas.microsoft.com/office/drawing/2014/main" id="{53C69343-16CB-49A4-890C-609ED2223948}"/>
              </a:ext>
            </a:extLst>
          </p:cNvPr>
          <p:cNvSpPr>
            <a:spLocks noGrp="1"/>
          </p:cNvSpPr>
          <p:nvPr>
            <p:ph sz="quarter" idx="4"/>
          </p:nvPr>
        </p:nvSpPr>
        <p:spPr/>
        <p:txBody>
          <a:bodyPr/>
          <a:lstStyle/>
          <a:p>
            <a:r>
              <a:rPr lang="en-US" dirty="0"/>
              <a:t>New products (potentially revolutionary)</a:t>
            </a:r>
          </a:p>
          <a:p>
            <a:r>
              <a:rPr lang="en-US" dirty="0"/>
              <a:t>Better customer relationships</a:t>
            </a:r>
          </a:p>
          <a:p>
            <a:r>
              <a:rPr lang="en-US" dirty="0"/>
              <a:t>Better long term employee, vendor relationships</a:t>
            </a:r>
          </a:p>
          <a:p>
            <a:r>
              <a:rPr lang="en-US" dirty="0"/>
              <a:t>Long term community respect</a:t>
            </a:r>
          </a:p>
          <a:p>
            <a:r>
              <a:rPr lang="en-US" dirty="0"/>
              <a:t>Feeling of pride, good will</a:t>
            </a:r>
          </a:p>
        </p:txBody>
      </p:sp>
    </p:spTree>
    <p:extLst>
      <p:ext uri="{BB962C8B-B14F-4D97-AF65-F5344CB8AC3E}">
        <p14:creationId xmlns:p14="http://schemas.microsoft.com/office/powerpoint/2010/main" val="13516985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87BB-A12F-40F4-9E4C-4A4DE2523447}"/>
              </a:ext>
            </a:extLst>
          </p:cNvPr>
          <p:cNvSpPr>
            <a:spLocks noGrp="1"/>
          </p:cNvSpPr>
          <p:nvPr>
            <p:ph type="title"/>
          </p:nvPr>
        </p:nvSpPr>
        <p:spPr/>
        <p:txBody>
          <a:bodyPr/>
          <a:lstStyle/>
          <a:p>
            <a:r>
              <a:rPr lang="en-US" dirty="0"/>
              <a:t>Consent Notification</a:t>
            </a:r>
          </a:p>
        </p:txBody>
      </p:sp>
      <p:sp>
        <p:nvSpPr>
          <p:cNvPr id="3" name="Content Placeholder 2">
            <a:extLst>
              <a:ext uri="{FF2B5EF4-FFF2-40B4-BE49-F238E27FC236}">
                <a16:creationId xmlns:a16="http://schemas.microsoft.com/office/drawing/2014/main" id="{9AE80893-7022-4092-BFAA-DFD25B2F0DA7}"/>
              </a:ext>
            </a:extLst>
          </p:cNvPr>
          <p:cNvSpPr>
            <a:spLocks noGrp="1"/>
          </p:cNvSpPr>
          <p:nvPr>
            <p:ph idx="1"/>
          </p:nvPr>
        </p:nvSpPr>
        <p:spPr/>
        <p:txBody>
          <a:bodyPr>
            <a:normAutofit fontScale="55000" lnSpcReduction="20000"/>
          </a:bodyPr>
          <a:lstStyle/>
          <a:p>
            <a:r>
              <a:rPr lang="en-US" b="1" dirty="0"/>
              <a:t>Consent Notification</a:t>
            </a:r>
          </a:p>
          <a:p>
            <a:r>
              <a:rPr lang="en-US" b="1" dirty="0"/>
              <a:t>Purpose of Research</a:t>
            </a:r>
            <a:r>
              <a:rPr lang="en-US" dirty="0"/>
              <a:t>:  The purpose of this research is to gain an understanding of current ethical risk practices at U.S. organizations.  Statistics of interest include distribution of maturity levels and activities with strong and weak statistical values.  Preliminary research results should be available at website: </a:t>
            </a:r>
            <a:r>
              <a:rPr lang="en-US" u="sng" dirty="0">
                <a:hlinkClick r:id="rId2"/>
              </a:rPr>
              <a:t>www.cs.uwp.edu/staff/lincke/EthicalRisk.htm</a:t>
            </a:r>
            <a:r>
              <a:rPr lang="en-US" dirty="0"/>
              <a:t> available within one week after this event.  </a:t>
            </a:r>
          </a:p>
          <a:p>
            <a:r>
              <a:rPr lang="en-US" b="1" dirty="0"/>
              <a:t>Consent</a:t>
            </a:r>
            <a:r>
              <a:rPr lang="en-US" dirty="0"/>
              <a:t>:  Participation in this research is voluntary.  If you choose to participate, please complete the appropriate section of this survey related to your current or a recent past employment position: security/risk practitioner, manager, developer/engineer, or legal personnel.  Please complete the Qualtrics survey by 3 PM Monday.  </a:t>
            </a:r>
          </a:p>
          <a:p>
            <a:r>
              <a:rPr lang="en-US" dirty="0"/>
              <a:t>Whether or not you choose to participate in the survey, copies of the questionnaire are available for download at </a:t>
            </a:r>
            <a:r>
              <a:rPr lang="en-US" u="sng" dirty="0">
                <a:hlinkClick r:id="rId2"/>
              </a:rPr>
              <a:t>www.cs.uwp.edu/staff/lincke/EthicalRisk.htm</a:t>
            </a:r>
            <a:r>
              <a:rPr lang="en-US" dirty="0"/>
              <a:t>. </a:t>
            </a:r>
          </a:p>
          <a:p>
            <a:r>
              <a:rPr lang="en-US" b="1" dirty="0"/>
              <a:t>Benefits</a:t>
            </a:r>
            <a:r>
              <a:rPr lang="en-US" dirty="0"/>
              <a:t>:  This survey will enable you to evaluate the ethical risk maturity of your organization (with a sample size of 1), against best practices in leading research, and to determine useful options to increase that maturity.  At the end of the Qualtrics survey you may download a copy of your responses in pdf form.  Also know that you are contributing to an initial evaluation of this ethical risk maturity model for research purposes.</a:t>
            </a:r>
          </a:p>
          <a:p>
            <a:r>
              <a:rPr lang="en-US" b="1" dirty="0"/>
              <a:t>Risk</a:t>
            </a:r>
            <a:r>
              <a:rPr lang="en-US" dirty="0"/>
              <a:t>:  To ensure anonymity, we are not asking for your name or your organization’s name, and the Qualtrics survey is anonymous (no IP addresses are stored).  All statistics will be provided in research only based on career category.  No statistics will be provided by organization or any other identifier, other than that the survey was conducted at an ‘industry-oriented security conference’.  </a:t>
            </a:r>
          </a:p>
          <a:p>
            <a:r>
              <a:rPr lang="en-US" dirty="0"/>
              <a:t>Be aware that any written (text) comments may be published verbatim, with identifier based on career category.  If you choose to retract a descriptive comment, you may contact the researcher Susan Lincke by phone at 708-453-2069.</a:t>
            </a:r>
          </a:p>
          <a:p>
            <a:r>
              <a:rPr lang="en-US" b="1" dirty="0"/>
              <a:t>Confidentiality</a:t>
            </a:r>
            <a:r>
              <a:rPr lang="en-US" dirty="0"/>
              <a:t>:  These survey results will remain anonymous on Qualtrics.  Aggregated statistics will be published by career category.  </a:t>
            </a:r>
          </a:p>
        </p:txBody>
      </p:sp>
    </p:spTree>
    <p:extLst>
      <p:ext uri="{BB962C8B-B14F-4D97-AF65-F5344CB8AC3E}">
        <p14:creationId xmlns:p14="http://schemas.microsoft.com/office/powerpoint/2010/main" val="37573568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1E3A-0C07-4DE8-BB3D-AD1AF4F8C8EF}"/>
              </a:ext>
            </a:extLst>
          </p:cNvPr>
          <p:cNvSpPr>
            <a:spLocks noGrp="1"/>
          </p:cNvSpPr>
          <p:nvPr>
            <p:ph type="title"/>
          </p:nvPr>
        </p:nvSpPr>
        <p:spPr>
          <a:xfrm>
            <a:off x="603504" y="767420"/>
            <a:ext cx="10780776" cy="2378552"/>
          </a:xfrm>
        </p:spPr>
        <p:txBody>
          <a:bodyPr>
            <a:normAutofit fontScale="90000"/>
          </a:bodyPr>
          <a:lstStyle/>
          <a:p>
            <a:r>
              <a:rPr lang="en-US" dirty="0"/>
              <a:t>Questions or Comments? </a:t>
            </a:r>
            <a:br>
              <a:rPr lang="en-US" dirty="0"/>
            </a:br>
            <a:r>
              <a:rPr lang="en-US" dirty="0"/>
              <a:t>(Would be appreciated)</a:t>
            </a:r>
          </a:p>
        </p:txBody>
      </p:sp>
      <p:sp>
        <p:nvSpPr>
          <p:cNvPr id="3" name="Text Placeholder 2">
            <a:extLst>
              <a:ext uri="{FF2B5EF4-FFF2-40B4-BE49-F238E27FC236}">
                <a16:creationId xmlns:a16="http://schemas.microsoft.com/office/drawing/2014/main" id="{D33E9003-5835-4EEC-AACE-44AF68B57793}"/>
              </a:ext>
            </a:extLst>
          </p:cNvPr>
          <p:cNvSpPr>
            <a:spLocks noGrp="1"/>
          </p:cNvSpPr>
          <p:nvPr>
            <p:ph type="body" idx="1"/>
          </p:nvPr>
        </p:nvSpPr>
        <p:spPr>
          <a:xfrm>
            <a:off x="667512" y="3298372"/>
            <a:ext cx="10780776" cy="3005446"/>
          </a:xfrm>
        </p:spPr>
        <p:txBody>
          <a:bodyPr>
            <a:normAutofit fontScale="62500" lnSpcReduction="20000"/>
          </a:bodyPr>
          <a:lstStyle/>
          <a:p>
            <a:r>
              <a:rPr lang="en-US" dirty="0"/>
              <a:t>Take the Manager Survey:  </a:t>
            </a:r>
            <a:r>
              <a:rPr lang="en-US" dirty="0">
                <a:hlinkClick r:id="rId3"/>
              </a:rPr>
              <a:t>http://uwparkside.qualtrics.com/jfe/form/SV_9ssHzqOlbloF7wN</a:t>
            </a:r>
            <a:r>
              <a:rPr lang="en-US" dirty="0"/>
              <a:t> </a:t>
            </a:r>
          </a:p>
          <a:p>
            <a:r>
              <a:rPr lang="en-US" dirty="0"/>
              <a:t>Take the Security/Risk Practitioner Survey:</a:t>
            </a:r>
          </a:p>
          <a:p>
            <a:r>
              <a:rPr lang="en-US" dirty="0">
                <a:hlinkClick r:id="rId4"/>
              </a:rPr>
              <a:t>http://uwparkside.qualtrics.com/jfe/form/SV_1HBJb6ZIXJIc2up</a:t>
            </a:r>
            <a:r>
              <a:rPr lang="en-US" dirty="0"/>
              <a:t> </a:t>
            </a:r>
          </a:p>
          <a:p>
            <a:r>
              <a:rPr lang="en-US" dirty="0"/>
              <a:t>Take the Developer Survey:</a:t>
            </a:r>
          </a:p>
          <a:p>
            <a:r>
              <a:rPr lang="en-US" dirty="0">
                <a:hlinkClick r:id="rId5"/>
              </a:rPr>
              <a:t>https://uwparkside.qualtrics.com/jfe/form/SV_6xIe31uSk334Jal</a:t>
            </a:r>
            <a:r>
              <a:rPr lang="en-US" dirty="0"/>
              <a:t> </a:t>
            </a:r>
          </a:p>
          <a:p>
            <a:r>
              <a:rPr lang="en-US" dirty="0"/>
              <a:t>Take the Legal Survey:</a:t>
            </a:r>
          </a:p>
          <a:p>
            <a:r>
              <a:rPr lang="en-US" dirty="0">
                <a:hlinkClick r:id="rId6"/>
              </a:rPr>
              <a:t>https://uwparkside.qualtrics.com/jfe/form/SV_6yP1xPvI2fKvj8x</a:t>
            </a:r>
            <a:r>
              <a:rPr lang="en-US" dirty="0"/>
              <a:t> </a:t>
            </a:r>
          </a:p>
          <a:p>
            <a:r>
              <a:rPr lang="en-US" dirty="0"/>
              <a:t>Word Doc: </a:t>
            </a:r>
            <a:r>
              <a:rPr lang="en-US" dirty="0">
                <a:hlinkClick r:id="rId7"/>
              </a:rPr>
              <a:t>www.cs.uwp.edu/staff/lincke/ethicalRisk</a:t>
            </a:r>
            <a:r>
              <a:rPr lang="en-US" dirty="0"/>
              <a:t> </a:t>
            </a:r>
          </a:p>
        </p:txBody>
      </p:sp>
    </p:spTree>
    <p:extLst>
      <p:ext uri="{BB962C8B-B14F-4D97-AF65-F5344CB8AC3E}">
        <p14:creationId xmlns:p14="http://schemas.microsoft.com/office/powerpoint/2010/main" val="2871550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F5E1D-1CE2-4BB4-AC02-11CD160B3C18}"/>
              </a:ext>
            </a:extLst>
          </p:cNvPr>
          <p:cNvSpPr>
            <a:spLocks noGrp="1"/>
          </p:cNvSpPr>
          <p:nvPr>
            <p:ph type="title"/>
          </p:nvPr>
        </p:nvSpPr>
        <p:spPr>
          <a:solidFill>
            <a:schemeClr val="tx2">
              <a:lumMod val="10000"/>
              <a:lumOff val="90000"/>
            </a:schemeClr>
          </a:solidFill>
        </p:spPr>
        <p:txBody>
          <a:bodyPr/>
          <a:lstStyle/>
          <a:p>
            <a:r>
              <a:rPr lang="en-US" dirty="0">
                <a:solidFill>
                  <a:schemeClr val="accent1">
                    <a:lumMod val="75000"/>
                  </a:schemeClr>
                </a:solidFill>
              </a:rPr>
              <a:t>Risk Immature</a:t>
            </a:r>
          </a:p>
        </p:txBody>
      </p:sp>
      <p:sp>
        <p:nvSpPr>
          <p:cNvPr id="3" name="Content Placeholder 2">
            <a:extLst>
              <a:ext uri="{FF2B5EF4-FFF2-40B4-BE49-F238E27FC236}">
                <a16:creationId xmlns:a16="http://schemas.microsoft.com/office/drawing/2014/main" id="{A6603163-9B8B-4B75-B520-6F648D7E76C4}"/>
              </a:ext>
            </a:extLst>
          </p:cNvPr>
          <p:cNvSpPr>
            <a:spLocks noGrp="1"/>
          </p:cNvSpPr>
          <p:nvPr>
            <p:ph type="body" idx="1"/>
          </p:nvPr>
        </p:nvSpPr>
        <p:spPr/>
        <p:txBody>
          <a:bodyPr>
            <a:normAutofit fontScale="92500" lnSpcReduction="20000"/>
          </a:bodyPr>
          <a:lstStyle/>
          <a:p>
            <a:r>
              <a:rPr lang="en-US" b="1" i="1" dirty="0"/>
              <a:t>Adopt a Standardized Risk Process</a:t>
            </a:r>
          </a:p>
          <a:p>
            <a:r>
              <a:rPr lang="en-US" b="1" i="1" dirty="0"/>
              <a:t>Create a Culture of Risk Communication</a:t>
            </a:r>
          </a:p>
          <a:p>
            <a:pPr lvl="1"/>
            <a:r>
              <a:rPr lang="en-US" dirty="0"/>
              <a:t>Involve business management</a:t>
            </a:r>
          </a:p>
          <a:p>
            <a:pPr lvl="1"/>
            <a:r>
              <a:rPr lang="en-US" dirty="0"/>
              <a:t>Create a culture of communication and responsibility</a:t>
            </a:r>
          </a:p>
          <a:p>
            <a:pPr lvl="1"/>
            <a:r>
              <a:rPr lang="en-US" dirty="0"/>
              <a:t>Document and communicate risk findings</a:t>
            </a:r>
          </a:p>
          <a:p>
            <a:endParaRPr lang="en-US" dirty="0"/>
          </a:p>
        </p:txBody>
      </p:sp>
    </p:spTree>
    <p:extLst>
      <p:ext uri="{BB962C8B-B14F-4D97-AF65-F5344CB8AC3E}">
        <p14:creationId xmlns:p14="http://schemas.microsoft.com/office/powerpoint/2010/main" val="75516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382BD-0FC4-47D4-B7E7-E80BEA661064}"/>
              </a:ext>
            </a:extLst>
          </p:cNvPr>
          <p:cNvSpPr>
            <a:spLocks noGrp="1"/>
          </p:cNvSpPr>
          <p:nvPr>
            <p:ph type="title"/>
          </p:nvPr>
        </p:nvSpPr>
        <p:spPr/>
        <p:txBody>
          <a:bodyPr/>
          <a:lstStyle/>
          <a:p>
            <a:r>
              <a:rPr lang="en-US" dirty="0"/>
              <a:t>Involve Business Management</a:t>
            </a:r>
          </a:p>
        </p:txBody>
      </p:sp>
      <p:sp>
        <p:nvSpPr>
          <p:cNvPr id="3" name="Content Placeholder 2">
            <a:extLst>
              <a:ext uri="{FF2B5EF4-FFF2-40B4-BE49-F238E27FC236}">
                <a16:creationId xmlns:a16="http://schemas.microsoft.com/office/drawing/2014/main" id="{40419228-CC6E-4A15-99CB-2CF2629135C5}"/>
              </a:ext>
            </a:extLst>
          </p:cNvPr>
          <p:cNvSpPr>
            <a:spLocks noGrp="1"/>
          </p:cNvSpPr>
          <p:nvPr>
            <p:ph idx="1"/>
          </p:nvPr>
        </p:nvSpPr>
        <p:spPr/>
        <p:txBody>
          <a:bodyPr/>
          <a:lstStyle/>
          <a:p>
            <a:pPr marL="0" indent="0">
              <a:buNone/>
            </a:pPr>
            <a:r>
              <a:rPr lang="en-US" dirty="0"/>
              <a:t>Invite experts and middle management to prepare risk scenarios during the risk identification stage.  </a:t>
            </a:r>
          </a:p>
          <a:p>
            <a:pPr>
              <a:buFont typeface="Wingdings" panose="05000000000000000000" pitchFamily="2" charset="2"/>
              <a:buChar char="§"/>
            </a:pPr>
            <a:r>
              <a:rPr lang="en-US" dirty="0"/>
              <a:t>Risk scenarios are stories that describe how an actor might implement a threat to an asset via an event, with a timeframe. </a:t>
            </a:r>
          </a:p>
          <a:p>
            <a:pPr marL="0" indent="0">
              <a:buNone/>
            </a:pPr>
            <a:r>
              <a:rPr lang="en-US" dirty="0"/>
              <a:t>In engineering: risk scenarios should be discussed with the customer during product design similarly</a:t>
            </a:r>
          </a:p>
          <a:p>
            <a:pPr>
              <a:buFont typeface="Wingdings" panose="05000000000000000000" pitchFamily="2" charset="2"/>
              <a:buChar char="§"/>
            </a:pPr>
            <a:r>
              <a:rPr lang="en-US" dirty="0"/>
              <a:t>In agile environment, risk scenarios written as ‘evil user stories.’</a:t>
            </a:r>
          </a:p>
          <a:p>
            <a:endParaRPr lang="en-US" dirty="0"/>
          </a:p>
        </p:txBody>
      </p:sp>
    </p:spTree>
    <p:extLst>
      <p:ext uri="{BB962C8B-B14F-4D97-AF65-F5344CB8AC3E}">
        <p14:creationId xmlns:p14="http://schemas.microsoft.com/office/powerpoint/2010/main" val="1639531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5AC88-10D9-4545-92D1-1BF74A1DD800}"/>
              </a:ext>
            </a:extLst>
          </p:cNvPr>
          <p:cNvSpPr>
            <a:spLocks noGrp="1"/>
          </p:cNvSpPr>
          <p:nvPr>
            <p:ph type="title"/>
          </p:nvPr>
        </p:nvSpPr>
        <p:spPr/>
        <p:txBody>
          <a:bodyPr>
            <a:normAutofit/>
          </a:bodyPr>
          <a:lstStyle/>
          <a:p>
            <a:r>
              <a:rPr lang="en-US" dirty="0"/>
              <a:t>Create a culture of communication and responsibility</a:t>
            </a:r>
          </a:p>
        </p:txBody>
      </p:sp>
      <p:sp>
        <p:nvSpPr>
          <p:cNvPr id="3" name="Content Placeholder 2">
            <a:extLst>
              <a:ext uri="{FF2B5EF4-FFF2-40B4-BE49-F238E27FC236}">
                <a16:creationId xmlns:a16="http://schemas.microsoft.com/office/drawing/2014/main" id="{5B1005EC-7279-4026-9581-38FD68F3D8C1}"/>
              </a:ext>
            </a:extLst>
          </p:cNvPr>
          <p:cNvSpPr>
            <a:spLocks noGrp="1"/>
          </p:cNvSpPr>
          <p:nvPr>
            <p:ph idx="1"/>
          </p:nvPr>
        </p:nvSpPr>
        <p:spPr>
          <a:xfrm>
            <a:off x="676656" y="2011680"/>
            <a:ext cx="10753725" cy="4236720"/>
          </a:xfrm>
        </p:spPr>
        <p:txBody>
          <a:bodyPr>
            <a:normAutofit fontScale="85000" lnSpcReduction="20000"/>
          </a:bodyPr>
          <a:lstStyle/>
          <a:p>
            <a:pPr marL="0" indent="0">
              <a:buNone/>
            </a:pPr>
            <a:r>
              <a:rPr lang="en-US" b="1" dirty="0"/>
              <a:t>Bidirectional communication required between manager and line employee.  </a:t>
            </a:r>
          </a:p>
          <a:p>
            <a:pPr marL="0" indent="0">
              <a:buNone/>
            </a:pPr>
            <a:r>
              <a:rPr lang="en-US" b="1" dirty="0"/>
              <a:t>From manager side: Employees must feel comfortable</a:t>
            </a:r>
          </a:p>
          <a:p>
            <a:pPr lvl="1">
              <a:buFont typeface="Arial" panose="020B0604020202020204" pitchFamily="34" charset="0"/>
              <a:buChar char="•"/>
            </a:pPr>
            <a:r>
              <a:rPr lang="en-US" b="1" dirty="0"/>
              <a:t>asking for help </a:t>
            </a:r>
          </a:p>
          <a:p>
            <a:pPr lvl="1">
              <a:buFont typeface="Arial" panose="020B0604020202020204" pitchFamily="34" charset="0"/>
              <a:buChar char="•"/>
            </a:pPr>
            <a:r>
              <a:rPr lang="en-US" b="1" dirty="0"/>
              <a:t>reporting ethical issues and bad news to management without being dismissed</a:t>
            </a:r>
          </a:p>
          <a:p>
            <a:pPr lvl="1">
              <a:buFont typeface="Arial" panose="020B0604020202020204" pitchFamily="34" charset="0"/>
              <a:buChar char="•"/>
            </a:pPr>
            <a:r>
              <a:rPr lang="en-US" b="1" dirty="0"/>
              <a:t>Loyalty comes from ethical leadership and employee contribution to decision making </a:t>
            </a:r>
          </a:p>
          <a:p>
            <a:pPr marL="0" indent="0">
              <a:buNone/>
            </a:pPr>
            <a:r>
              <a:rPr lang="en-US" b="1" dirty="0"/>
              <a:t>From Employee side:  Employees must</a:t>
            </a:r>
          </a:p>
          <a:p>
            <a:pPr lvl="1">
              <a:buFont typeface="Arial" panose="020B0604020202020204" pitchFamily="34" charset="0"/>
              <a:buChar char="•"/>
            </a:pPr>
            <a:r>
              <a:rPr lang="en-US" b="1" dirty="0"/>
              <a:t>effectively communicate to business management how security may affect the business, in business terms. </a:t>
            </a:r>
          </a:p>
          <a:p>
            <a:pPr lvl="1">
              <a:buFont typeface="Arial" panose="020B0604020202020204" pitchFamily="34" charset="0"/>
              <a:buChar char="•"/>
            </a:pPr>
            <a:r>
              <a:rPr lang="en-US" b="1" dirty="0"/>
              <a:t>ask questions until they are answered satisfactorily: what should happen if risk X were to occur?  </a:t>
            </a:r>
          </a:p>
          <a:p>
            <a:pPr lvl="1">
              <a:buFont typeface="Arial" panose="020B0604020202020204" pitchFamily="34" charset="0"/>
              <a:buChar char="•"/>
            </a:pPr>
            <a:r>
              <a:rPr lang="en-US" b="1" dirty="0"/>
              <a:t>document and copy answers to management. </a:t>
            </a:r>
          </a:p>
          <a:p>
            <a:pPr>
              <a:buFont typeface="Arial" panose="020B0604020202020204" pitchFamily="34" charset="0"/>
              <a:buChar char="•"/>
            </a:pPr>
            <a:r>
              <a:rPr lang="en-US" b="1" dirty="0"/>
              <a:t>communicate root causes to management in ways they understand</a:t>
            </a:r>
          </a:p>
          <a:p>
            <a:pPr lvl="1">
              <a:buFont typeface="Arial" panose="020B0604020202020204" pitchFamily="34" charset="0"/>
              <a:buChar char="•"/>
            </a:pPr>
            <a:r>
              <a:rPr lang="en-US" b="1" dirty="0"/>
              <a:t>‘technical issue’ versus ‘older firewall’</a:t>
            </a:r>
          </a:p>
          <a:p>
            <a:r>
              <a:rPr lang="en-US" b="1" dirty="0"/>
              <a:t>Frame out</a:t>
            </a:r>
            <a:r>
              <a:rPr lang="en-US" dirty="0"/>
              <a:t>: concept where staff is so focused on certain tasks (e.g., making money or engineering), that they ignore other tasks (e.g., risk management or ethics) </a:t>
            </a:r>
          </a:p>
        </p:txBody>
      </p:sp>
    </p:spTree>
    <p:extLst>
      <p:ext uri="{BB962C8B-B14F-4D97-AF65-F5344CB8AC3E}">
        <p14:creationId xmlns:p14="http://schemas.microsoft.com/office/powerpoint/2010/main" val="3066706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C5448-0C5C-4D2E-98B3-5BEBF20F621C}"/>
              </a:ext>
            </a:extLst>
          </p:cNvPr>
          <p:cNvSpPr>
            <a:spLocks noGrp="1"/>
          </p:cNvSpPr>
          <p:nvPr>
            <p:ph type="title"/>
          </p:nvPr>
        </p:nvSpPr>
        <p:spPr/>
        <p:txBody>
          <a:bodyPr>
            <a:normAutofit/>
          </a:bodyPr>
          <a:lstStyle/>
          <a:p>
            <a:r>
              <a:rPr lang="en-US" sz="5200" dirty="0"/>
              <a:t>Document and communicate risk findings</a:t>
            </a:r>
          </a:p>
        </p:txBody>
      </p:sp>
      <p:sp>
        <p:nvSpPr>
          <p:cNvPr id="3" name="Content Placeholder 2">
            <a:extLst>
              <a:ext uri="{FF2B5EF4-FFF2-40B4-BE49-F238E27FC236}">
                <a16:creationId xmlns:a16="http://schemas.microsoft.com/office/drawing/2014/main" id="{33833E3F-4108-45CA-9CA0-B51D6E3A4634}"/>
              </a:ext>
            </a:extLst>
          </p:cNvPr>
          <p:cNvSpPr>
            <a:spLocks noGrp="1"/>
          </p:cNvSpPr>
          <p:nvPr>
            <p:ph idx="1"/>
          </p:nvPr>
        </p:nvSpPr>
        <p:spPr/>
        <p:txBody>
          <a:bodyPr>
            <a:normAutofit fontScale="92500" lnSpcReduction="20000"/>
          </a:bodyPr>
          <a:lstStyle/>
          <a:p>
            <a:r>
              <a:rPr lang="en-US" dirty="0"/>
              <a:t>Risk practitioners need to understand what they are, and are not, responsible for.   </a:t>
            </a:r>
          </a:p>
          <a:p>
            <a:r>
              <a:rPr lang="en-US" dirty="0"/>
              <a:t>CRISC RACI chart indicates who is Responsible, Accountable, Consulted and Informed for tasks</a:t>
            </a:r>
          </a:p>
          <a:p>
            <a:r>
              <a:rPr lang="en-US" dirty="0"/>
              <a:t>Risk practitioners collect risk data and prepare the risk report.  </a:t>
            </a:r>
          </a:p>
          <a:p>
            <a:r>
              <a:rPr lang="en-US" dirty="0"/>
              <a:t>Business management prioritizes the risk response through deciding on controls and monitoring risk. </a:t>
            </a:r>
          </a:p>
          <a:p>
            <a:pPr lvl="1">
              <a:buFont typeface="Arial" panose="020B0604020202020204" pitchFamily="34" charset="0"/>
              <a:buChar char="•"/>
            </a:pPr>
            <a:r>
              <a:rPr lang="en-US" dirty="0"/>
              <a:t>Senior management (and board of directors) is accountable for deciding risk response  </a:t>
            </a:r>
          </a:p>
          <a:p>
            <a:pPr lvl="1">
              <a:buFont typeface="Arial" panose="020B0604020202020204" pitchFamily="34" charset="0"/>
              <a:buChar char="•"/>
            </a:pPr>
            <a:r>
              <a:rPr lang="en-US" dirty="0"/>
              <a:t>A risk practitioner is not accountable for poor risk response decisions</a:t>
            </a:r>
          </a:p>
          <a:p>
            <a:pPr lvl="1">
              <a:buFont typeface="Arial" panose="020B0604020202020204" pitchFamily="34" charset="0"/>
              <a:buChar char="•"/>
            </a:pPr>
            <a:r>
              <a:rPr lang="en-US" dirty="0"/>
              <a:t>‘cover your ass’: protects by documenting/distributing/discussing work results, and requesting signoffs </a:t>
            </a:r>
          </a:p>
          <a:p>
            <a:pPr lvl="1">
              <a:buFont typeface="Arial" panose="020B0604020202020204" pitchFamily="34" charset="0"/>
              <a:buChar char="•"/>
            </a:pPr>
            <a:r>
              <a:rPr lang="en-US" dirty="0"/>
              <a:t>After decisions are well-documented, the risk practitioner need not be too tied to outcomes</a:t>
            </a:r>
          </a:p>
        </p:txBody>
      </p:sp>
    </p:spTree>
    <p:extLst>
      <p:ext uri="{BB962C8B-B14F-4D97-AF65-F5344CB8AC3E}">
        <p14:creationId xmlns:p14="http://schemas.microsoft.com/office/powerpoint/2010/main" val="221679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2A19B-3E18-48F2-9549-9F6CC7F1082E}"/>
              </a:ext>
            </a:extLst>
          </p:cNvPr>
          <p:cNvSpPr>
            <a:spLocks noGrp="1"/>
          </p:cNvSpPr>
          <p:nvPr>
            <p:ph type="title"/>
          </p:nvPr>
        </p:nvSpPr>
        <p:spPr>
          <a:solidFill>
            <a:schemeClr val="tx2">
              <a:lumMod val="10000"/>
              <a:lumOff val="90000"/>
            </a:schemeClr>
          </a:solidFill>
        </p:spPr>
        <p:txBody>
          <a:bodyPr/>
          <a:lstStyle/>
          <a:p>
            <a:r>
              <a:rPr lang="en-US" dirty="0">
                <a:solidFill>
                  <a:schemeClr val="accent1">
                    <a:lumMod val="75000"/>
                  </a:schemeClr>
                </a:solidFill>
              </a:rPr>
              <a:t>Self-Protection Level</a:t>
            </a:r>
          </a:p>
        </p:txBody>
      </p:sp>
      <p:sp>
        <p:nvSpPr>
          <p:cNvPr id="3" name="Content Placeholder 2">
            <a:extLst>
              <a:ext uri="{FF2B5EF4-FFF2-40B4-BE49-F238E27FC236}">
                <a16:creationId xmlns:a16="http://schemas.microsoft.com/office/drawing/2014/main" id="{AE5FDD21-8C3D-4A8E-B728-0ED5C765E583}"/>
              </a:ext>
            </a:extLst>
          </p:cNvPr>
          <p:cNvSpPr>
            <a:spLocks noGrp="1"/>
          </p:cNvSpPr>
          <p:nvPr>
            <p:ph type="body" idx="1"/>
          </p:nvPr>
        </p:nvSpPr>
        <p:spPr>
          <a:xfrm>
            <a:off x="667512" y="4204208"/>
            <a:ext cx="9226296" cy="2348992"/>
          </a:xfrm>
        </p:spPr>
        <p:txBody>
          <a:bodyPr>
            <a:normAutofit fontScale="55000" lnSpcReduction="20000"/>
          </a:bodyPr>
          <a:lstStyle/>
          <a:p>
            <a:r>
              <a:rPr lang="en-US" i="1" dirty="0"/>
              <a:t>SHAREHOLDER PRIMACY:  </a:t>
            </a:r>
          </a:p>
          <a:p>
            <a:r>
              <a:rPr lang="en-US" sz="3400" i="1" dirty="0"/>
              <a:t>“What does it mean to say that the corporate executive has a “social responsibility” in his capacity as businessman?  If this statement is not pure rhetoric, it must mean that he is to act in some way that is not in the interest of his employers.  For example, that he is to refrain from increasing the price of the product in order to contribute to the social objective of preventing inflation, even though a price increase would be in the best interest of the corporation.  Or that he is to make expenditures on reducing pollution beyond the amount that is in the best interest of the corporation or that is required by law in order to contribute to the social objective of improving the environment.  Or that, at the expense of corporate profits, he is to hire “hardcore” unemployed instead of better qualified available workmen to contribute to the social objective of reducing poverty.”  -Milton Friedman, NY Times, 1970</a:t>
            </a:r>
          </a:p>
          <a:p>
            <a:endParaRPr lang="en-US" dirty="0"/>
          </a:p>
        </p:txBody>
      </p:sp>
    </p:spTree>
    <p:extLst>
      <p:ext uri="{BB962C8B-B14F-4D97-AF65-F5344CB8AC3E}">
        <p14:creationId xmlns:p14="http://schemas.microsoft.com/office/powerpoint/2010/main" val="358759983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5565</TotalTime>
  <Words>4170</Words>
  <Application>Microsoft Office PowerPoint</Application>
  <PresentationFormat>Widescreen</PresentationFormat>
  <Paragraphs>567</Paragraphs>
  <Slides>42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Times New Roman</vt:lpstr>
      <vt:lpstr>Wingdings</vt:lpstr>
      <vt:lpstr>Metropolitan</vt:lpstr>
      <vt:lpstr>Ethical Risk Maturity Framework</vt:lpstr>
      <vt:lpstr>My Motivation</vt:lpstr>
      <vt:lpstr>Maturity Levels Relating to Ethical Risk</vt:lpstr>
      <vt:lpstr>A Comparison of Ethical Models</vt:lpstr>
      <vt:lpstr>Risk Immature</vt:lpstr>
      <vt:lpstr>Involve Business Management</vt:lpstr>
      <vt:lpstr>Create a culture of communication and responsibility</vt:lpstr>
      <vt:lpstr>Document and communicate risk findings</vt:lpstr>
      <vt:lpstr>Self-Protection Level</vt:lpstr>
      <vt:lpstr>Self-Protection Level</vt:lpstr>
      <vt:lpstr>Provide an Anonymous Reporting Mechanism for Ethical Violations</vt:lpstr>
      <vt:lpstr>Develop a Code of Ethics Addressing Organizational Sustainability</vt:lpstr>
      <vt:lpstr>Price Insurance with Discounts for Controls</vt:lpstr>
      <vt:lpstr>Compliance Concern</vt:lpstr>
      <vt:lpstr>Compliance Concern</vt:lpstr>
      <vt:lpstr>Lead ethically</vt:lpstr>
      <vt:lpstr>Assign Ethical Risk Accountability</vt:lpstr>
      <vt:lpstr>Address Regulation</vt:lpstr>
      <vt:lpstr>Evaluate Product Liability</vt:lpstr>
      <vt:lpstr>Manage projects responsibly</vt:lpstr>
      <vt:lpstr>Develop and Follow Soft Law</vt:lpstr>
      <vt:lpstr>Configure Software for Policy Choice</vt:lpstr>
      <vt:lpstr>  Stakeholder Concern</vt:lpstr>
      <vt:lpstr>Stakeholder Concern</vt:lpstr>
      <vt:lpstr>Learn the Context of the Business Process and/or Product Development </vt:lpstr>
      <vt:lpstr>Personalize Risk</vt:lpstr>
      <vt:lpstr>Evaluate Trade-offs of Concern</vt:lpstr>
      <vt:lpstr>Consider Risk Beyond the Expected.</vt:lpstr>
      <vt:lpstr>Evaluate the Outrage Factor</vt:lpstr>
      <vt:lpstr>Sell/Inform/Communicate Ethical Issues to Stakeholders</vt:lpstr>
      <vt:lpstr>Address risk in software</vt:lpstr>
      <vt:lpstr>Document and Evaluate Safety Decisions Systematically</vt:lpstr>
      <vt:lpstr>Societal Concern</vt:lpstr>
      <vt:lpstr>Societal Concern</vt:lpstr>
      <vt:lpstr>Train and Think in Ethics</vt:lpstr>
      <vt:lpstr>Adopt a Code of Ethics that Addresses Societal Concerns</vt:lpstr>
      <vt:lpstr>Discuss the Societal Impact of Risk Qualitatively</vt:lpstr>
      <vt:lpstr>Evaluate the Impact of Risk Quantitatively</vt:lpstr>
      <vt:lpstr>PowerPoint Presentation</vt:lpstr>
      <vt:lpstr>Conclusion - Benefits</vt:lpstr>
      <vt:lpstr>Consent Notification</vt:lpstr>
      <vt:lpstr>Questions or Comments?  (Would be appreciated)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Lincke, Susan J</dc:creator>
  <cp:lastModifiedBy>Lincke, Susan</cp:lastModifiedBy>
  <cp:revision>88</cp:revision>
  <cp:lastPrinted>2019-10-17T21:52:37Z</cp:lastPrinted>
  <dcterms:created xsi:type="dcterms:W3CDTF">2019-09-16T19:59:42Z</dcterms:created>
  <dcterms:modified xsi:type="dcterms:W3CDTF">2022-04-30T14:20:43Z</dcterms:modified>
</cp:coreProperties>
</file>