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 id="2147483938" r:id="rId2"/>
  </p:sldMasterIdLst>
  <p:notesMasterIdLst>
    <p:notesMasterId r:id="rId56"/>
  </p:notesMasterIdLst>
  <p:sldIdLst>
    <p:sldId id="351" r:id="rId3"/>
    <p:sldId id="395" r:id="rId4"/>
    <p:sldId id="383" r:id="rId5"/>
    <p:sldId id="384" r:id="rId6"/>
    <p:sldId id="352" r:id="rId7"/>
    <p:sldId id="354" r:id="rId8"/>
    <p:sldId id="353" r:id="rId9"/>
    <p:sldId id="355" r:id="rId10"/>
    <p:sldId id="356" r:id="rId11"/>
    <p:sldId id="396" r:id="rId12"/>
    <p:sldId id="256" r:id="rId13"/>
    <p:sldId id="259" r:id="rId14"/>
    <p:sldId id="264" r:id="rId15"/>
    <p:sldId id="272" r:id="rId16"/>
    <p:sldId id="278" r:id="rId17"/>
    <p:sldId id="290" r:id="rId18"/>
    <p:sldId id="280" r:id="rId19"/>
    <p:sldId id="358" r:id="rId20"/>
    <p:sldId id="360" r:id="rId21"/>
    <p:sldId id="357" r:id="rId22"/>
    <p:sldId id="359" r:id="rId23"/>
    <p:sldId id="361" r:id="rId24"/>
    <p:sldId id="362" r:id="rId25"/>
    <p:sldId id="363" r:id="rId26"/>
    <p:sldId id="364" r:id="rId27"/>
    <p:sldId id="365" r:id="rId28"/>
    <p:sldId id="366" r:id="rId29"/>
    <p:sldId id="367" r:id="rId30"/>
    <p:sldId id="368" r:id="rId31"/>
    <p:sldId id="369" r:id="rId32"/>
    <p:sldId id="308" r:id="rId33"/>
    <p:sldId id="370" r:id="rId34"/>
    <p:sldId id="371" r:id="rId35"/>
    <p:sldId id="372" r:id="rId36"/>
    <p:sldId id="373" r:id="rId37"/>
    <p:sldId id="381" r:id="rId38"/>
    <p:sldId id="382" r:id="rId39"/>
    <p:sldId id="374" r:id="rId40"/>
    <p:sldId id="375" r:id="rId41"/>
    <p:sldId id="397" r:id="rId42"/>
    <p:sldId id="376" r:id="rId43"/>
    <p:sldId id="394" r:id="rId44"/>
    <p:sldId id="390" r:id="rId45"/>
    <p:sldId id="391" r:id="rId46"/>
    <p:sldId id="393" r:id="rId47"/>
    <p:sldId id="377" r:id="rId48"/>
    <p:sldId id="389" r:id="rId49"/>
    <p:sldId id="387" r:id="rId50"/>
    <p:sldId id="388" r:id="rId51"/>
    <p:sldId id="386" r:id="rId52"/>
    <p:sldId id="385" r:id="rId53"/>
    <p:sldId id="398" r:id="rId54"/>
    <p:sldId id="399"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DBFF9"/>
    <a:srgbClr val="FB89F3"/>
    <a:srgbClr val="DE91F3"/>
    <a:srgbClr val="9EF030"/>
    <a:srgbClr val="CCECFF"/>
    <a:srgbClr val="CC99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417" autoAdjust="0"/>
  </p:normalViewPr>
  <p:slideViewPr>
    <p:cSldViewPr>
      <p:cViewPr varScale="1">
        <p:scale>
          <a:sx n="84" d="100"/>
          <a:sy n="84" d="100"/>
        </p:scale>
        <p:origin x="19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Lincke" userId="847a621cc5406f74" providerId="LiveId" clId="{43B64F48-35AF-4AA4-B44F-9C356C108488}"/>
    <pc:docChg chg="delSld modSld">
      <pc:chgData name="Susan Lincke" userId="847a621cc5406f74" providerId="LiveId" clId="{43B64F48-35AF-4AA4-B44F-9C356C108488}" dt="2023-07-19T21:06:33.331" v="45" actId="47"/>
      <pc:docMkLst>
        <pc:docMk/>
      </pc:docMkLst>
      <pc:sldChg chg="modSp mod">
        <pc:chgData name="Susan Lincke" userId="847a621cc5406f74" providerId="LiveId" clId="{43B64F48-35AF-4AA4-B44F-9C356C108488}" dt="2023-07-19T21:06:10.301" v="42" actId="122"/>
        <pc:sldMkLst>
          <pc:docMk/>
          <pc:sldMk cId="0" sldId="377"/>
        </pc:sldMkLst>
        <pc:spChg chg="mod">
          <ac:chgData name="Susan Lincke" userId="847a621cc5406f74" providerId="LiveId" clId="{43B64F48-35AF-4AA4-B44F-9C356C108488}" dt="2023-07-19T21:06:10.301" v="42" actId="122"/>
          <ac:spMkLst>
            <pc:docMk/>
            <pc:sldMk cId="0" sldId="377"/>
            <ac:spMk id="2" creationId="{51B889CE-819D-4244-81AF-F2E53A265BAE}"/>
          </ac:spMkLst>
        </pc:spChg>
      </pc:sldChg>
      <pc:sldChg chg="del">
        <pc:chgData name="Susan Lincke" userId="847a621cc5406f74" providerId="LiveId" clId="{43B64F48-35AF-4AA4-B44F-9C356C108488}" dt="2023-07-19T21:06:19.645" v="43" actId="47"/>
        <pc:sldMkLst>
          <pc:docMk/>
          <pc:sldMk cId="0" sldId="378"/>
        </pc:sldMkLst>
      </pc:sldChg>
      <pc:sldChg chg="del">
        <pc:chgData name="Susan Lincke" userId="847a621cc5406f74" providerId="LiveId" clId="{43B64F48-35AF-4AA4-B44F-9C356C108488}" dt="2023-07-19T21:06:33.331" v="45" actId="47"/>
        <pc:sldMkLst>
          <pc:docMk/>
          <pc:sldMk cId="0" sldId="379"/>
        </pc:sldMkLst>
      </pc:sldChg>
      <pc:sldChg chg="del">
        <pc:chgData name="Susan Lincke" userId="847a621cc5406f74" providerId="LiveId" clId="{43B64F48-35AF-4AA4-B44F-9C356C108488}" dt="2023-07-19T21:06:29.962" v="44" actId="47"/>
        <pc:sldMkLst>
          <pc:docMk/>
          <pc:sldMk cId="0" sldId="3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141CD0-57D3-4D76-B4D9-15FC20035A4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7140267C-817A-489C-B7A0-22377C1B53DC}">
      <dgm:prSet phldrT="[Text]" custT="1"/>
      <dgm:spPr/>
      <dgm:t>
        <a:bodyPr/>
        <a:lstStyle/>
        <a:p>
          <a:pPr algn="ctr"/>
          <a:r>
            <a:rPr lang="en-US" sz="1800" i="0" dirty="0"/>
            <a:t>1. U.S. Constitution:</a:t>
          </a:r>
        </a:p>
      </dgm:t>
    </dgm:pt>
    <dgm:pt modelId="{A61B1893-10E3-4712-92AD-23619281F74A}" type="parTrans" cxnId="{FD099DB5-3518-4BBB-B274-C9EBBAC2879D}">
      <dgm:prSet/>
      <dgm:spPr/>
      <dgm:t>
        <a:bodyPr/>
        <a:lstStyle/>
        <a:p>
          <a:endParaRPr lang="en-US"/>
        </a:p>
      </dgm:t>
    </dgm:pt>
    <dgm:pt modelId="{979D064A-CC2C-42A2-B85C-43865EC254C8}" type="sibTrans" cxnId="{FD099DB5-3518-4BBB-B274-C9EBBAC2879D}">
      <dgm:prSet/>
      <dgm:spPr/>
      <dgm:t>
        <a:bodyPr/>
        <a:lstStyle/>
        <a:p>
          <a:endParaRPr lang="en-US"/>
        </a:p>
      </dgm:t>
    </dgm:pt>
    <dgm:pt modelId="{A2A4E5E9-1820-4C66-86AD-E53F8B8704BC}">
      <dgm:prSet phldrT="[Text]" custT="1"/>
      <dgm:spPr/>
      <dgm:t>
        <a:bodyPr/>
        <a:lstStyle/>
        <a:p>
          <a:pPr algn="ctr"/>
          <a:r>
            <a:rPr lang="en-US" sz="1800" i="0" dirty="0"/>
            <a:t>5. Common Law:</a:t>
          </a:r>
        </a:p>
      </dgm:t>
    </dgm:pt>
    <dgm:pt modelId="{8F95B53D-BBF9-46A1-AF35-2A6FF9995925}" type="parTrans" cxnId="{EF066C65-42A9-45D4-AF62-AF3375577A2C}">
      <dgm:prSet/>
      <dgm:spPr/>
      <dgm:t>
        <a:bodyPr/>
        <a:lstStyle/>
        <a:p>
          <a:endParaRPr lang="en-US"/>
        </a:p>
      </dgm:t>
    </dgm:pt>
    <dgm:pt modelId="{D2FA8B5E-9C47-4F91-93AD-6FC047A2FB09}" type="sibTrans" cxnId="{EF066C65-42A9-45D4-AF62-AF3375577A2C}">
      <dgm:prSet/>
      <dgm:spPr/>
      <dgm:t>
        <a:bodyPr/>
        <a:lstStyle/>
        <a:p>
          <a:endParaRPr lang="en-US"/>
        </a:p>
      </dgm:t>
    </dgm:pt>
    <dgm:pt modelId="{660EEFFC-39F2-4D13-A3F7-3CA8BF756D6A}">
      <dgm:prSet custT="1"/>
      <dgm:spPr/>
      <dgm:t>
        <a:bodyPr/>
        <a:lstStyle/>
        <a:p>
          <a:pPr algn="ctr"/>
          <a:r>
            <a:rPr lang="en-US" sz="1800" i="0" dirty="0"/>
            <a:t>2. Federal Laws:</a:t>
          </a:r>
        </a:p>
      </dgm:t>
    </dgm:pt>
    <dgm:pt modelId="{DB196160-2A56-428B-B534-860AB55C5397}" type="parTrans" cxnId="{7602FAE7-4488-4540-A180-70D53A5DB205}">
      <dgm:prSet/>
      <dgm:spPr/>
      <dgm:t>
        <a:bodyPr/>
        <a:lstStyle/>
        <a:p>
          <a:endParaRPr lang="en-US"/>
        </a:p>
      </dgm:t>
    </dgm:pt>
    <dgm:pt modelId="{67D2F84E-ED6B-4579-9593-5CE79209F554}" type="sibTrans" cxnId="{7602FAE7-4488-4540-A180-70D53A5DB205}">
      <dgm:prSet/>
      <dgm:spPr/>
      <dgm:t>
        <a:bodyPr/>
        <a:lstStyle/>
        <a:p>
          <a:endParaRPr lang="en-US"/>
        </a:p>
      </dgm:t>
    </dgm:pt>
    <dgm:pt modelId="{420843B0-B424-47D1-96B6-C94547FB3938}">
      <dgm:prSet custT="1"/>
      <dgm:spPr/>
      <dgm:t>
        <a:bodyPr/>
        <a:lstStyle/>
        <a:p>
          <a:pPr algn="ctr"/>
          <a:r>
            <a:rPr lang="en-US" sz="1800" i="0" dirty="0"/>
            <a:t>3. State Constitution:</a:t>
          </a:r>
        </a:p>
      </dgm:t>
    </dgm:pt>
    <dgm:pt modelId="{79E1E453-21CD-41B0-A354-2023494784B1}" type="parTrans" cxnId="{14219C2F-A74D-4C7F-ADB3-F60619D32F47}">
      <dgm:prSet/>
      <dgm:spPr/>
      <dgm:t>
        <a:bodyPr/>
        <a:lstStyle/>
        <a:p>
          <a:endParaRPr lang="en-US"/>
        </a:p>
      </dgm:t>
    </dgm:pt>
    <dgm:pt modelId="{125DC493-B320-4D72-82D3-791DC6D64A4F}" type="sibTrans" cxnId="{14219C2F-A74D-4C7F-ADB3-F60619D32F47}">
      <dgm:prSet/>
      <dgm:spPr/>
      <dgm:t>
        <a:bodyPr/>
        <a:lstStyle/>
        <a:p>
          <a:endParaRPr lang="en-US"/>
        </a:p>
      </dgm:t>
    </dgm:pt>
    <dgm:pt modelId="{1306DA06-6941-43D1-8229-61701C574E1B}">
      <dgm:prSet phldrT="[Text]" custT="1"/>
      <dgm:spPr/>
      <dgm:t>
        <a:bodyPr/>
        <a:lstStyle/>
        <a:p>
          <a:pPr algn="ctr"/>
          <a:r>
            <a:rPr lang="en-US" sz="1800" i="0" dirty="0"/>
            <a:t>Includes the Bill of Rights: personal freedoms.</a:t>
          </a:r>
        </a:p>
      </dgm:t>
    </dgm:pt>
    <dgm:pt modelId="{AC6A2BB3-4CCA-4A8A-80B3-769112F3CF1B}" type="parTrans" cxnId="{0AB0D8B7-ADE1-4090-A2FB-75609D1C1832}">
      <dgm:prSet/>
      <dgm:spPr/>
      <dgm:t>
        <a:bodyPr/>
        <a:lstStyle/>
        <a:p>
          <a:endParaRPr lang="en-US"/>
        </a:p>
      </dgm:t>
    </dgm:pt>
    <dgm:pt modelId="{CAD690B9-8F58-4BED-A71C-3CA138059229}" type="sibTrans" cxnId="{0AB0D8B7-ADE1-4090-A2FB-75609D1C1832}">
      <dgm:prSet/>
      <dgm:spPr/>
      <dgm:t>
        <a:bodyPr/>
        <a:lstStyle/>
        <a:p>
          <a:endParaRPr lang="en-US"/>
        </a:p>
      </dgm:t>
    </dgm:pt>
    <dgm:pt modelId="{BCE1EED0-F426-4991-AE6D-CBA3F406E2E2}">
      <dgm:prSet phldrT="[Text]" custT="1"/>
      <dgm:spPr/>
      <dgm:t>
        <a:bodyPr/>
        <a:lstStyle/>
        <a:p>
          <a:pPr algn="ctr"/>
          <a:r>
            <a:rPr lang="en-US" sz="1800" i="0" dirty="0"/>
            <a:t>Defines structure of federal gov’t and relationship to states. </a:t>
          </a:r>
        </a:p>
      </dgm:t>
    </dgm:pt>
    <dgm:pt modelId="{8209E539-A100-4681-90A9-F6FD91BBECA1}" type="parTrans" cxnId="{64DF9F71-11FF-493A-9068-E967280F9769}">
      <dgm:prSet/>
      <dgm:spPr/>
      <dgm:t>
        <a:bodyPr/>
        <a:lstStyle/>
        <a:p>
          <a:endParaRPr lang="en-US"/>
        </a:p>
      </dgm:t>
    </dgm:pt>
    <dgm:pt modelId="{A8B1F309-87B5-4976-852C-0D780D4A4AA6}" type="sibTrans" cxnId="{64DF9F71-11FF-493A-9068-E967280F9769}">
      <dgm:prSet/>
      <dgm:spPr/>
      <dgm:t>
        <a:bodyPr/>
        <a:lstStyle/>
        <a:p>
          <a:endParaRPr lang="en-US"/>
        </a:p>
      </dgm:t>
    </dgm:pt>
    <dgm:pt modelId="{D0ACC5CA-81FD-40EB-B0C2-D37F97F001E6}">
      <dgm:prSet custT="1"/>
      <dgm:spPr/>
      <dgm:t>
        <a:bodyPr/>
        <a:lstStyle/>
        <a:p>
          <a:pPr algn="ctr"/>
          <a:r>
            <a:rPr lang="en-US" sz="1800" i="0" dirty="0"/>
            <a:t>Passed by Congress in the U.S. Code. </a:t>
          </a:r>
        </a:p>
      </dgm:t>
    </dgm:pt>
    <dgm:pt modelId="{A15DD0D1-F1EE-4B54-AD53-473C3E9D447F}" type="parTrans" cxnId="{78459576-1686-4145-B377-FE67C7F29101}">
      <dgm:prSet/>
      <dgm:spPr/>
      <dgm:t>
        <a:bodyPr/>
        <a:lstStyle/>
        <a:p>
          <a:endParaRPr lang="en-US"/>
        </a:p>
      </dgm:t>
    </dgm:pt>
    <dgm:pt modelId="{26279591-ADAB-47B2-9085-65AB399F1169}" type="sibTrans" cxnId="{78459576-1686-4145-B377-FE67C7F29101}">
      <dgm:prSet/>
      <dgm:spPr/>
      <dgm:t>
        <a:bodyPr/>
        <a:lstStyle/>
        <a:p>
          <a:endParaRPr lang="en-US"/>
        </a:p>
      </dgm:t>
    </dgm:pt>
    <dgm:pt modelId="{CF865B78-E563-4C64-8B11-985D1D13047F}">
      <dgm:prSet custT="1"/>
      <dgm:spPr/>
      <dgm:t>
        <a:bodyPr/>
        <a:lstStyle/>
        <a:p>
          <a:pPr algn="ctr"/>
          <a:r>
            <a:rPr lang="en-US" sz="1800" i="0" dirty="0"/>
            <a:t>Regulates commerce </a:t>
          </a:r>
          <a:r>
            <a:rPr lang="en-US" sz="1800" i="0" dirty="0" err="1"/>
            <a:t>btwn</a:t>
          </a:r>
          <a:r>
            <a:rPr lang="en-US" sz="1800" i="0" dirty="0"/>
            <a:t> states, declare war, print $, maintain post office, armed forces.</a:t>
          </a:r>
        </a:p>
      </dgm:t>
    </dgm:pt>
    <dgm:pt modelId="{05D1B0C4-C54D-43CB-830F-61874BBAD7C7}" type="parTrans" cxnId="{D65FC50B-B0CB-4823-92BC-2300E93B0A91}">
      <dgm:prSet/>
      <dgm:spPr/>
      <dgm:t>
        <a:bodyPr/>
        <a:lstStyle/>
        <a:p>
          <a:endParaRPr lang="en-US"/>
        </a:p>
      </dgm:t>
    </dgm:pt>
    <dgm:pt modelId="{8D454334-E72A-415B-B6BC-8BA73E84E1C0}" type="sibTrans" cxnId="{D65FC50B-B0CB-4823-92BC-2300E93B0A91}">
      <dgm:prSet/>
      <dgm:spPr/>
      <dgm:t>
        <a:bodyPr/>
        <a:lstStyle/>
        <a:p>
          <a:endParaRPr lang="en-US"/>
        </a:p>
      </dgm:t>
    </dgm:pt>
    <dgm:pt modelId="{FFACAD62-5E7B-4D78-BB39-1C4D94E02427}">
      <dgm:prSet custT="1"/>
      <dgm:spPr/>
      <dgm:t>
        <a:bodyPr/>
        <a:lstStyle/>
        <a:p>
          <a:r>
            <a:rPr lang="en-US" sz="1800" i="0" dirty="0"/>
            <a:t>4. State Laws:</a:t>
          </a:r>
        </a:p>
      </dgm:t>
    </dgm:pt>
    <dgm:pt modelId="{3E84B6D9-1D8E-4547-A9D7-F261F39738A6}" type="parTrans" cxnId="{CBE47EAA-9B89-46FA-90EC-A706A6B9A69B}">
      <dgm:prSet/>
      <dgm:spPr/>
      <dgm:t>
        <a:bodyPr/>
        <a:lstStyle/>
        <a:p>
          <a:endParaRPr lang="en-US"/>
        </a:p>
      </dgm:t>
    </dgm:pt>
    <dgm:pt modelId="{DEA0B245-7DFC-42B9-9B6C-4CA8F16E8DDB}" type="sibTrans" cxnId="{CBE47EAA-9B89-46FA-90EC-A706A6B9A69B}">
      <dgm:prSet/>
      <dgm:spPr/>
      <dgm:t>
        <a:bodyPr/>
        <a:lstStyle/>
        <a:p>
          <a:endParaRPr lang="en-US"/>
        </a:p>
      </dgm:t>
    </dgm:pt>
    <dgm:pt modelId="{90964D09-95E8-44CF-A0C8-3659AEBC68A5}">
      <dgm:prSet custT="1"/>
      <dgm:spPr/>
      <dgm:t>
        <a:bodyPr/>
        <a:lstStyle/>
        <a:p>
          <a:r>
            <a:rPr lang="en-US" sz="1800" i="0" dirty="0"/>
            <a:t>State gov’ts pass laws affecting state residents  </a:t>
          </a:r>
        </a:p>
      </dgm:t>
    </dgm:pt>
    <dgm:pt modelId="{CC508508-B291-46B4-AC63-4B593DCECBFC}" type="parTrans" cxnId="{3221AACA-DD24-43EF-BCF9-BD4C4CE48612}">
      <dgm:prSet/>
      <dgm:spPr/>
      <dgm:t>
        <a:bodyPr/>
        <a:lstStyle/>
        <a:p>
          <a:endParaRPr lang="en-US"/>
        </a:p>
      </dgm:t>
    </dgm:pt>
    <dgm:pt modelId="{96960228-DE8A-4DD3-81C0-0769294F6521}" type="sibTrans" cxnId="{3221AACA-DD24-43EF-BCF9-BD4C4CE48612}">
      <dgm:prSet/>
      <dgm:spPr/>
      <dgm:t>
        <a:bodyPr/>
        <a:lstStyle/>
        <a:p>
          <a:endParaRPr lang="en-US"/>
        </a:p>
      </dgm:t>
    </dgm:pt>
    <dgm:pt modelId="{D1292D53-8EF0-4FAA-80C2-84E157F82E9D}">
      <dgm:prSet custT="1"/>
      <dgm:spPr/>
      <dgm:t>
        <a:bodyPr/>
        <a:lstStyle/>
        <a:p>
          <a:pPr algn="ctr"/>
          <a:r>
            <a:rPr lang="en-US" sz="1800" i="0" dirty="0"/>
            <a:t>Describes the structure of state gov’t, relationship between state and citizens. </a:t>
          </a:r>
        </a:p>
      </dgm:t>
    </dgm:pt>
    <dgm:pt modelId="{F4E00936-31B3-4739-86E9-92026FCA3762}" type="parTrans" cxnId="{880CBD6F-AF60-4FF0-A209-1CEE797E3476}">
      <dgm:prSet/>
      <dgm:spPr/>
      <dgm:t>
        <a:bodyPr/>
        <a:lstStyle/>
        <a:p>
          <a:endParaRPr lang="en-US"/>
        </a:p>
      </dgm:t>
    </dgm:pt>
    <dgm:pt modelId="{8E9F4A9F-B2C4-42C1-B351-E89D764EDA3B}" type="sibTrans" cxnId="{880CBD6F-AF60-4FF0-A209-1CEE797E3476}">
      <dgm:prSet/>
      <dgm:spPr/>
      <dgm:t>
        <a:bodyPr/>
        <a:lstStyle/>
        <a:p>
          <a:endParaRPr lang="en-US"/>
        </a:p>
      </dgm:t>
    </dgm:pt>
    <dgm:pt modelId="{BA778759-B416-488E-B4A1-CD8AD993B1B3}">
      <dgm:prSet custT="1"/>
      <dgm:spPr/>
      <dgm:t>
        <a:bodyPr/>
        <a:lstStyle/>
        <a:p>
          <a:pPr algn="ctr"/>
          <a:r>
            <a:rPr lang="en-US" sz="1800" i="0" dirty="0"/>
            <a:t>Defines an additional set of personal rights on a state-by-state basis.</a:t>
          </a:r>
        </a:p>
      </dgm:t>
    </dgm:pt>
    <dgm:pt modelId="{EAC1D344-4A91-44AA-B24A-6E3EF059AAA5}" type="parTrans" cxnId="{CD05BD65-3580-4C27-A572-D3A9D5244240}">
      <dgm:prSet/>
      <dgm:spPr/>
      <dgm:t>
        <a:bodyPr/>
        <a:lstStyle/>
        <a:p>
          <a:endParaRPr lang="en-US"/>
        </a:p>
      </dgm:t>
    </dgm:pt>
    <dgm:pt modelId="{C5BD501B-218D-48E6-9D5D-ABFA6352DA16}" type="sibTrans" cxnId="{CD05BD65-3580-4C27-A572-D3A9D5244240}">
      <dgm:prSet/>
      <dgm:spPr/>
      <dgm:t>
        <a:bodyPr/>
        <a:lstStyle/>
        <a:p>
          <a:endParaRPr lang="en-US"/>
        </a:p>
      </dgm:t>
    </dgm:pt>
    <dgm:pt modelId="{BCFE6B44-C7E8-4569-922D-E3C353A0AB87}">
      <dgm:prSet phldrT="[Text]" custT="1"/>
      <dgm:spPr/>
      <dgm:t>
        <a:bodyPr/>
        <a:lstStyle/>
        <a:p>
          <a:pPr algn="ctr"/>
          <a:r>
            <a:rPr lang="en-US" sz="1800" i="0" dirty="0"/>
            <a:t>Tradition provides precedent when regulations do not explicitly address a situation</a:t>
          </a:r>
        </a:p>
      </dgm:t>
    </dgm:pt>
    <dgm:pt modelId="{1C8CC1E8-E876-4846-B2DF-D1C19751AFFF}" type="parTrans" cxnId="{C3AE5485-D297-4147-A47B-F61FAD3443A5}">
      <dgm:prSet/>
      <dgm:spPr/>
      <dgm:t>
        <a:bodyPr/>
        <a:lstStyle/>
        <a:p>
          <a:endParaRPr lang="en-US"/>
        </a:p>
      </dgm:t>
    </dgm:pt>
    <dgm:pt modelId="{75AD4071-62F4-466D-8653-32D667FF9804}" type="sibTrans" cxnId="{C3AE5485-D297-4147-A47B-F61FAD3443A5}">
      <dgm:prSet/>
      <dgm:spPr/>
      <dgm:t>
        <a:bodyPr/>
        <a:lstStyle/>
        <a:p>
          <a:endParaRPr lang="en-US"/>
        </a:p>
      </dgm:t>
    </dgm:pt>
    <dgm:pt modelId="{73EB5EAC-0905-4B4D-8010-A98E642D3452}" type="pres">
      <dgm:prSet presAssocID="{38141CD0-57D3-4D76-B4D9-15FC20035A41}" presName="Name0" presStyleCnt="0">
        <dgm:presLayoutVars>
          <dgm:dir/>
          <dgm:animLvl val="lvl"/>
          <dgm:resizeHandles val="exact"/>
        </dgm:presLayoutVars>
      </dgm:prSet>
      <dgm:spPr/>
    </dgm:pt>
    <dgm:pt modelId="{71D4DA22-3F1A-4200-B743-A3E197C752DE}" type="pres">
      <dgm:prSet presAssocID="{A2A4E5E9-1820-4C66-86AD-E53F8B8704BC}" presName="boxAndChildren" presStyleCnt="0"/>
      <dgm:spPr/>
    </dgm:pt>
    <dgm:pt modelId="{F421B4DF-F6B7-44F6-A61E-B03559130CD3}" type="pres">
      <dgm:prSet presAssocID="{A2A4E5E9-1820-4C66-86AD-E53F8B8704BC}" presName="parentTextBox" presStyleLbl="node1" presStyleIdx="0" presStyleCnt="5"/>
      <dgm:spPr/>
    </dgm:pt>
    <dgm:pt modelId="{392DD94F-5B06-4DC7-A237-F963B2B8E492}" type="pres">
      <dgm:prSet presAssocID="{A2A4E5E9-1820-4C66-86AD-E53F8B8704BC}" presName="entireBox" presStyleLbl="node1" presStyleIdx="0" presStyleCnt="5"/>
      <dgm:spPr/>
    </dgm:pt>
    <dgm:pt modelId="{19B3B0C9-53D8-4929-BDA3-B77981C18469}" type="pres">
      <dgm:prSet presAssocID="{A2A4E5E9-1820-4C66-86AD-E53F8B8704BC}" presName="descendantBox" presStyleCnt="0"/>
      <dgm:spPr/>
    </dgm:pt>
    <dgm:pt modelId="{873E1F60-F472-443A-935C-4452C1B978AE}" type="pres">
      <dgm:prSet presAssocID="{BCFE6B44-C7E8-4569-922D-E3C353A0AB87}" presName="childTextBox" presStyleLbl="fgAccFollowNode1" presStyleIdx="0" presStyleCnt="8">
        <dgm:presLayoutVars>
          <dgm:bulletEnabled val="1"/>
        </dgm:presLayoutVars>
      </dgm:prSet>
      <dgm:spPr/>
    </dgm:pt>
    <dgm:pt modelId="{AD852AA1-D118-4ADD-BE5F-75292C71C718}" type="pres">
      <dgm:prSet presAssocID="{DEA0B245-7DFC-42B9-9B6C-4CA8F16E8DDB}" presName="sp" presStyleCnt="0"/>
      <dgm:spPr/>
    </dgm:pt>
    <dgm:pt modelId="{6CD1B1F5-6325-42F0-8790-5F419E8E33FC}" type="pres">
      <dgm:prSet presAssocID="{FFACAD62-5E7B-4D78-BB39-1C4D94E02427}" presName="arrowAndChildren" presStyleCnt="0"/>
      <dgm:spPr/>
    </dgm:pt>
    <dgm:pt modelId="{3E816564-E70A-4CE3-8944-F15FC0CC323D}" type="pres">
      <dgm:prSet presAssocID="{FFACAD62-5E7B-4D78-BB39-1C4D94E02427}" presName="parentTextArrow" presStyleLbl="node1" presStyleIdx="0" presStyleCnt="5"/>
      <dgm:spPr/>
    </dgm:pt>
    <dgm:pt modelId="{ABD013DE-2862-4A19-A427-F2273DFCD7FF}" type="pres">
      <dgm:prSet presAssocID="{FFACAD62-5E7B-4D78-BB39-1C4D94E02427}" presName="arrow" presStyleLbl="node1" presStyleIdx="1" presStyleCnt="5"/>
      <dgm:spPr/>
    </dgm:pt>
    <dgm:pt modelId="{C774144C-EB82-4D57-B400-EE3BCD16F4AF}" type="pres">
      <dgm:prSet presAssocID="{FFACAD62-5E7B-4D78-BB39-1C4D94E02427}" presName="descendantArrow" presStyleCnt="0"/>
      <dgm:spPr/>
    </dgm:pt>
    <dgm:pt modelId="{FE26FA93-7B9A-4DF6-AEB9-74F9E6AC550D}" type="pres">
      <dgm:prSet presAssocID="{90964D09-95E8-44CF-A0C8-3659AEBC68A5}" presName="childTextArrow" presStyleLbl="fgAccFollowNode1" presStyleIdx="1" presStyleCnt="8">
        <dgm:presLayoutVars>
          <dgm:bulletEnabled val="1"/>
        </dgm:presLayoutVars>
      </dgm:prSet>
      <dgm:spPr/>
    </dgm:pt>
    <dgm:pt modelId="{6DE4FA41-F007-44EA-A769-240D5C34D304}" type="pres">
      <dgm:prSet presAssocID="{125DC493-B320-4D72-82D3-791DC6D64A4F}" presName="sp" presStyleCnt="0"/>
      <dgm:spPr/>
    </dgm:pt>
    <dgm:pt modelId="{89FCDF4C-F39C-477B-902E-762D7C7F5C65}" type="pres">
      <dgm:prSet presAssocID="{420843B0-B424-47D1-96B6-C94547FB3938}" presName="arrowAndChildren" presStyleCnt="0"/>
      <dgm:spPr/>
    </dgm:pt>
    <dgm:pt modelId="{9C6EEAC7-BBEA-459F-8712-3BEAA1D1F3EF}" type="pres">
      <dgm:prSet presAssocID="{420843B0-B424-47D1-96B6-C94547FB3938}" presName="parentTextArrow" presStyleLbl="node1" presStyleIdx="1" presStyleCnt="5"/>
      <dgm:spPr/>
    </dgm:pt>
    <dgm:pt modelId="{DB2050EE-41A8-4F13-9561-CD5EE7AD28E8}" type="pres">
      <dgm:prSet presAssocID="{420843B0-B424-47D1-96B6-C94547FB3938}" presName="arrow" presStyleLbl="node1" presStyleIdx="2" presStyleCnt="5"/>
      <dgm:spPr/>
    </dgm:pt>
    <dgm:pt modelId="{E38F7FAB-E019-485E-B90A-2E8688AB5CA6}" type="pres">
      <dgm:prSet presAssocID="{420843B0-B424-47D1-96B6-C94547FB3938}" presName="descendantArrow" presStyleCnt="0"/>
      <dgm:spPr/>
    </dgm:pt>
    <dgm:pt modelId="{F21D799A-3D65-4662-B57A-A68D7D53272D}" type="pres">
      <dgm:prSet presAssocID="{D1292D53-8EF0-4FAA-80C2-84E157F82E9D}" presName="childTextArrow" presStyleLbl="fgAccFollowNode1" presStyleIdx="2" presStyleCnt="8" custScaleY="187189">
        <dgm:presLayoutVars>
          <dgm:bulletEnabled val="1"/>
        </dgm:presLayoutVars>
      </dgm:prSet>
      <dgm:spPr/>
    </dgm:pt>
    <dgm:pt modelId="{139AAAA5-7A2A-4DA4-BC97-AD098175387C}" type="pres">
      <dgm:prSet presAssocID="{BA778759-B416-488E-B4A1-CD8AD993B1B3}" presName="childTextArrow" presStyleLbl="fgAccFollowNode1" presStyleIdx="3" presStyleCnt="8" custScaleY="187189">
        <dgm:presLayoutVars>
          <dgm:bulletEnabled val="1"/>
        </dgm:presLayoutVars>
      </dgm:prSet>
      <dgm:spPr/>
    </dgm:pt>
    <dgm:pt modelId="{294EB7C0-9E9F-4400-9145-E34911ED2D4F}" type="pres">
      <dgm:prSet presAssocID="{67D2F84E-ED6B-4579-9593-5CE79209F554}" presName="sp" presStyleCnt="0"/>
      <dgm:spPr/>
    </dgm:pt>
    <dgm:pt modelId="{316519D2-E996-4F27-B07C-63A5635ACDBC}" type="pres">
      <dgm:prSet presAssocID="{660EEFFC-39F2-4D13-A3F7-3CA8BF756D6A}" presName="arrowAndChildren" presStyleCnt="0"/>
      <dgm:spPr/>
    </dgm:pt>
    <dgm:pt modelId="{B1BDFBBD-5EF0-453B-A883-FE5D751BEEF5}" type="pres">
      <dgm:prSet presAssocID="{660EEFFC-39F2-4D13-A3F7-3CA8BF756D6A}" presName="parentTextArrow" presStyleLbl="node1" presStyleIdx="2" presStyleCnt="5"/>
      <dgm:spPr/>
    </dgm:pt>
    <dgm:pt modelId="{C74FF747-207A-4380-90D6-8FF97EA786B3}" type="pres">
      <dgm:prSet presAssocID="{660EEFFC-39F2-4D13-A3F7-3CA8BF756D6A}" presName="arrow" presStyleLbl="node1" presStyleIdx="3" presStyleCnt="5" custScaleY="113346"/>
      <dgm:spPr/>
    </dgm:pt>
    <dgm:pt modelId="{49DA1E29-272D-481F-B976-3CDDFB5EF0A5}" type="pres">
      <dgm:prSet presAssocID="{660EEFFC-39F2-4D13-A3F7-3CA8BF756D6A}" presName="descendantArrow" presStyleCnt="0"/>
      <dgm:spPr/>
    </dgm:pt>
    <dgm:pt modelId="{E7D572B0-6116-479D-8DCB-EC2EAB710D8E}" type="pres">
      <dgm:prSet presAssocID="{D0ACC5CA-81FD-40EB-B0C2-D37F97F001E6}" presName="childTextArrow" presStyleLbl="fgAccFollowNode1" presStyleIdx="4" presStyleCnt="8" custScaleX="52829" custScaleY="150445">
        <dgm:presLayoutVars>
          <dgm:bulletEnabled val="1"/>
        </dgm:presLayoutVars>
      </dgm:prSet>
      <dgm:spPr/>
    </dgm:pt>
    <dgm:pt modelId="{BF924472-3CDB-4901-889C-DBEEACB65006}" type="pres">
      <dgm:prSet presAssocID="{CF865B78-E563-4C64-8B11-985D1D13047F}" presName="childTextArrow" presStyleLbl="fgAccFollowNode1" presStyleIdx="5" presStyleCnt="8" custScaleY="147056">
        <dgm:presLayoutVars>
          <dgm:bulletEnabled val="1"/>
        </dgm:presLayoutVars>
      </dgm:prSet>
      <dgm:spPr/>
    </dgm:pt>
    <dgm:pt modelId="{F8B17280-0453-4E45-A103-682E87205B87}" type="pres">
      <dgm:prSet presAssocID="{979D064A-CC2C-42A2-B85C-43865EC254C8}" presName="sp" presStyleCnt="0"/>
      <dgm:spPr/>
    </dgm:pt>
    <dgm:pt modelId="{84ECC051-4F04-4E76-B375-F11D2AF35060}" type="pres">
      <dgm:prSet presAssocID="{7140267C-817A-489C-B7A0-22377C1B53DC}" presName="arrowAndChildren" presStyleCnt="0"/>
      <dgm:spPr/>
    </dgm:pt>
    <dgm:pt modelId="{11C22F9B-36B4-4465-BBE9-A5CAB19A3DBD}" type="pres">
      <dgm:prSet presAssocID="{7140267C-817A-489C-B7A0-22377C1B53DC}" presName="parentTextArrow" presStyleLbl="node1" presStyleIdx="3" presStyleCnt="5"/>
      <dgm:spPr/>
    </dgm:pt>
    <dgm:pt modelId="{A04947F6-D0F3-4409-876E-A1230E30EDFB}" type="pres">
      <dgm:prSet presAssocID="{7140267C-817A-489C-B7A0-22377C1B53DC}" presName="arrow" presStyleLbl="node1" presStyleIdx="4" presStyleCnt="5"/>
      <dgm:spPr/>
    </dgm:pt>
    <dgm:pt modelId="{513F7C2F-D60C-445B-B9C5-A2636A0793BE}" type="pres">
      <dgm:prSet presAssocID="{7140267C-817A-489C-B7A0-22377C1B53DC}" presName="descendantArrow" presStyleCnt="0"/>
      <dgm:spPr/>
    </dgm:pt>
    <dgm:pt modelId="{58B4A0DA-62FA-4B07-B045-B556B52621B6}" type="pres">
      <dgm:prSet presAssocID="{BCE1EED0-F426-4991-AE6D-CBA3F406E2E2}" presName="childTextArrow" presStyleLbl="fgAccFollowNode1" presStyleIdx="6" presStyleCnt="8" custScaleY="148840">
        <dgm:presLayoutVars>
          <dgm:bulletEnabled val="1"/>
        </dgm:presLayoutVars>
      </dgm:prSet>
      <dgm:spPr/>
    </dgm:pt>
    <dgm:pt modelId="{563C8B33-5D0B-451E-9CDC-90D3A7C92D5B}" type="pres">
      <dgm:prSet presAssocID="{1306DA06-6941-43D1-8229-61701C574E1B}" presName="childTextArrow" presStyleLbl="fgAccFollowNode1" presStyleIdx="7" presStyleCnt="8" custScaleY="148840">
        <dgm:presLayoutVars>
          <dgm:bulletEnabled val="1"/>
        </dgm:presLayoutVars>
      </dgm:prSet>
      <dgm:spPr/>
    </dgm:pt>
  </dgm:ptLst>
  <dgm:cxnLst>
    <dgm:cxn modelId="{ACE71307-D393-43F9-8A8B-2B8B88F99A02}" type="presOf" srcId="{1306DA06-6941-43D1-8229-61701C574E1B}" destId="{563C8B33-5D0B-451E-9CDC-90D3A7C92D5B}" srcOrd="0" destOrd="0" presId="urn:microsoft.com/office/officeart/2005/8/layout/process4"/>
    <dgm:cxn modelId="{E5DC120B-6CF8-4D67-B4CC-BD9548EF39DE}" type="presOf" srcId="{A2A4E5E9-1820-4C66-86AD-E53F8B8704BC}" destId="{392DD94F-5B06-4DC7-A237-F963B2B8E492}" srcOrd="1" destOrd="0" presId="urn:microsoft.com/office/officeart/2005/8/layout/process4"/>
    <dgm:cxn modelId="{D65FC50B-B0CB-4823-92BC-2300E93B0A91}" srcId="{660EEFFC-39F2-4D13-A3F7-3CA8BF756D6A}" destId="{CF865B78-E563-4C64-8B11-985D1D13047F}" srcOrd="1" destOrd="0" parTransId="{05D1B0C4-C54D-43CB-830F-61874BBAD7C7}" sibTransId="{8D454334-E72A-415B-B6BC-8BA73E84E1C0}"/>
    <dgm:cxn modelId="{4BBD650C-43E6-4EE1-B19E-226B993958AC}" type="presOf" srcId="{420843B0-B424-47D1-96B6-C94547FB3938}" destId="{9C6EEAC7-BBEA-459F-8712-3BEAA1D1F3EF}" srcOrd="0" destOrd="0" presId="urn:microsoft.com/office/officeart/2005/8/layout/process4"/>
    <dgm:cxn modelId="{A7C87A26-3B66-4B7B-9203-4B33AA05269A}" type="presOf" srcId="{BCFE6B44-C7E8-4569-922D-E3C353A0AB87}" destId="{873E1F60-F472-443A-935C-4452C1B978AE}" srcOrd="0" destOrd="0" presId="urn:microsoft.com/office/officeart/2005/8/layout/process4"/>
    <dgm:cxn modelId="{C45AE22C-16C1-45DF-9909-A3E8142B16E5}" type="presOf" srcId="{7140267C-817A-489C-B7A0-22377C1B53DC}" destId="{11C22F9B-36B4-4465-BBE9-A5CAB19A3DBD}" srcOrd="0" destOrd="0" presId="urn:microsoft.com/office/officeart/2005/8/layout/process4"/>
    <dgm:cxn modelId="{14219C2F-A74D-4C7F-ADB3-F60619D32F47}" srcId="{38141CD0-57D3-4D76-B4D9-15FC20035A41}" destId="{420843B0-B424-47D1-96B6-C94547FB3938}" srcOrd="2" destOrd="0" parTransId="{79E1E453-21CD-41B0-A354-2023494784B1}" sibTransId="{125DC493-B320-4D72-82D3-791DC6D64A4F}"/>
    <dgm:cxn modelId="{29F9B436-089F-4494-AB79-68047B8A09FF}" type="presOf" srcId="{7140267C-817A-489C-B7A0-22377C1B53DC}" destId="{A04947F6-D0F3-4409-876E-A1230E30EDFB}" srcOrd="1" destOrd="0" presId="urn:microsoft.com/office/officeart/2005/8/layout/process4"/>
    <dgm:cxn modelId="{984B0D3A-656E-4A18-83C9-555B35B599F0}" type="presOf" srcId="{660EEFFC-39F2-4D13-A3F7-3CA8BF756D6A}" destId="{B1BDFBBD-5EF0-453B-A883-FE5D751BEEF5}" srcOrd="0" destOrd="0" presId="urn:microsoft.com/office/officeart/2005/8/layout/process4"/>
    <dgm:cxn modelId="{5913163E-32C3-4050-BBF7-63B338349E88}" type="presOf" srcId="{660EEFFC-39F2-4D13-A3F7-3CA8BF756D6A}" destId="{C74FF747-207A-4380-90D6-8FF97EA786B3}" srcOrd="1" destOrd="0" presId="urn:microsoft.com/office/officeart/2005/8/layout/process4"/>
    <dgm:cxn modelId="{EF066C65-42A9-45D4-AF62-AF3375577A2C}" srcId="{38141CD0-57D3-4D76-B4D9-15FC20035A41}" destId="{A2A4E5E9-1820-4C66-86AD-E53F8B8704BC}" srcOrd="4" destOrd="0" parTransId="{8F95B53D-BBF9-46A1-AF35-2A6FF9995925}" sibTransId="{D2FA8B5E-9C47-4F91-93AD-6FC047A2FB09}"/>
    <dgm:cxn modelId="{CD05BD65-3580-4C27-A572-D3A9D5244240}" srcId="{420843B0-B424-47D1-96B6-C94547FB3938}" destId="{BA778759-B416-488E-B4A1-CD8AD993B1B3}" srcOrd="1" destOrd="0" parTransId="{EAC1D344-4A91-44AA-B24A-6E3EF059AAA5}" sibTransId="{C5BD501B-218D-48E6-9D5D-ABFA6352DA16}"/>
    <dgm:cxn modelId="{72CABB6E-AC8B-4EF7-A7C3-AD8D5A109FD7}" type="presOf" srcId="{FFACAD62-5E7B-4D78-BB39-1C4D94E02427}" destId="{ABD013DE-2862-4A19-A427-F2273DFCD7FF}" srcOrd="1" destOrd="0" presId="urn:microsoft.com/office/officeart/2005/8/layout/process4"/>
    <dgm:cxn modelId="{880CBD6F-AF60-4FF0-A209-1CEE797E3476}" srcId="{420843B0-B424-47D1-96B6-C94547FB3938}" destId="{D1292D53-8EF0-4FAA-80C2-84E157F82E9D}" srcOrd="0" destOrd="0" parTransId="{F4E00936-31B3-4739-86E9-92026FCA3762}" sibTransId="{8E9F4A9F-B2C4-42C1-B351-E89D764EDA3B}"/>
    <dgm:cxn modelId="{64DF9F71-11FF-493A-9068-E967280F9769}" srcId="{7140267C-817A-489C-B7A0-22377C1B53DC}" destId="{BCE1EED0-F426-4991-AE6D-CBA3F406E2E2}" srcOrd="0" destOrd="0" parTransId="{8209E539-A100-4681-90A9-F6FD91BBECA1}" sibTransId="{A8B1F309-87B5-4976-852C-0D780D4A4AA6}"/>
    <dgm:cxn modelId="{7D543054-C97B-45B7-8F77-C29B5AFF5E8E}" type="presOf" srcId="{D1292D53-8EF0-4FAA-80C2-84E157F82E9D}" destId="{F21D799A-3D65-4662-B57A-A68D7D53272D}" srcOrd="0" destOrd="0" presId="urn:microsoft.com/office/officeart/2005/8/layout/process4"/>
    <dgm:cxn modelId="{78459576-1686-4145-B377-FE67C7F29101}" srcId="{660EEFFC-39F2-4D13-A3F7-3CA8BF756D6A}" destId="{D0ACC5CA-81FD-40EB-B0C2-D37F97F001E6}" srcOrd="0" destOrd="0" parTransId="{A15DD0D1-F1EE-4B54-AD53-473C3E9D447F}" sibTransId="{26279591-ADAB-47B2-9085-65AB399F1169}"/>
    <dgm:cxn modelId="{C3AE5485-D297-4147-A47B-F61FAD3443A5}" srcId="{A2A4E5E9-1820-4C66-86AD-E53F8B8704BC}" destId="{BCFE6B44-C7E8-4569-922D-E3C353A0AB87}" srcOrd="0" destOrd="0" parTransId="{1C8CC1E8-E876-4846-B2DF-D1C19751AFFF}" sibTransId="{75AD4071-62F4-466D-8653-32D667FF9804}"/>
    <dgm:cxn modelId="{226F3EA0-9D29-4C26-AA1C-B4AF75E6258B}" type="presOf" srcId="{FFACAD62-5E7B-4D78-BB39-1C4D94E02427}" destId="{3E816564-E70A-4CE3-8944-F15FC0CC323D}" srcOrd="0" destOrd="0" presId="urn:microsoft.com/office/officeart/2005/8/layout/process4"/>
    <dgm:cxn modelId="{73E3FDA1-C2F5-4E81-BD8E-D92A8D7F3AD9}" type="presOf" srcId="{D0ACC5CA-81FD-40EB-B0C2-D37F97F001E6}" destId="{E7D572B0-6116-479D-8DCB-EC2EAB710D8E}" srcOrd="0" destOrd="0" presId="urn:microsoft.com/office/officeart/2005/8/layout/process4"/>
    <dgm:cxn modelId="{CBE47EAA-9B89-46FA-90EC-A706A6B9A69B}" srcId="{38141CD0-57D3-4D76-B4D9-15FC20035A41}" destId="{FFACAD62-5E7B-4D78-BB39-1C4D94E02427}" srcOrd="3" destOrd="0" parTransId="{3E84B6D9-1D8E-4547-A9D7-F261F39738A6}" sibTransId="{DEA0B245-7DFC-42B9-9B6C-4CA8F16E8DDB}"/>
    <dgm:cxn modelId="{FD099DB5-3518-4BBB-B274-C9EBBAC2879D}" srcId="{38141CD0-57D3-4D76-B4D9-15FC20035A41}" destId="{7140267C-817A-489C-B7A0-22377C1B53DC}" srcOrd="0" destOrd="0" parTransId="{A61B1893-10E3-4712-92AD-23619281F74A}" sibTransId="{979D064A-CC2C-42A2-B85C-43865EC254C8}"/>
    <dgm:cxn modelId="{0AB0D8B7-ADE1-4090-A2FB-75609D1C1832}" srcId="{7140267C-817A-489C-B7A0-22377C1B53DC}" destId="{1306DA06-6941-43D1-8229-61701C574E1B}" srcOrd="1" destOrd="0" parTransId="{AC6A2BB3-4CCA-4A8A-80B3-769112F3CF1B}" sibTransId="{CAD690B9-8F58-4BED-A71C-3CA138059229}"/>
    <dgm:cxn modelId="{3221AACA-DD24-43EF-BCF9-BD4C4CE48612}" srcId="{FFACAD62-5E7B-4D78-BB39-1C4D94E02427}" destId="{90964D09-95E8-44CF-A0C8-3659AEBC68A5}" srcOrd="0" destOrd="0" parTransId="{CC508508-B291-46B4-AC63-4B593DCECBFC}" sibTransId="{96960228-DE8A-4DD3-81C0-0769294F6521}"/>
    <dgm:cxn modelId="{CCFCF8D1-C1C6-438B-AAD4-C8255589F823}" type="presOf" srcId="{BCE1EED0-F426-4991-AE6D-CBA3F406E2E2}" destId="{58B4A0DA-62FA-4B07-B045-B556B52621B6}" srcOrd="0" destOrd="0" presId="urn:microsoft.com/office/officeart/2005/8/layout/process4"/>
    <dgm:cxn modelId="{BD60C1D5-9F76-4A64-B5D4-17BBB2FE3BF4}" type="presOf" srcId="{420843B0-B424-47D1-96B6-C94547FB3938}" destId="{DB2050EE-41A8-4F13-9561-CD5EE7AD28E8}" srcOrd="1" destOrd="0" presId="urn:microsoft.com/office/officeart/2005/8/layout/process4"/>
    <dgm:cxn modelId="{438F4BDA-508C-4BDC-837B-064450561B0F}" type="presOf" srcId="{90964D09-95E8-44CF-A0C8-3659AEBC68A5}" destId="{FE26FA93-7B9A-4DF6-AEB9-74F9E6AC550D}" srcOrd="0" destOrd="0" presId="urn:microsoft.com/office/officeart/2005/8/layout/process4"/>
    <dgm:cxn modelId="{7602FAE7-4488-4540-A180-70D53A5DB205}" srcId="{38141CD0-57D3-4D76-B4D9-15FC20035A41}" destId="{660EEFFC-39F2-4D13-A3F7-3CA8BF756D6A}" srcOrd="1" destOrd="0" parTransId="{DB196160-2A56-428B-B534-860AB55C5397}" sibTransId="{67D2F84E-ED6B-4579-9593-5CE79209F554}"/>
    <dgm:cxn modelId="{164C05EC-F4E4-4F32-840E-7FA2BC641BE9}" type="presOf" srcId="{CF865B78-E563-4C64-8B11-985D1D13047F}" destId="{BF924472-3CDB-4901-889C-DBEEACB65006}" srcOrd="0" destOrd="0" presId="urn:microsoft.com/office/officeart/2005/8/layout/process4"/>
    <dgm:cxn modelId="{347963F1-F027-4C3F-BE9D-74F83D6B5018}" type="presOf" srcId="{BA778759-B416-488E-B4A1-CD8AD993B1B3}" destId="{139AAAA5-7A2A-4DA4-BC97-AD098175387C}" srcOrd="0" destOrd="0" presId="urn:microsoft.com/office/officeart/2005/8/layout/process4"/>
    <dgm:cxn modelId="{087BD4F1-F716-443C-8C78-8B6AE08D9586}" type="presOf" srcId="{38141CD0-57D3-4D76-B4D9-15FC20035A41}" destId="{73EB5EAC-0905-4B4D-8010-A98E642D3452}" srcOrd="0" destOrd="0" presId="urn:microsoft.com/office/officeart/2005/8/layout/process4"/>
    <dgm:cxn modelId="{52DF06F5-12A9-430E-A0C6-05F0C04A24AE}" type="presOf" srcId="{A2A4E5E9-1820-4C66-86AD-E53F8B8704BC}" destId="{F421B4DF-F6B7-44F6-A61E-B03559130CD3}" srcOrd="0" destOrd="0" presId="urn:microsoft.com/office/officeart/2005/8/layout/process4"/>
    <dgm:cxn modelId="{9173A2C6-CD1F-4A41-AA28-3BB161FD9C7B}" type="presParOf" srcId="{73EB5EAC-0905-4B4D-8010-A98E642D3452}" destId="{71D4DA22-3F1A-4200-B743-A3E197C752DE}" srcOrd="0" destOrd="0" presId="urn:microsoft.com/office/officeart/2005/8/layout/process4"/>
    <dgm:cxn modelId="{F602DE43-9F02-4C11-A0C7-4D77C1DF3123}" type="presParOf" srcId="{71D4DA22-3F1A-4200-B743-A3E197C752DE}" destId="{F421B4DF-F6B7-44F6-A61E-B03559130CD3}" srcOrd="0" destOrd="0" presId="urn:microsoft.com/office/officeart/2005/8/layout/process4"/>
    <dgm:cxn modelId="{8BC882D9-74CF-42A6-809C-1AE8D6BCAB7F}" type="presParOf" srcId="{71D4DA22-3F1A-4200-B743-A3E197C752DE}" destId="{392DD94F-5B06-4DC7-A237-F963B2B8E492}" srcOrd="1" destOrd="0" presId="urn:microsoft.com/office/officeart/2005/8/layout/process4"/>
    <dgm:cxn modelId="{43C775B5-B86C-46CA-8857-6939D26FA468}" type="presParOf" srcId="{71D4DA22-3F1A-4200-B743-A3E197C752DE}" destId="{19B3B0C9-53D8-4929-BDA3-B77981C18469}" srcOrd="2" destOrd="0" presId="urn:microsoft.com/office/officeart/2005/8/layout/process4"/>
    <dgm:cxn modelId="{91F88FA9-3B30-4281-B0CC-424C95B3E541}" type="presParOf" srcId="{19B3B0C9-53D8-4929-BDA3-B77981C18469}" destId="{873E1F60-F472-443A-935C-4452C1B978AE}" srcOrd="0" destOrd="0" presId="urn:microsoft.com/office/officeart/2005/8/layout/process4"/>
    <dgm:cxn modelId="{9276A69D-F76B-4AA7-BE1A-9CA10E4F9C76}" type="presParOf" srcId="{73EB5EAC-0905-4B4D-8010-A98E642D3452}" destId="{AD852AA1-D118-4ADD-BE5F-75292C71C718}" srcOrd="1" destOrd="0" presId="urn:microsoft.com/office/officeart/2005/8/layout/process4"/>
    <dgm:cxn modelId="{2F6DDDF2-81B9-405A-BAC8-8E0AD6E62238}" type="presParOf" srcId="{73EB5EAC-0905-4B4D-8010-A98E642D3452}" destId="{6CD1B1F5-6325-42F0-8790-5F419E8E33FC}" srcOrd="2" destOrd="0" presId="urn:microsoft.com/office/officeart/2005/8/layout/process4"/>
    <dgm:cxn modelId="{6653C777-E139-4610-8C53-F5EEC47C78DE}" type="presParOf" srcId="{6CD1B1F5-6325-42F0-8790-5F419E8E33FC}" destId="{3E816564-E70A-4CE3-8944-F15FC0CC323D}" srcOrd="0" destOrd="0" presId="urn:microsoft.com/office/officeart/2005/8/layout/process4"/>
    <dgm:cxn modelId="{301297F8-5910-42F6-A618-A9EF6FB7004E}" type="presParOf" srcId="{6CD1B1F5-6325-42F0-8790-5F419E8E33FC}" destId="{ABD013DE-2862-4A19-A427-F2273DFCD7FF}" srcOrd="1" destOrd="0" presId="urn:microsoft.com/office/officeart/2005/8/layout/process4"/>
    <dgm:cxn modelId="{7651E9CA-E4CE-4648-9418-F2653C908E26}" type="presParOf" srcId="{6CD1B1F5-6325-42F0-8790-5F419E8E33FC}" destId="{C774144C-EB82-4D57-B400-EE3BCD16F4AF}" srcOrd="2" destOrd="0" presId="urn:microsoft.com/office/officeart/2005/8/layout/process4"/>
    <dgm:cxn modelId="{864E48A3-1915-4192-AFD5-A6CCB7A11B0B}" type="presParOf" srcId="{C774144C-EB82-4D57-B400-EE3BCD16F4AF}" destId="{FE26FA93-7B9A-4DF6-AEB9-74F9E6AC550D}" srcOrd="0" destOrd="0" presId="urn:microsoft.com/office/officeart/2005/8/layout/process4"/>
    <dgm:cxn modelId="{327B7B13-331E-46F8-BE0F-E8BA46CD954C}" type="presParOf" srcId="{73EB5EAC-0905-4B4D-8010-A98E642D3452}" destId="{6DE4FA41-F007-44EA-A769-240D5C34D304}" srcOrd="3" destOrd="0" presId="urn:microsoft.com/office/officeart/2005/8/layout/process4"/>
    <dgm:cxn modelId="{EAC4CBB8-0FFB-4B8D-BFCB-1EFE88B88176}" type="presParOf" srcId="{73EB5EAC-0905-4B4D-8010-A98E642D3452}" destId="{89FCDF4C-F39C-477B-902E-762D7C7F5C65}" srcOrd="4" destOrd="0" presId="urn:microsoft.com/office/officeart/2005/8/layout/process4"/>
    <dgm:cxn modelId="{E6CAEC9C-38A2-465D-877F-46959CCB06BB}" type="presParOf" srcId="{89FCDF4C-F39C-477B-902E-762D7C7F5C65}" destId="{9C6EEAC7-BBEA-459F-8712-3BEAA1D1F3EF}" srcOrd="0" destOrd="0" presId="urn:microsoft.com/office/officeart/2005/8/layout/process4"/>
    <dgm:cxn modelId="{750034E2-8AB0-48AC-AB2D-096573D91A3A}" type="presParOf" srcId="{89FCDF4C-F39C-477B-902E-762D7C7F5C65}" destId="{DB2050EE-41A8-4F13-9561-CD5EE7AD28E8}" srcOrd="1" destOrd="0" presId="urn:microsoft.com/office/officeart/2005/8/layout/process4"/>
    <dgm:cxn modelId="{A85AB4C3-24AD-499F-A69A-B2662B2B021F}" type="presParOf" srcId="{89FCDF4C-F39C-477B-902E-762D7C7F5C65}" destId="{E38F7FAB-E019-485E-B90A-2E8688AB5CA6}" srcOrd="2" destOrd="0" presId="urn:microsoft.com/office/officeart/2005/8/layout/process4"/>
    <dgm:cxn modelId="{4DC46012-7415-4DF2-B564-3B2107BED939}" type="presParOf" srcId="{E38F7FAB-E019-485E-B90A-2E8688AB5CA6}" destId="{F21D799A-3D65-4662-B57A-A68D7D53272D}" srcOrd="0" destOrd="0" presId="urn:microsoft.com/office/officeart/2005/8/layout/process4"/>
    <dgm:cxn modelId="{C565DF57-3D8D-40D7-8681-541DBD2AFA5F}" type="presParOf" srcId="{E38F7FAB-E019-485E-B90A-2E8688AB5CA6}" destId="{139AAAA5-7A2A-4DA4-BC97-AD098175387C}" srcOrd="1" destOrd="0" presId="urn:microsoft.com/office/officeart/2005/8/layout/process4"/>
    <dgm:cxn modelId="{FB87B1BF-DA82-4D7D-A116-4728845B4977}" type="presParOf" srcId="{73EB5EAC-0905-4B4D-8010-A98E642D3452}" destId="{294EB7C0-9E9F-4400-9145-E34911ED2D4F}" srcOrd="5" destOrd="0" presId="urn:microsoft.com/office/officeart/2005/8/layout/process4"/>
    <dgm:cxn modelId="{0C349479-5E9B-4C5A-BDA6-56C3FC737EB4}" type="presParOf" srcId="{73EB5EAC-0905-4B4D-8010-A98E642D3452}" destId="{316519D2-E996-4F27-B07C-63A5635ACDBC}" srcOrd="6" destOrd="0" presId="urn:microsoft.com/office/officeart/2005/8/layout/process4"/>
    <dgm:cxn modelId="{47B5EFAD-55FD-4289-B02C-71AB388DBD3F}" type="presParOf" srcId="{316519D2-E996-4F27-B07C-63A5635ACDBC}" destId="{B1BDFBBD-5EF0-453B-A883-FE5D751BEEF5}" srcOrd="0" destOrd="0" presId="urn:microsoft.com/office/officeart/2005/8/layout/process4"/>
    <dgm:cxn modelId="{3A773AF9-EEB8-48B6-913C-F556FCD8B4F6}" type="presParOf" srcId="{316519D2-E996-4F27-B07C-63A5635ACDBC}" destId="{C74FF747-207A-4380-90D6-8FF97EA786B3}" srcOrd="1" destOrd="0" presId="urn:microsoft.com/office/officeart/2005/8/layout/process4"/>
    <dgm:cxn modelId="{FE94D73F-A6AF-420C-A92E-5C16667EFEA6}" type="presParOf" srcId="{316519D2-E996-4F27-B07C-63A5635ACDBC}" destId="{49DA1E29-272D-481F-B976-3CDDFB5EF0A5}" srcOrd="2" destOrd="0" presId="urn:microsoft.com/office/officeart/2005/8/layout/process4"/>
    <dgm:cxn modelId="{3C29444E-AC96-4ACF-A417-28457A4E27D8}" type="presParOf" srcId="{49DA1E29-272D-481F-B976-3CDDFB5EF0A5}" destId="{E7D572B0-6116-479D-8DCB-EC2EAB710D8E}" srcOrd="0" destOrd="0" presId="urn:microsoft.com/office/officeart/2005/8/layout/process4"/>
    <dgm:cxn modelId="{765395E0-DB62-4D6F-8E3E-D8EF5A83A8BA}" type="presParOf" srcId="{49DA1E29-272D-481F-B976-3CDDFB5EF0A5}" destId="{BF924472-3CDB-4901-889C-DBEEACB65006}" srcOrd="1" destOrd="0" presId="urn:microsoft.com/office/officeart/2005/8/layout/process4"/>
    <dgm:cxn modelId="{DCED7621-DB06-455A-9427-EB9C0EB9B196}" type="presParOf" srcId="{73EB5EAC-0905-4B4D-8010-A98E642D3452}" destId="{F8B17280-0453-4E45-A103-682E87205B87}" srcOrd="7" destOrd="0" presId="urn:microsoft.com/office/officeart/2005/8/layout/process4"/>
    <dgm:cxn modelId="{42B5D2AC-BA99-4BC9-953D-14C580534FFB}" type="presParOf" srcId="{73EB5EAC-0905-4B4D-8010-A98E642D3452}" destId="{84ECC051-4F04-4E76-B375-F11D2AF35060}" srcOrd="8" destOrd="0" presId="urn:microsoft.com/office/officeart/2005/8/layout/process4"/>
    <dgm:cxn modelId="{298F878A-69DF-4923-A62C-D80930D0BF83}" type="presParOf" srcId="{84ECC051-4F04-4E76-B375-F11D2AF35060}" destId="{11C22F9B-36B4-4465-BBE9-A5CAB19A3DBD}" srcOrd="0" destOrd="0" presId="urn:microsoft.com/office/officeart/2005/8/layout/process4"/>
    <dgm:cxn modelId="{0B7BB906-7DD2-4F37-BC57-96F1E2823F0E}" type="presParOf" srcId="{84ECC051-4F04-4E76-B375-F11D2AF35060}" destId="{A04947F6-D0F3-4409-876E-A1230E30EDFB}" srcOrd="1" destOrd="0" presId="urn:microsoft.com/office/officeart/2005/8/layout/process4"/>
    <dgm:cxn modelId="{111E6C99-F68A-4585-8593-6DA076753165}" type="presParOf" srcId="{84ECC051-4F04-4E76-B375-F11D2AF35060}" destId="{513F7C2F-D60C-445B-B9C5-A2636A0793BE}" srcOrd="2" destOrd="0" presId="urn:microsoft.com/office/officeart/2005/8/layout/process4"/>
    <dgm:cxn modelId="{D57A8C84-8B1C-46BB-87C2-872A360730E7}" type="presParOf" srcId="{513F7C2F-D60C-445B-B9C5-A2636A0793BE}" destId="{58B4A0DA-62FA-4B07-B045-B556B52621B6}" srcOrd="0" destOrd="0" presId="urn:microsoft.com/office/officeart/2005/8/layout/process4"/>
    <dgm:cxn modelId="{6A8C4DC2-2D6A-4D2C-BCDF-93C95C3AC82A}" type="presParOf" srcId="{513F7C2F-D60C-445B-B9C5-A2636A0793BE}" destId="{563C8B33-5D0B-451E-9CDC-90D3A7C92D5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4D2D60-381D-44CC-B3C5-6EA64A3BF96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C940516-6D7E-40F8-9634-786D53874457}">
      <dgm:prSet phldrT="[Text]" custT="1"/>
      <dgm:spPr/>
      <dgm:t>
        <a:bodyPr/>
        <a:lstStyle/>
        <a:p>
          <a:r>
            <a:rPr lang="en-US" sz="1600" dirty="0"/>
            <a:t>Criminal Law</a:t>
          </a:r>
        </a:p>
      </dgm:t>
    </dgm:pt>
    <dgm:pt modelId="{4C927DE9-BC0C-4B87-893B-7C1BFE75853F}" type="parTrans" cxnId="{F3FBCA90-AA4F-4446-BA89-CD77DD9E6D59}">
      <dgm:prSet/>
      <dgm:spPr/>
      <dgm:t>
        <a:bodyPr/>
        <a:lstStyle/>
        <a:p>
          <a:endParaRPr lang="en-US"/>
        </a:p>
      </dgm:t>
    </dgm:pt>
    <dgm:pt modelId="{60F1A062-56D1-498A-8E89-432E722DC954}" type="sibTrans" cxnId="{F3FBCA90-AA4F-4446-BA89-CD77DD9E6D59}">
      <dgm:prSet/>
      <dgm:spPr/>
      <dgm:t>
        <a:bodyPr/>
        <a:lstStyle/>
        <a:p>
          <a:endParaRPr lang="en-US"/>
        </a:p>
      </dgm:t>
    </dgm:pt>
    <dgm:pt modelId="{BD5019F8-06A6-4476-9C45-04F2176F2E9D}">
      <dgm:prSet phldrT="[Text]" custT="1"/>
      <dgm:spPr/>
      <dgm:t>
        <a:bodyPr/>
        <a:lstStyle/>
        <a:p>
          <a:r>
            <a:rPr lang="en-US" sz="1600" dirty="0"/>
            <a:t>Federal &amp; State Criminal Codes</a:t>
          </a:r>
        </a:p>
      </dgm:t>
    </dgm:pt>
    <dgm:pt modelId="{DF6B04C2-88DC-467B-BD5A-0870FE147228}" type="parTrans" cxnId="{40B9F42E-6AE5-46A6-906B-D5CE5D5E7284}">
      <dgm:prSet/>
      <dgm:spPr/>
      <dgm:t>
        <a:bodyPr/>
        <a:lstStyle/>
        <a:p>
          <a:endParaRPr lang="en-US"/>
        </a:p>
      </dgm:t>
    </dgm:pt>
    <dgm:pt modelId="{9A13A930-7973-4385-9AE7-BCF473859994}" type="sibTrans" cxnId="{40B9F42E-6AE5-46A6-906B-D5CE5D5E7284}">
      <dgm:prSet/>
      <dgm:spPr/>
      <dgm:t>
        <a:bodyPr/>
        <a:lstStyle/>
        <a:p>
          <a:endParaRPr lang="en-US"/>
        </a:p>
      </dgm:t>
    </dgm:pt>
    <dgm:pt modelId="{57402B5A-9713-417C-A444-51C5596E3634}">
      <dgm:prSet phldrT="[Text]" custT="1"/>
      <dgm:spPr/>
      <dgm:t>
        <a:bodyPr/>
        <a:lstStyle/>
        <a:p>
          <a:r>
            <a:rPr lang="en-US" sz="1600" dirty="0"/>
            <a:t>Evidence &gt; “beyond a reasonable doubt” </a:t>
          </a:r>
        </a:p>
      </dgm:t>
    </dgm:pt>
    <dgm:pt modelId="{882DDF42-8704-4463-8E14-7B2BEEB573AB}" type="parTrans" cxnId="{01F3576B-04E0-49DE-B825-37DC6A5EA70C}">
      <dgm:prSet/>
      <dgm:spPr/>
      <dgm:t>
        <a:bodyPr/>
        <a:lstStyle/>
        <a:p>
          <a:endParaRPr lang="en-US"/>
        </a:p>
      </dgm:t>
    </dgm:pt>
    <dgm:pt modelId="{F9D438D1-AF5B-4973-BBE7-9F79C7BB2F97}" type="sibTrans" cxnId="{01F3576B-04E0-49DE-B825-37DC6A5EA70C}">
      <dgm:prSet/>
      <dgm:spPr/>
      <dgm:t>
        <a:bodyPr/>
        <a:lstStyle/>
        <a:p>
          <a:endParaRPr lang="en-US"/>
        </a:p>
      </dgm:t>
    </dgm:pt>
    <dgm:pt modelId="{B5612E6E-08C8-43D0-985F-2375CA2301C3}">
      <dgm:prSet phldrT="[Text]" custT="1"/>
      <dgm:spPr/>
      <dgm:t>
        <a:bodyPr/>
        <a:lstStyle/>
        <a:p>
          <a:r>
            <a:rPr lang="en-US" sz="1600" dirty="0"/>
            <a:t>Civil Law</a:t>
          </a:r>
        </a:p>
      </dgm:t>
    </dgm:pt>
    <dgm:pt modelId="{D5249695-9FD0-40F0-B6A2-EF205E3B6322}" type="parTrans" cxnId="{AF2E437A-2E50-4F44-9149-A3EC1CFD7577}">
      <dgm:prSet/>
      <dgm:spPr/>
      <dgm:t>
        <a:bodyPr/>
        <a:lstStyle/>
        <a:p>
          <a:endParaRPr lang="en-US"/>
        </a:p>
      </dgm:t>
    </dgm:pt>
    <dgm:pt modelId="{0E8FB76C-9E86-4D9B-9A8B-AF5ED6F881E2}" type="sibTrans" cxnId="{AF2E437A-2E50-4F44-9149-A3EC1CFD7577}">
      <dgm:prSet/>
      <dgm:spPr/>
      <dgm:t>
        <a:bodyPr/>
        <a:lstStyle/>
        <a:p>
          <a:endParaRPr lang="en-US"/>
        </a:p>
      </dgm:t>
    </dgm:pt>
    <dgm:pt modelId="{2609511F-AA23-4436-B8C2-F52CEAB80BEF}">
      <dgm:prSet phldrT="[Text]" custT="1"/>
      <dgm:spPr/>
      <dgm:t>
        <a:bodyPr/>
        <a:lstStyle/>
        <a:p>
          <a:r>
            <a:rPr lang="en-US" sz="1600" dirty="0"/>
            <a:t>A person, org., or gov’t can ask for redress </a:t>
          </a:r>
        </a:p>
      </dgm:t>
    </dgm:pt>
    <dgm:pt modelId="{4A969F61-179C-4C4A-8518-340DE4CC0C80}" type="parTrans" cxnId="{E06FF1AD-5421-4411-B453-D02C0C49EB87}">
      <dgm:prSet/>
      <dgm:spPr/>
      <dgm:t>
        <a:bodyPr/>
        <a:lstStyle/>
        <a:p>
          <a:endParaRPr lang="en-US"/>
        </a:p>
      </dgm:t>
    </dgm:pt>
    <dgm:pt modelId="{F097AC7E-323A-413C-BD08-0906A9A90CB7}" type="sibTrans" cxnId="{E06FF1AD-5421-4411-B453-D02C0C49EB87}">
      <dgm:prSet/>
      <dgm:spPr/>
      <dgm:t>
        <a:bodyPr/>
        <a:lstStyle/>
        <a:p>
          <a:endParaRPr lang="en-US"/>
        </a:p>
      </dgm:t>
    </dgm:pt>
    <dgm:pt modelId="{74FE91ED-D185-4E8F-BACA-DA9F7A4EB73D}">
      <dgm:prSet phldrT="[Text]" custT="1"/>
      <dgm:spPr/>
      <dgm:t>
        <a:bodyPr/>
        <a:lstStyle/>
        <a:p>
          <a:r>
            <a:rPr lang="en-US" sz="1600" dirty="0"/>
            <a:t>Based on regulation or common law (from England)</a:t>
          </a:r>
        </a:p>
      </dgm:t>
    </dgm:pt>
    <dgm:pt modelId="{3DF042DF-4375-4B8E-86C1-CC31B3052440}" type="parTrans" cxnId="{7A24DAEE-5CB5-4DC6-B323-54B8C84158DE}">
      <dgm:prSet/>
      <dgm:spPr/>
      <dgm:t>
        <a:bodyPr/>
        <a:lstStyle/>
        <a:p>
          <a:endParaRPr lang="en-US"/>
        </a:p>
      </dgm:t>
    </dgm:pt>
    <dgm:pt modelId="{D625CCFD-6F66-46B2-AC2C-B10E2F747025}" type="sibTrans" cxnId="{7A24DAEE-5CB5-4DC6-B323-54B8C84158DE}">
      <dgm:prSet/>
      <dgm:spPr/>
      <dgm:t>
        <a:bodyPr/>
        <a:lstStyle/>
        <a:p>
          <a:endParaRPr lang="en-US"/>
        </a:p>
      </dgm:t>
    </dgm:pt>
    <dgm:pt modelId="{71F1D95A-3C86-45BA-B88D-0BEBE14ABDC9}">
      <dgm:prSet phldrT="[Text]" custT="1"/>
      <dgm:spPr/>
      <dgm:t>
        <a:bodyPr/>
        <a:lstStyle/>
        <a:p>
          <a:r>
            <a:rPr lang="en-US" sz="1600" dirty="0"/>
            <a:t>Evidence more probable than not (&gt;50%): “preponderance of the evidence”</a:t>
          </a:r>
        </a:p>
      </dgm:t>
    </dgm:pt>
    <dgm:pt modelId="{E8C5BFE2-E3FE-4F51-9FC9-6B350C911CF0}" type="parTrans" cxnId="{B88AABAA-5983-4044-8952-D54468269651}">
      <dgm:prSet/>
      <dgm:spPr/>
      <dgm:t>
        <a:bodyPr/>
        <a:lstStyle/>
        <a:p>
          <a:endParaRPr lang="en-US"/>
        </a:p>
      </dgm:t>
    </dgm:pt>
    <dgm:pt modelId="{EE28C70E-ED08-430E-8F70-C33BC66B7BBE}" type="sibTrans" cxnId="{B88AABAA-5983-4044-8952-D54468269651}">
      <dgm:prSet/>
      <dgm:spPr/>
      <dgm:t>
        <a:bodyPr/>
        <a:lstStyle/>
        <a:p>
          <a:endParaRPr lang="en-US"/>
        </a:p>
      </dgm:t>
    </dgm:pt>
    <dgm:pt modelId="{4BA84A3D-19F0-4CCB-AA23-6BE86A1070F8}">
      <dgm:prSet custT="1"/>
      <dgm:spPr/>
      <dgm:t>
        <a:bodyPr/>
        <a:lstStyle/>
        <a:p>
          <a:r>
            <a:rPr lang="en-US" sz="1600" dirty="0"/>
            <a:t>Administrative Law</a:t>
          </a:r>
        </a:p>
      </dgm:t>
    </dgm:pt>
    <dgm:pt modelId="{68F805B9-59B4-4142-8480-2318A9738304}" type="parTrans" cxnId="{A2B148D0-7A47-41A9-9506-56B04522F914}">
      <dgm:prSet/>
      <dgm:spPr/>
      <dgm:t>
        <a:bodyPr/>
        <a:lstStyle/>
        <a:p>
          <a:endParaRPr lang="en-US"/>
        </a:p>
      </dgm:t>
    </dgm:pt>
    <dgm:pt modelId="{28772F6D-4266-4917-AC11-961F5B11267C}" type="sibTrans" cxnId="{A2B148D0-7A47-41A9-9506-56B04522F914}">
      <dgm:prSet/>
      <dgm:spPr/>
      <dgm:t>
        <a:bodyPr/>
        <a:lstStyle/>
        <a:p>
          <a:endParaRPr lang="en-US"/>
        </a:p>
      </dgm:t>
    </dgm:pt>
    <dgm:pt modelId="{69555FD1-A534-4F92-BC0F-78C6C462A400}">
      <dgm:prSet custT="1"/>
      <dgm:spPr/>
      <dgm:t>
        <a:bodyPr/>
        <a:lstStyle/>
        <a:p>
          <a:r>
            <a:rPr lang="en-US" sz="1600" dirty="0"/>
            <a:t>Federal and state gov’ts enable agencies to create and enforce rules, judge cases</a:t>
          </a:r>
        </a:p>
      </dgm:t>
    </dgm:pt>
    <dgm:pt modelId="{843C384D-2D0A-4978-A32E-9A7C8235FA30}" type="parTrans" cxnId="{F4EC8AB2-7A80-4DB9-AFC3-C8B1CA201809}">
      <dgm:prSet/>
      <dgm:spPr/>
      <dgm:t>
        <a:bodyPr/>
        <a:lstStyle/>
        <a:p>
          <a:endParaRPr lang="en-US"/>
        </a:p>
      </dgm:t>
    </dgm:pt>
    <dgm:pt modelId="{F5F8A311-C522-4F68-8E4F-3CB3F6E1AE33}" type="sibTrans" cxnId="{F4EC8AB2-7A80-4DB9-AFC3-C8B1CA201809}">
      <dgm:prSet/>
      <dgm:spPr/>
      <dgm:t>
        <a:bodyPr/>
        <a:lstStyle/>
        <a:p>
          <a:endParaRPr lang="en-US"/>
        </a:p>
      </dgm:t>
    </dgm:pt>
    <dgm:pt modelId="{40F0B33B-CD57-48C2-9C00-553691AEDC3F}">
      <dgm:prSet phldrT="[Text]" custT="1"/>
      <dgm:spPr/>
      <dgm:t>
        <a:bodyPr/>
        <a:lstStyle/>
        <a:p>
          <a:r>
            <a:rPr lang="en-US" sz="1600" dirty="0"/>
            <a:t>Some cases require a higher “clear and convincing evidence” </a:t>
          </a:r>
        </a:p>
      </dgm:t>
    </dgm:pt>
    <dgm:pt modelId="{5FA2C71D-3000-4548-91BA-F00C486264DB}" type="parTrans" cxnId="{339A4A3D-4AA7-456F-8CC1-50F66B7461F7}">
      <dgm:prSet/>
      <dgm:spPr/>
      <dgm:t>
        <a:bodyPr/>
        <a:lstStyle/>
        <a:p>
          <a:endParaRPr lang="en-US"/>
        </a:p>
      </dgm:t>
    </dgm:pt>
    <dgm:pt modelId="{9CD0D236-FECC-4613-B719-73470EC682E9}" type="sibTrans" cxnId="{339A4A3D-4AA7-456F-8CC1-50F66B7461F7}">
      <dgm:prSet/>
      <dgm:spPr/>
      <dgm:t>
        <a:bodyPr/>
        <a:lstStyle/>
        <a:p>
          <a:endParaRPr lang="en-US"/>
        </a:p>
      </dgm:t>
    </dgm:pt>
    <dgm:pt modelId="{10531CA1-94E2-4CFF-B77F-0113DCC6C621}">
      <dgm:prSet custT="1"/>
      <dgm:spPr/>
      <dgm:t>
        <a:bodyPr/>
        <a:lstStyle/>
        <a:p>
          <a:r>
            <a:rPr lang="en-US" sz="1600" dirty="0"/>
            <a:t>Cases may be reviewed by a federal court</a:t>
          </a:r>
        </a:p>
      </dgm:t>
    </dgm:pt>
    <dgm:pt modelId="{9117778C-9278-4B6A-982E-979E6AEC983C}" type="parTrans" cxnId="{03E52437-9D3A-43A0-AB88-017BA0980806}">
      <dgm:prSet/>
      <dgm:spPr/>
      <dgm:t>
        <a:bodyPr/>
        <a:lstStyle/>
        <a:p>
          <a:endParaRPr lang="en-US"/>
        </a:p>
      </dgm:t>
    </dgm:pt>
    <dgm:pt modelId="{7AC96DDB-F8AE-4E36-9335-D1571E43D919}" type="sibTrans" cxnId="{03E52437-9D3A-43A0-AB88-017BA0980806}">
      <dgm:prSet/>
      <dgm:spPr/>
      <dgm:t>
        <a:bodyPr/>
        <a:lstStyle/>
        <a:p>
          <a:endParaRPr lang="en-US"/>
        </a:p>
      </dgm:t>
    </dgm:pt>
    <dgm:pt modelId="{A224D0EC-8EA9-4E7B-AC1B-7A427B3BC77B}">
      <dgm:prSet custT="1"/>
      <dgm:spPr/>
      <dgm:t>
        <a:bodyPr/>
        <a:lstStyle/>
        <a:p>
          <a:r>
            <a:rPr lang="en-US" sz="1600" dirty="0"/>
            <a:t>e.g. FTC: unfair or deceptive acts or practices affecting commerce</a:t>
          </a:r>
        </a:p>
      </dgm:t>
    </dgm:pt>
    <dgm:pt modelId="{A15702FF-C5FA-4882-AD07-10DB2B6DA7D6}" type="parTrans" cxnId="{94985DDF-9273-4FAA-BC48-23208CBE8192}">
      <dgm:prSet/>
      <dgm:spPr/>
      <dgm:t>
        <a:bodyPr/>
        <a:lstStyle/>
        <a:p>
          <a:endParaRPr lang="en-US"/>
        </a:p>
      </dgm:t>
    </dgm:pt>
    <dgm:pt modelId="{F461464E-B47C-41F1-BCA0-16BCD988D9DC}" type="sibTrans" cxnId="{94985DDF-9273-4FAA-BC48-23208CBE8192}">
      <dgm:prSet/>
      <dgm:spPr/>
      <dgm:t>
        <a:bodyPr/>
        <a:lstStyle/>
        <a:p>
          <a:endParaRPr lang="en-US"/>
        </a:p>
      </dgm:t>
    </dgm:pt>
    <dgm:pt modelId="{65082A85-18FC-4F8E-8536-D324AC769037}">
      <dgm:prSet custT="1"/>
      <dgm:spPr/>
      <dgm:t>
        <a:bodyPr/>
        <a:lstStyle/>
        <a:p>
          <a:r>
            <a:rPr lang="en-US" sz="1600" dirty="0"/>
            <a:t>Evidence at the lowest “not arbitrary or capricious” level</a:t>
          </a:r>
        </a:p>
      </dgm:t>
    </dgm:pt>
    <dgm:pt modelId="{2326DC18-E2C9-4D56-8F8F-F45D43D883C8}" type="parTrans" cxnId="{C3E9B6A0-DBBA-4A6D-8FF9-9A74630A9AE7}">
      <dgm:prSet/>
      <dgm:spPr/>
      <dgm:t>
        <a:bodyPr/>
        <a:lstStyle/>
        <a:p>
          <a:endParaRPr lang="en-US"/>
        </a:p>
      </dgm:t>
    </dgm:pt>
    <dgm:pt modelId="{3918672C-A61C-4297-B02E-C40867F83238}" type="sibTrans" cxnId="{C3E9B6A0-DBBA-4A6D-8FF9-9A74630A9AE7}">
      <dgm:prSet/>
      <dgm:spPr/>
      <dgm:t>
        <a:bodyPr/>
        <a:lstStyle/>
        <a:p>
          <a:endParaRPr lang="en-US"/>
        </a:p>
      </dgm:t>
    </dgm:pt>
    <dgm:pt modelId="{C7FD3103-0E33-47A8-80B2-FABE8056A2F3}" type="pres">
      <dgm:prSet presAssocID="{AB4D2D60-381D-44CC-B3C5-6EA64A3BF965}" presName="linearFlow" presStyleCnt="0">
        <dgm:presLayoutVars>
          <dgm:dir/>
          <dgm:animLvl val="lvl"/>
          <dgm:resizeHandles val="exact"/>
        </dgm:presLayoutVars>
      </dgm:prSet>
      <dgm:spPr/>
    </dgm:pt>
    <dgm:pt modelId="{DC36482E-8E6F-422D-BC3B-C76B74B44063}" type="pres">
      <dgm:prSet presAssocID="{FC940516-6D7E-40F8-9634-786D53874457}" presName="composite" presStyleCnt="0"/>
      <dgm:spPr/>
    </dgm:pt>
    <dgm:pt modelId="{437C07E3-9B26-4489-AB97-EC36633E600D}" type="pres">
      <dgm:prSet presAssocID="{FC940516-6D7E-40F8-9634-786D53874457}" presName="parentText" presStyleLbl="alignNode1" presStyleIdx="0" presStyleCnt="3">
        <dgm:presLayoutVars>
          <dgm:chMax val="1"/>
          <dgm:bulletEnabled val="1"/>
        </dgm:presLayoutVars>
      </dgm:prSet>
      <dgm:spPr/>
    </dgm:pt>
    <dgm:pt modelId="{AA2D4E50-011E-4DE4-A400-ACB8E3A1F73C}" type="pres">
      <dgm:prSet presAssocID="{FC940516-6D7E-40F8-9634-786D53874457}" presName="descendantText" presStyleLbl="alignAcc1" presStyleIdx="0" presStyleCnt="3">
        <dgm:presLayoutVars>
          <dgm:bulletEnabled val="1"/>
        </dgm:presLayoutVars>
      </dgm:prSet>
      <dgm:spPr/>
    </dgm:pt>
    <dgm:pt modelId="{DD7C94F6-EDC8-4457-95C9-DF2D0BA45CDB}" type="pres">
      <dgm:prSet presAssocID="{60F1A062-56D1-498A-8E89-432E722DC954}" presName="sp" presStyleCnt="0"/>
      <dgm:spPr/>
    </dgm:pt>
    <dgm:pt modelId="{0E50B84C-24D1-4B54-BF75-84E27774A609}" type="pres">
      <dgm:prSet presAssocID="{B5612E6E-08C8-43D0-985F-2375CA2301C3}" presName="composite" presStyleCnt="0"/>
      <dgm:spPr/>
    </dgm:pt>
    <dgm:pt modelId="{1855CD07-E18F-43E2-AEC7-C0DE7FBF0F5F}" type="pres">
      <dgm:prSet presAssocID="{B5612E6E-08C8-43D0-985F-2375CA2301C3}" presName="parentText" presStyleLbl="alignNode1" presStyleIdx="1" presStyleCnt="3">
        <dgm:presLayoutVars>
          <dgm:chMax val="1"/>
          <dgm:bulletEnabled val="1"/>
        </dgm:presLayoutVars>
      </dgm:prSet>
      <dgm:spPr/>
    </dgm:pt>
    <dgm:pt modelId="{0C002786-86B1-40FE-9A32-A241A6951B07}" type="pres">
      <dgm:prSet presAssocID="{B5612E6E-08C8-43D0-985F-2375CA2301C3}" presName="descendantText" presStyleLbl="alignAcc1" presStyleIdx="1" presStyleCnt="3">
        <dgm:presLayoutVars>
          <dgm:bulletEnabled val="1"/>
        </dgm:presLayoutVars>
      </dgm:prSet>
      <dgm:spPr/>
    </dgm:pt>
    <dgm:pt modelId="{A5CC2C8B-23C1-4F05-98F0-95688F84496F}" type="pres">
      <dgm:prSet presAssocID="{0E8FB76C-9E86-4D9B-9A8B-AF5ED6F881E2}" presName="sp" presStyleCnt="0"/>
      <dgm:spPr/>
    </dgm:pt>
    <dgm:pt modelId="{040A300F-EACD-40D7-B5BE-5348A8D92730}" type="pres">
      <dgm:prSet presAssocID="{4BA84A3D-19F0-4CCB-AA23-6BE86A1070F8}" presName="composite" presStyleCnt="0"/>
      <dgm:spPr/>
    </dgm:pt>
    <dgm:pt modelId="{FA2D7C85-4C02-4A80-9C35-CFFF5BB5AA57}" type="pres">
      <dgm:prSet presAssocID="{4BA84A3D-19F0-4CCB-AA23-6BE86A1070F8}" presName="parentText" presStyleLbl="alignNode1" presStyleIdx="2" presStyleCnt="3" custScaleX="108569">
        <dgm:presLayoutVars>
          <dgm:chMax val="1"/>
          <dgm:bulletEnabled val="1"/>
        </dgm:presLayoutVars>
      </dgm:prSet>
      <dgm:spPr/>
    </dgm:pt>
    <dgm:pt modelId="{26C0A2DA-5FE6-4317-94E0-7A0F0CFFD1E5}" type="pres">
      <dgm:prSet presAssocID="{4BA84A3D-19F0-4CCB-AA23-6BE86A1070F8}" presName="descendantText" presStyleLbl="alignAcc1" presStyleIdx="2" presStyleCnt="3" custScaleY="133203">
        <dgm:presLayoutVars>
          <dgm:bulletEnabled val="1"/>
        </dgm:presLayoutVars>
      </dgm:prSet>
      <dgm:spPr/>
    </dgm:pt>
  </dgm:ptLst>
  <dgm:cxnLst>
    <dgm:cxn modelId="{21991E0D-3554-40A2-9697-33B7744839A3}" type="presOf" srcId="{74FE91ED-D185-4E8F-BACA-DA9F7A4EB73D}" destId="{0C002786-86B1-40FE-9A32-A241A6951B07}" srcOrd="0" destOrd="1" presId="urn:microsoft.com/office/officeart/2005/8/layout/chevron2"/>
    <dgm:cxn modelId="{DA0B1215-F104-458E-9187-A5164FE8BDBE}" type="presOf" srcId="{2609511F-AA23-4436-B8C2-F52CEAB80BEF}" destId="{0C002786-86B1-40FE-9A32-A241A6951B07}" srcOrd="0" destOrd="0" presId="urn:microsoft.com/office/officeart/2005/8/layout/chevron2"/>
    <dgm:cxn modelId="{6995AC1F-42DD-4C66-9973-870998CDB6E4}" type="presOf" srcId="{65082A85-18FC-4F8E-8536-D324AC769037}" destId="{26C0A2DA-5FE6-4317-94E0-7A0F0CFFD1E5}" srcOrd="0" destOrd="3" presId="urn:microsoft.com/office/officeart/2005/8/layout/chevron2"/>
    <dgm:cxn modelId="{40B9F42E-6AE5-46A6-906B-D5CE5D5E7284}" srcId="{FC940516-6D7E-40F8-9634-786D53874457}" destId="{BD5019F8-06A6-4476-9C45-04F2176F2E9D}" srcOrd="0" destOrd="0" parTransId="{DF6B04C2-88DC-467B-BD5A-0870FE147228}" sibTransId="{9A13A930-7973-4385-9AE7-BCF473859994}"/>
    <dgm:cxn modelId="{03E52437-9D3A-43A0-AB88-017BA0980806}" srcId="{4BA84A3D-19F0-4CCB-AA23-6BE86A1070F8}" destId="{10531CA1-94E2-4CFF-B77F-0113DCC6C621}" srcOrd="1" destOrd="0" parTransId="{9117778C-9278-4B6A-982E-979E6AEC983C}" sibTransId="{7AC96DDB-F8AE-4E36-9335-D1571E43D919}"/>
    <dgm:cxn modelId="{33E6263C-A3D0-40F6-8019-A8FAE4F6614A}" type="presOf" srcId="{B5612E6E-08C8-43D0-985F-2375CA2301C3}" destId="{1855CD07-E18F-43E2-AEC7-C0DE7FBF0F5F}" srcOrd="0" destOrd="0" presId="urn:microsoft.com/office/officeart/2005/8/layout/chevron2"/>
    <dgm:cxn modelId="{339A4A3D-4AA7-456F-8CC1-50F66B7461F7}" srcId="{B5612E6E-08C8-43D0-985F-2375CA2301C3}" destId="{40F0B33B-CD57-48C2-9C00-553691AEDC3F}" srcOrd="3" destOrd="0" parTransId="{5FA2C71D-3000-4548-91BA-F00C486264DB}" sibTransId="{9CD0D236-FECC-4613-B719-73470EC682E9}"/>
    <dgm:cxn modelId="{E60DDB3F-243A-450F-8801-03505F7756E3}" type="presOf" srcId="{40F0B33B-CD57-48C2-9C00-553691AEDC3F}" destId="{0C002786-86B1-40FE-9A32-A241A6951B07}" srcOrd="0" destOrd="3" presId="urn:microsoft.com/office/officeart/2005/8/layout/chevron2"/>
    <dgm:cxn modelId="{2A1F385E-A697-41FF-B5D8-E87AA8186288}" type="presOf" srcId="{71F1D95A-3C86-45BA-B88D-0BEBE14ABDC9}" destId="{0C002786-86B1-40FE-9A32-A241A6951B07}" srcOrd="0" destOrd="2" presId="urn:microsoft.com/office/officeart/2005/8/layout/chevron2"/>
    <dgm:cxn modelId="{01F3576B-04E0-49DE-B825-37DC6A5EA70C}" srcId="{FC940516-6D7E-40F8-9634-786D53874457}" destId="{57402B5A-9713-417C-A444-51C5596E3634}" srcOrd="1" destOrd="0" parTransId="{882DDF42-8704-4463-8E14-7B2BEEB573AB}" sibTransId="{F9D438D1-AF5B-4973-BBE7-9F79C7BB2F97}"/>
    <dgm:cxn modelId="{669BBC59-358E-4033-B91C-76F9447B0891}" type="presOf" srcId="{AB4D2D60-381D-44CC-B3C5-6EA64A3BF965}" destId="{C7FD3103-0E33-47A8-80B2-FABE8056A2F3}" srcOrd="0" destOrd="0" presId="urn:microsoft.com/office/officeart/2005/8/layout/chevron2"/>
    <dgm:cxn modelId="{AF2E437A-2E50-4F44-9149-A3EC1CFD7577}" srcId="{AB4D2D60-381D-44CC-B3C5-6EA64A3BF965}" destId="{B5612E6E-08C8-43D0-985F-2375CA2301C3}" srcOrd="1" destOrd="0" parTransId="{D5249695-9FD0-40F0-B6A2-EF205E3B6322}" sibTransId="{0E8FB76C-9E86-4D9B-9A8B-AF5ED6F881E2}"/>
    <dgm:cxn modelId="{F3FBCA90-AA4F-4446-BA89-CD77DD9E6D59}" srcId="{AB4D2D60-381D-44CC-B3C5-6EA64A3BF965}" destId="{FC940516-6D7E-40F8-9634-786D53874457}" srcOrd="0" destOrd="0" parTransId="{4C927DE9-BC0C-4B87-893B-7C1BFE75853F}" sibTransId="{60F1A062-56D1-498A-8E89-432E722DC954}"/>
    <dgm:cxn modelId="{C3E9B6A0-DBBA-4A6D-8FF9-9A74630A9AE7}" srcId="{4BA84A3D-19F0-4CCB-AA23-6BE86A1070F8}" destId="{65082A85-18FC-4F8E-8536-D324AC769037}" srcOrd="3" destOrd="0" parTransId="{2326DC18-E2C9-4D56-8F8F-F45D43D883C8}" sibTransId="{3918672C-A61C-4297-B02E-C40867F83238}"/>
    <dgm:cxn modelId="{C7746AA3-ACD1-4F5B-B3D9-D313FD85A4B9}" type="presOf" srcId="{FC940516-6D7E-40F8-9634-786D53874457}" destId="{437C07E3-9B26-4489-AB97-EC36633E600D}" srcOrd="0" destOrd="0" presId="urn:microsoft.com/office/officeart/2005/8/layout/chevron2"/>
    <dgm:cxn modelId="{B88AABAA-5983-4044-8952-D54468269651}" srcId="{B5612E6E-08C8-43D0-985F-2375CA2301C3}" destId="{71F1D95A-3C86-45BA-B88D-0BEBE14ABDC9}" srcOrd="2" destOrd="0" parTransId="{E8C5BFE2-E3FE-4F51-9FC9-6B350C911CF0}" sibTransId="{EE28C70E-ED08-430E-8F70-C33BC66B7BBE}"/>
    <dgm:cxn modelId="{E06FF1AD-5421-4411-B453-D02C0C49EB87}" srcId="{B5612E6E-08C8-43D0-985F-2375CA2301C3}" destId="{2609511F-AA23-4436-B8C2-F52CEAB80BEF}" srcOrd="0" destOrd="0" parTransId="{4A969F61-179C-4C4A-8518-340DE4CC0C80}" sibTransId="{F097AC7E-323A-413C-BD08-0906A9A90CB7}"/>
    <dgm:cxn modelId="{F4EC8AB2-7A80-4DB9-AFC3-C8B1CA201809}" srcId="{4BA84A3D-19F0-4CCB-AA23-6BE86A1070F8}" destId="{69555FD1-A534-4F92-BC0F-78C6C462A400}" srcOrd="0" destOrd="0" parTransId="{843C384D-2D0A-4978-A32E-9A7C8235FA30}" sibTransId="{F5F8A311-C522-4F68-8E4F-3CB3F6E1AE33}"/>
    <dgm:cxn modelId="{A236A5B4-B92C-4B9D-910C-9A56005143AC}" type="presOf" srcId="{10531CA1-94E2-4CFF-B77F-0113DCC6C621}" destId="{26C0A2DA-5FE6-4317-94E0-7A0F0CFFD1E5}" srcOrd="0" destOrd="1" presId="urn:microsoft.com/office/officeart/2005/8/layout/chevron2"/>
    <dgm:cxn modelId="{D42AD1C1-31FF-4CBC-B6A6-8069B9287D01}" type="presOf" srcId="{57402B5A-9713-417C-A444-51C5596E3634}" destId="{AA2D4E50-011E-4DE4-A400-ACB8E3A1F73C}" srcOrd="0" destOrd="1" presId="urn:microsoft.com/office/officeart/2005/8/layout/chevron2"/>
    <dgm:cxn modelId="{A2B148D0-7A47-41A9-9506-56B04522F914}" srcId="{AB4D2D60-381D-44CC-B3C5-6EA64A3BF965}" destId="{4BA84A3D-19F0-4CCB-AA23-6BE86A1070F8}" srcOrd="2" destOrd="0" parTransId="{68F805B9-59B4-4142-8480-2318A9738304}" sibTransId="{28772F6D-4266-4917-AC11-961F5B11267C}"/>
    <dgm:cxn modelId="{422440D5-F2DC-4003-ABD1-2B8A14A228BC}" type="presOf" srcId="{BD5019F8-06A6-4476-9C45-04F2176F2E9D}" destId="{AA2D4E50-011E-4DE4-A400-ACB8E3A1F73C}" srcOrd="0" destOrd="0" presId="urn:microsoft.com/office/officeart/2005/8/layout/chevron2"/>
    <dgm:cxn modelId="{921C8FD5-A796-4284-BBD5-F97FA0D975C7}" type="presOf" srcId="{A224D0EC-8EA9-4E7B-AC1B-7A427B3BC77B}" destId="{26C0A2DA-5FE6-4317-94E0-7A0F0CFFD1E5}" srcOrd="0" destOrd="2" presId="urn:microsoft.com/office/officeart/2005/8/layout/chevron2"/>
    <dgm:cxn modelId="{94985DDF-9273-4FAA-BC48-23208CBE8192}" srcId="{4BA84A3D-19F0-4CCB-AA23-6BE86A1070F8}" destId="{A224D0EC-8EA9-4E7B-AC1B-7A427B3BC77B}" srcOrd="2" destOrd="0" parTransId="{A15702FF-C5FA-4882-AD07-10DB2B6DA7D6}" sibTransId="{F461464E-B47C-41F1-BCA0-16BCD988D9DC}"/>
    <dgm:cxn modelId="{80076DE2-D3D2-4E93-A47C-606087B7F466}" type="presOf" srcId="{4BA84A3D-19F0-4CCB-AA23-6BE86A1070F8}" destId="{FA2D7C85-4C02-4A80-9C35-CFFF5BB5AA57}" srcOrd="0" destOrd="0" presId="urn:microsoft.com/office/officeart/2005/8/layout/chevron2"/>
    <dgm:cxn modelId="{071D04EA-679C-4E31-9098-86F1E6806292}" type="presOf" srcId="{69555FD1-A534-4F92-BC0F-78C6C462A400}" destId="{26C0A2DA-5FE6-4317-94E0-7A0F0CFFD1E5}" srcOrd="0" destOrd="0" presId="urn:microsoft.com/office/officeart/2005/8/layout/chevron2"/>
    <dgm:cxn modelId="{7A24DAEE-5CB5-4DC6-B323-54B8C84158DE}" srcId="{B5612E6E-08C8-43D0-985F-2375CA2301C3}" destId="{74FE91ED-D185-4E8F-BACA-DA9F7A4EB73D}" srcOrd="1" destOrd="0" parTransId="{3DF042DF-4375-4B8E-86C1-CC31B3052440}" sibTransId="{D625CCFD-6F66-46B2-AC2C-B10E2F747025}"/>
    <dgm:cxn modelId="{C9E5A19C-01DE-487B-8551-5851ABB0213B}" type="presParOf" srcId="{C7FD3103-0E33-47A8-80B2-FABE8056A2F3}" destId="{DC36482E-8E6F-422D-BC3B-C76B74B44063}" srcOrd="0" destOrd="0" presId="urn:microsoft.com/office/officeart/2005/8/layout/chevron2"/>
    <dgm:cxn modelId="{119F0EA6-AE70-4BC2-9024-52EDFE6FB6C8}" type="presParOf" srcId="{DC36482E-8E6F-422D-BC3B-C76B74B44063}" destId="{437C07E3-9B26-4489-AB97-EC36633E600D}" srcOrd="0" destOrd="0" presId="urn:microsoft.com/office/officeart/2005/8/layout/chevron2"/>
    <dgm:cxn modelId="{F16C24EC-C333-4654-A3B5-CAB719591B3B}" type="presParOf" srcId="{DC36482E-8E6F-422D-BC3B-C76B74B44063}" destId="{AA2D4E50-011E-4DE4-A400-ACB8E3A1F73C}" srcOrd="1" destOrd="0" presId="urn:microsoft.com/office/officeart/2005/8/layout/chevron2"/>
    <dgm:cxn modelId="{0E7A19D0-4A87-419C-BC7E-1BBC6F57D52C}" type="presParOf" srcId="{C7FD3103-0E33-47A8-80B2-FABE8056A2F3}" destId="{DD7C94F6-EDC8-4457-95C9-DF2D0BA45CDB}" srcOrd="1" destOrd="0" presId="urn:microsoft.com/office/officeart/2005/8/layout/chevron2"/>
    <dgm:cxn modelId="{C172E7CE-1B90-4DCD-BF53-C85293EC6551}" type="presParOf" srcId="{C7FD3103-0E33-47A8-80B2-FABE8056A2F3}" destId="{0E50B84C-24D1-4B54-BF75-84E27774A609}" srcOrd="2" destOrd="0" presId="urn:microsoft.com/office/officeart/2005/8/layout/chevron2"/>
    <dgm:cxn modelId="{748C8D7A-6525-4298-BCBE-FCC644CF7681}" type="presParOf" srcId="{0E50B84C-24D1-4B54-BF75-84E27774A609}" destId="{1855CD07-E18F-43E2-AEC7-C0DE7FBF0F5F}" srcOrd="0" destOrd="0" presId="urn:microsoft.com/office/officeart/2005/8/layout/chevron2"/>
    <dgm:cxn modelId="{2FA4A2D7-A165-4D46-A978-AB369A1DE5DD}" type="presParOf" srcId="{0E50B84C-24D1-4B54-BF75-84E27774A609}" destId="{0C002786-86B1-40FE-9A32-A241A6951B07}" srcOrd="1" destOrd="0" presId="urn:microsoft.com/office/officeart/2005/8/layout/chevron2"/>
    <dgm:cxn modelId="{85B17CE5-D536-4F49-B697-BB47ECB535E4}" type="presParOf" srcId="{C7FD3103-0E33-47A8-80B2-FABE8056A2F3}" destId="{A5CC2C8B-23C1-4F05-98F0-95688F84496F}" srcOrd="3" destOrd="0" presId="urn:microsoft.com/office/officeart/2005/8/layout/chevron2"/>
    <dgm:cxn modelId="{907FFC7F-6CEC-4882-9CBE-B7D5523125E0}" type="presParOf" srcId="{C7FD3103-0E33-47A8-80B2-FABE8056A2F3}" destId="{040A300F-EACD-40D7-B5BE-5348A8D92730}" srcOrd="4" destOrd="0" presId="urn:microsoft.com/office/officeart/2005/8/layout/chevron2"/>
    <dgm:cxn modelId="{0059552B-7DDD-4E84-967D-5F7D996A9BEC}" type="presParOf" srcId="{040A300F-EACD-40D7-B5BE-5348A8D92730}" destId="{FA2D7C85-4C02-4A80-9C35-CFFF5BB5AA57}" srcOrd="0" destOrd="0" presId="urn:microsoft.com/office/officeart/2005/8/layout/chevron2"/>
    <dgm:cxn modelId="{3A01BA9B-3BEE-4F24-AC35-A975B846B218}" type="presParOf" srcId="{040A300F-EACD-40D7-B5BE-5348A8D92730}" destId="{26C0A2DA-5FE6-4317-94E0-7A0F0CFFD1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DD94F-5B06-4DC7-A237-F963B2B8E492}">
      <dsp:nvSpPr>
        <dsp:cNvPr id="0" name=""/>
        <dsp:cNvSpPr/>
      </dsp:nvSpPr>
      <dsp:spPr>
        <a:xfrm>
          <a:off x="0" y="4210267"/>
          <a:ext cx="8135937" cy="6683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i="0" kern="1200" dirty="0"/>
            <a:t>5. Common Law:</a:t>
          </a:r>
        </a:p>
      </dsp:txBody>
      <dsp:txXfrm>
        <a:off x="0" y="4210267"/>
        <a:ext cx="8135937" cy="360922"/>
      </dsp:txXfrm>
    </dsp:sp>
    <dsp:sp modelId="{873E1F60-F472-443A-935C-4452C1B978AE}">
      <dsp:nvSpPr>
        <dsp:cNvPr id="0" name=""/>
        <dsp:cNvSpPr/>
      </dsp:nvSpPr>
      <dsp:spPr>
        <a:xfrm>
          <a:off x="0" y="4557822"/>
          <a:ext cx="8135937" cy="30745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t>Tradition provides precedent when regulations do not explicitly address a situation</a:t>
          </a:r>
        </a:p>
      </dsp:txBody>
      <dsp:txXfrm>
        <a:off x="0" y="4557822"/>
        <a:ext cx="8135937" cy="307452"/>
      </dsp:txXfrm>
    </dsp:sp>
    <dsp:sp modelId="{ABD013DE-2862-4A19-A427-F2273DFCD7FF}">
      <dsp:nvSpPr>
        <dsp:cNvPr id="0" name=""/>
        <dsp:cNvSpPr/>
      </dsp:nvSpPr>
      <dsp:spPr>
        <a:xfrm rot="10800000">
          <a:off x="0" y="3192331"/>
          <a:ext cx="8135937" cy="102796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i="0" kern="1200" dirty="0"/>
            <a:t>4. State Laws:</a:t>
          </a:r>
        </a:p>
      </dsp:txBody>
      <dsp:txXfrm rot="-10800000">
        <a:off x="0" y="3192331"/>
        <a:ext cx="8135937" cy="360814"/>
      </dsp:txXfrm>
    </dsp:sp>
    <dsp:sp modelId="{FE26FA93-7B9A-4DF6-AEB9-74F9E6AC550D}">
      <dsp:nvSpPr>
        <dsp:cNvPr id="0" name=""/>
        <dsp:cNvSpPr/>
      </dsp:nvSpPr>
      <dsp:spPr>
        <a:xfrm>
          <a:off x="0" y="3553145"/>
          <a:ext cx="8135937" cy="3073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t>State gov’ts pass laws affecting state residents  </a:t>
          </a:r>
        </a:p>
      </dsp:txBody>
      <dsp:txXfrm>
        <a:off x="0" y="3553145"/>
        <a:ext cx="8135937" cy="307360"/>
      </dsp:txXfrm>
    </dsp:sp>
    <dsp:sp modelId="{DB2050EE-41A8-4F13-9561-CD5EE7AD28E8}">
      <dsp:nvSpPr>
        <dsp:cNvPr id="0" name=""/>
        <dsp:cNvSpPr/>
      </dsp:nvSpPr>
      <dsp:spPr>
        <a:xfrm rot="10800000">
          <a:off x="0" y="2174395"/>
          <a:ext cx="8135937" cy="102796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i="0" kern="1200" dirty="0"/>
            <a:t>3. State Constitution:</a:t>
          </a:r>
        </a:p>
      </dsp:txBody>
      <dsp:txXfrm rot="-10800000">
        <a:off x="0" y="2174395"/>
        <a:ext cx="8135937" cy="360814"/>
      </dsp:txXfrm>
    </dsp:sp>
    <dsp:sp modelId="{F21D799A-3D65-4662-B57A-A68D7D53272D}">
      <dsp:nvSpPr>
        <dsp:cNvPr id="0" name=""/>
        <dsp:cNvSpPr/>
      </dsp:nvSpPr>
      <dsp:spPr>
        <a:xfrm>
          <a:off x="0" y="2401217"/>
          <a:ext cx="4067968" cy="5753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t>Describes the structure of state gov’t, relationship between state and citizens. </a:t>
          </a:r>
        </a:p>
      </dsp:txBody>
      <dsp:txXfrm>
        <a:off x="0" y="2401217"/>
        <a:ext cx="4067968" cy="575345"/>
      </dsp:txXfrm>
    </dsp:sp>
    <dsp:sp modelId="{139AAAA5-7A2A-4DA4-BC97-AD098175387C}">
      <dsp:nvSpPr>
        <dsp:cNvPr id="0" name=""/>
        <dsp:cNvSpPr/>
      </dsp:nvSpPr>
      <dsp:spPr>
        <a:xfrm>
          <a:off x="4067968" y="2401217"/>
          <a:ext cx="4067968" cy="5753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t>Defines an additional set of personal rights on a state-by-state basis.</a:t>
          </a:r>
        </a:p>
      </dsp:txBody>
      <dsp:txXfrm>
        <a:off x="4067968" y="2401217"/>
        <a:ext cx="4067968" cy="575345"/>
      </dsp:txXfrm>
    </dsp:sp>
    <dsp:sp modelId="{C74FF747-207A-4380-90D6-8FF97EA786B3}">
      <dsp:nvSpPr>
        <dsp:cNvPr id="0" name=""/>
        <dsp:cNvSpPr/>
      </dsp:nvSpPr>
      <dsp:spPr>
        <a:xfrm rot="10800000">
          <a:off x="0" y="1019268"/>
          <a:ext cx="8135937" cy="116515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i="0" kern="1200" dirty="0"/>
            <a:t>2. Federal Laws:</a:t>
          </a:r>
        </a:p>
      </dsp:txBody>
      <dsp:txXfrm rot="-10800000">
        <a:off x="0" y="1019268"/>
        <a:ext cx="8135937" cy="408968"/>
      </dsp:txXfrm>
    </dsp:sp>
    <dsp:sp modelId="{E7D572B0-6116-479D-8DCB-EC2EAB710D8E}">
      <dsp:nvSpPr>
        <dsp:cNvPr id="0" name=""/>
        <dsp:cNvSpPr/>
      </dsp:nvSpPr>
      <dsp:spPr>
        <a:xfrm>
          <a:off x="181" y="1371154"/>
          <a:ext cx="2812255" cy="4624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t>Passed by Congress in the U.S. Code. </a:t>
          </a:r>
        </a:p>
      </dsp:txBody>
      <dsp:txXfrm>
        <a:off x="181" y="1371154"/>
        <a:ext cx="2812255" cy="462408"/>
      </dsp:txXfrm>
    </dsp:sp>
    <dsp:sp modelId="{BF924472-3CDB-4901-889C-DBEEACB65006}">
      <dsp:nvSpPr>
        <dsp:cNvPr id="0" name=""/>
        <dsp:cNvSpPr/>
      </dsp:nvSpPr>
      <dsp:spPr>
        <a:xfrm>
          <a:off x="2812437" y="1376362"/>
          <a:ext cx="5323318" cy="45199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t>Regulates commerce </a:t>
          </a:r>
          <a:r>
            <a:rPr lang="en-US" sz="1800" i="0" kern="1200" dirty="0" err="1"/>
            <a:t>btwn</a:t>
          </a:r>
          <a:r>
            <a:rPr lang="en-US" sz="1800" i="0" kern="1200" dirty="0"/>
            <a:t> states, declare war, print $, maintain post office, armed forces.</a:t>
          </a:r>
        </a:p>
      </dsp:txBody>
      <dsp:txXfrm>
        <a:off x="2812437" y="1376362"/>
        <a:ext cx="5323318" cy="451992"/>
      </dsp:txXfrm>
    </dsp:sp>
    <dsp:sp modelId="{A04947F6-D0F3-4409-876E-A1230E30EDFB}">
      <dsp:nvSpPr>
        <dsp:cNvPr id="0" name=""/>
        <dsp:cNvSpPr/>
      </dsp:nvSpPr>
      <dsp:spPr>
        <a:xfrm rot="10800000">
          <a:off x="0" y="1332"/>
          <a:ext cx="8135937" cy="102796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i="0" kern="1200" dirty="0"/>
            <a:t>1. U.S. Constitution:</a:t>
          </a:r>
        </a:p>
      </dsp:txBody>
      <dsp:txXfrm rot="-10800000">
        <a:off x="0" y="1332"/>
        <a:ext cx="8135937" cy="360814"/>
      </dsp:txXfrm>
    </dsp:sp>
    <dsp:sp modelId="{58B4A0DA-62FA-4B07-B045-B556B52621B6}">
      <dsp:nvSpPr>
        <dsp:cNvPr id="0" name=""/>
        <dsp:cNvSpPr/>
      </dsp:nvSpPr>
      <dsp:spPr>
        <a:xfrm>
          <a:off x="0" y="287089"/>
          <a:ext cx="4067968" cy="4574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t>Defines structure of federal gov’t and relationship to states. </a:t>
          </a:r>
        </a:p>
      </dsp:txBody>
      <dsp:txXfrm>
        <a:off x="0" y="287089"/>
        <a:ext cx="4067968" cy="457475"/>
      </dsp:txXfrm>
    </dsp:sp>
    <dsp:sp modelId="{563C8B33-5D0B-451E-9CDC-90D3A7C92D5B}">
      <dsp:nvSpPr>
        <dsp:cNvPr id="0" name=""/>
        <dsp:cNvSpPr/>
      </dsp:nvSpPr>
      <dsp:spPr>
        <a:xfrm>
          <a:off x="4067968" y="287089"/>
          <a:ext cx="4067968" cy="4574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t>Includes the Bill of Rights: personal freedoms.</a:t>
          </a:r>
        </a:p>
      </dsp:txBody>
      <dsp:txXfrm>
        <a:off x="4067968" y="287089"/>
        <a:ext cx="4067968" cy="457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C07E3-9B26-4489-AB97-EC36633E600D}">
      <dsp:nvSpPr>
        <dsp:cNvPr id="0" name=""/>
        <dsp:cNvSpPr/>
      </dsp:nvSpPr>
      <dsp:spPr>
        <a:xfrm rot="5400000">
          <a:off x="-278079" y="258802"/>
          <a:ext cx="1685375" cy="11797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Criminal Law</a:t>
          </a:r>
        </a:p>
      </dsp:txBody>
      <dsp:txXfrm rot="-5400000">
        <a:off x="-25272" y="595876"/>
        <a:ext cx="1179762" cy="505613"/>
      </dsp:txXfrm>
    </dsp:sp>
    <dsp:sp modelId="{AA2D4E50-011E-4DE4-A400-ACB8E3A1F73C}">
      <dsp:nvSpPr>
        <dsp:cNvPr id="0" name=""/>
        <dsp:cNvSpPr/>
      </dsp:nvSpPr>
      <dsp:spPr>
        <a:xfrm rot="5400000">
          <a:off x="4084829" y="-2924344"/>
          <a:ext cx="1095493" cy="69561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Federal &amp; State Criminal Codes</a:t>
          </a:r>
        </a:p>
        <a:p>
          <a:pPr marL="171450" lvl="1" indent="-171450" algn="l" defTabSz="711200">
            <a:lnSpc>
              <a:spcPct val="90000"/>
            </a:lnSpc>
            <a:spcBef>
              <a:spcPct val="0"/>
            </a:spcBef>
            <a:spcAft>
              <a:spcPct val="15000"/>
            </a:spcAft>
            <a:buChar char="•"/>
          </a:pPr>
          <a:r>
            <a:rPr lang="en-US" sz="1600" kern="1200" dirty="0"/>
            <a:t>Evidence &gt; “beyond a reasonable doubt” </a:t>
          </a:r>
        </a:p>
      </dsp:txBody>
      <dsp:txXfrm rot="-5400000">
        <a:off x="1154489" y="59474"/>
        <a:ext cx="6902696" cy="988537"/>
      </dsp:txXfrm>
    </dsp:sp>
    <dsp:sp modelId="{1855CD07-E18F-43E2-AEC7-C0DE7FBF0F5F}">
      <dsp:nvSpPr>
        <dsp:cNvPr id="0" name=""/>
        <dsp:cNvSpPr/>
      </dsp:nvSpPr>
      <dsp:spPr>
        <a:xfrm rot="5400000">
          <a:off x="-278079" y="1759172"/>
          <a:ext cx="1685375" cy="11797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Civil Law</a:t>
          </a:r>
        </a:p>
      </dsp:txBody>
      <dsp:txXfrm rot="-5400000">
        <a:off x="-25272" y="2096246"/>
        <a:ext cx="1179762" cy="505613"/>
      </dsp:txXfrm>
    </dsp:sp>
    <dsp:sp modelId="{0C002786-86B1-40FE-9A32-A241A6951B07}">
      <dsp:nvSpPr>
        <dsp:cNvPr id="0" name=""/>
        <dsp:cNvSpPr/>
      </dsp:nvSpPr>
      <dsp:spPr>
        <a:xfrm rot="5400000">
          <a:off x="4084829" y="-1423974"/>
          <a:ext cx="1095493" cy="69561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 person, org., or gov’t can ask for redress </a:t>
          </a:r>
        </a:p>
        <a:p>
          <a:pPr marL="171450" lvl="1" indent="-171450" algn="l" defTabSz="711200">
            <a:lnSpc>
              <a:spcPct val="90000"/>
            </a:lnSpc>
            <a:spcBef>
              <a:spcPct val="0"/>
            </a:spcBef>
            <a:spcAft>
              <a:spcPct val="15000"/>
            </a:spcAft>
            <a:buChar char="•"/>
          </a:pPr>
          <a:r>
            <a:rPr lang="en-US" sz="1600" kern="1200" dirty="0"/>
            <a:t>Based on regulation or common law (from England)</a:t>
          </a:r>
        </a:p>
        <a:p>
          <a:pPr marL="171450" lvl="1" indent="-171450" algn="l" defTabSz="711200">
            <a:lnSpc>
              <a:spcPct val="90000"/>
            </a:lnSpc>
            <a:spcBef>
              <a:spcPct val="0"/>
            </a:spcBef>
            <a:spcAft>
              <a:spcPct val="15000"/>
            </a:spcAft>
            <a:buChar char="•"/>
          </a:pPr>
          <a:r>
            <a:rPr lang="en-US" sz="1600" kern="1200" dirty="0"/>
            <a:t>Evidence more probable than not (&gt;50%): “preponderance of the evidence”</a:t>
          </a:r>
        </a:p>
        <a:p>
          <a:pPr marL="171450" lvl="1" indent="-171450" algn="l" defTabSz="711200">
            <a:lnSpc>
              <a:spcPct val="90000"/>
            </a:lnSpc>
            <a:spcBef>
              <a:spcPct val="0"/>
            </a:spcBef>
            <a:spcAft>
              <a:spcPct val="15000"/>
            </a:spcAft>
            <a:buChar char="•"/>
          </a:pPr>
          <a:r>
            <a:rPr lang="en-US" sz="1600" kern="1200" dirty="0"/>
            <a:t>Some cases require a higher “clear and convincing evidence” </a:t>
          </a:r>
        </a:p>
      </dsp:txBody>
      <dsp:txXfrm rot="-5400000">
        <a:off x="1154489" y="1559844"/>
        <a:ext cx="6902696" cy="988537"/>
      </dsp:txXfrm>
    </dsp:sp>
    <dsp:sp modelId="{FA2D7C85-4C02-4A80-9C35-CFFF5BB5AA57}">
      <dsp:nvSpPr>
        <dsp:cNvPr id="0" name=""/>
        <dsp:cNvSpPr/>
      </dsp:nvSpPr>
      <dsp:spPr>
        <a:xfrm rot="5400000">
          <a:off x="-227532" y="3390863"/>
          <a:ext cx="1685375" cy="12808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Administrative Law</a:t>
          </a:r>
        </a:p>
      </dsp:txBody>
      <dsp:txXfrm rot="-5400000">
        <a:off x="-25272" y="3829031"/>
        <a:ext cx="1280856" cy="404519"/>
      </dsp:txXfrm>
    </dsp:sp>
    <dsp:sp modelId="{26C0A2DA-5FE6-4317-94E0-7A0F0CFFD1E5}">
      <dsp:nvSpPr>
        <dsp:cNvPr id="0" name=""/>
        <dsp:cNvSpPr/>
      </dsp:nvSpPr>
      <dsp:spPr>
        <a:xfrm rot="5400000">
          <a:off x="3953507" y="258263"/>
          <a:ext cx="1459230" cy="69561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Federal and state gov’ts enable agencies to create and enforce rules, judge cases</a:t>
          </a:r>
        </a:p>
        <a:p>
          <a:pPr marL="171450" lvl="1" indent="-171450" algn="l" defTabSz="711200">
            <a:lnSpc>
              <a:spcPct val="90000"/>
            </a:lnSpc>
            <a:spcBef>
              <a:spcPct val="0"/>
            </a:spcBef>
            <a:spcAft>
              <a:spcPct val="15000"/>
            </a:spcAft>
            <a:buChar char="•"/>
          </a:pPr>
          <a:r>
            <a:rPr lang="en-US" sz="1600" kern="1200" dirty="0"/>
            <a:t>Cases may be reviewed by a federal court</a:t>
          </a:r>
        </a:p>
        <a:p>
          <a:pPr marL="171450" lvl="1" indent="-171450" algn="l" defTabSz="711200">
            <a:lnSpc>
              <a:spcPct val="90000"/>
            </a:lnSpc>
            <a:spcBef>
              <a:spcPct val="0"/>
            </a:spcBef>
            <a:spcAft>
              <a:spcPct val="15000"/>
            </a:spcAft>
            <a:buChar char="•"/>
          </a:pPr>
          <a:r>
            <a:rPr lang="en-US" sz="1600" kern="1200" dirty="0"/>
            <a:t>e.g. FTC: unfair or deceptive acts or practices affecting commerce</a:t>
          </a:r>
        </a:p>
        <a:p>
          <a:pPr marL="171450" lvl="1" indent="-171450" algn="l" defTabSz="711200">
            <a:lnSpc>
              <a:spcPct val="90000"/>
            </a:lnSpc>
            <a:spcBef>
              <a:spcPct val="0"/>
            </a:spcBef>
            <a:spcAft>
              <a:spcPct val="15000"/>
            </a:spcAft>
            <a:buChar char="•"/>
          </a:pPr>
          <a:r>
            <a:rPr lang="en-US" sz="1600" kern="1200" dirty="0"/>
            <a:t>Evidence at the lowest “not arbitrary or capricious” level</a:t>
          </a:r>
        </a:p>
      </dsp:txBody>
      <dsp:txXfrm rot="-5400000">
        <a:off x="1205035" y="3077969"/>
        <a:ext cx="6884940" cy="13167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514C6AD-7298-4D5B-BD1B-D61FAD08CFE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411" name="Rectangle 3">
            <a:extLst>
              <a:ext uri="{FF2B5EF4-FFF2-40B4-BE49-F238E27FC236}">
                <a16:creationId xmlns:a16="http://schemas.microsoft.com/office/drawing/2014/main" id="{9B3F94B0-BAD1-40E9-8DDB-F317EFBDD5F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5540" name="Rectangle 4">
            <a:extLst>
              <a:ext uri="{FF2B5EF4-FFF2-40B4-BE49-F238E27FC236}">
                <a16:creationId xmlns:a16="http://schemas.microsoft.com/office/drawing/2014/main" id="{25194F3C-4A84-4DA9-A64F-25D284C9967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FD1FDB58-3F4B-44BF-88E7-C48292DA818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47059B29-65C3-43DD-978F-B7306F5E568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415" name="Rectangle 7">
            <a:extLst>
              <a:ext uri="{FF2B5EF4-FFF2-40B4-BE49-F238E27FC236}">
                <a16:creationId xmlns:a16="http://schemas.microsoft.com/office/drawing/2014/main" id="{298A19FD-8D61-4EBF-BC41-AC4D4835461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AA124F2-7779-4208-89B3-4237DB73A3B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DC8A056-28E4-4932-9DF9-B2D3789C6B6A}"/>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ABCD3441-AF7E-4EC6-9398-4FBE212404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6564" name="Slide Number Placeholder 3">
            <a:extLst>
              <a:ext uri="{FF2B5EF4-FFF2-40B4-BE49-F238E27FC236}">
                <a16:creationId xmlns:a16="http://schemas.microsoft.com/office/drawing/2014/main" id="{55EC7D90-C8C2-417D-8CBA-2F722E73BE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34BCD2-A130-44CB-8287-81845AE695E0}"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EFB59C16-E375-4201-8785-AD2DD8D7B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6E0EC6-EFD0-4ED9-804A-4BB733381A1B}" type="slidenum">
              <a:rPr lang="en-US" altLang="en-US"/>
              <a:pPr/>
              <a:t>17</a:t>
            </a:fld>
            <a:endParaRPr lang="en-US" altLang="en-US"/>
          </a:p>
        </p:txBody>
      </p:sp>
      <p:sp>
        <p:nvSpPr>
          <p:cNvPr id="74755" name="Rectangle 2">
            <a:extLst>
              <a:ext uri="{FF2B5EF4-FFF2-40B4-BE49-F238E27FC236}">
                <a16:creationId xmlns:a16="http://schemas.microsoft.com/office/drawing/2014/main" id="{12584B9B-65CC-4B17-8D09-F394ADC42038}"/>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D3DA7284-DED3-4B3A-9A9B-74DAE2337A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Authentication = login/password</a:t>
            </a:r>
          </a:p>
          <a:p>
            <a:pPr eaLnBrk="1" hangingPunct="1"/>
            <a:r>
              <a:rPr lang="en-US" altLang="en-US">
                <a:latin typeface="Arial" panose="020B0604020202020204" pitchFamily="34" charset="0"/>
              </a:rPr>
              <a:t>Access Control = minimum necessary permissions provided (read/write/access/edit/delete)</a:t>
            </a:r>
          </a:p>
          <a:p>
            <a:pPr eaLnBrk="1" hangingPunct="1"/>
            <a:r>
              <a:rPr lang="en-US" altLang="en-US">
                <a:latin typeface="Arial" panose="020B0604020202020204" pitchFamily="34" charset="0"/>
              </a:rPr>
              <a:t>Which address Confidentiality, Integrity, Availability?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7D0A911C-6182-44C3-A7DF-F0CAC258ED8C}"/>
              </a:ext>
            </a:extLst>
          </p:cNvPr>
          <p:cNvSpPr>
            <a:spLocks noGrp="1" noRot="1" noChangeAspect="1" noChangeArrowheads="1" noTextEdit="1"/>
          </p:cNvSpPr>
          <p:nvPr>
            <p:ph type="sldImg"/>
          </p:nvPr>
        </p:nvSpPr>
        <p:spPr>
          <a:ln/>
        </p:spPr>
      </p:sp>
      <p:sp>
        <p:nvSpPr>
          <p:cNvPr id="159747" name="Notes Placeholder 2">
            <a:extLst>
              <a:ext uri="{FF2B5EF4-FFF2-40B4-BE49-F238E27FC236}">
                <a16:creationId xmlns:a16="http://schemas.microsoft.com/office/drawing/2014/main" id="{FEAEA207-E3C6-4483-8193-047EB72265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9748" name="Slide Number Placeholder 3">
            <a:extLst>
              <a:ext uri="{FF2B5EF4-FFF2-40B4-BE49-F238E27FC236}">
                <a16:creationId xmlns:a16="http://schemas.microsoft.com/office/drawing/2014/main" id="{A7D6B745-66D9-4C9B-A638-9F02687E93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331A72-3184-47D8-80E1-1E53B8BFFE85}" type="slidenum">
              <a:rPr lang="en-US" altLang="en-US" smtClean="0"/>
              <a:pPr/>
              <a:t>52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45D7B60-C621-4145-A538-47F052F7FA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404D1F-9703-4A4A-B024-80A08158B222}" type="slidenum">
              <a:rPr lang="en-US" altLang="en-US"/>
              <a:pPr/>
              <a:t>3</a:t>
            </a:fld>
            <a:endParaRPr lang="en-US" altLang="en-US"/>
          </a:p>
        </p:txBody>
      </p:sp>
      <p:sp>
        <p:nvSpPr>
          <p:cNvPr id="67587" name="Rectangle 2">
            <a:extLst>
              <a:ext uri="{FF2B5EF4-FFF2-40B4-BE49-F238E27FC236}">
                <a16:creationId xmlns:a16="http://schemas.microsoft.com/office/drawing/2014/main" id="{C100B977-A274-4353-B0F4-E81CC55131E6}"/>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9FCF823-26D3-4BDF-A00D-A515558E93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is not only HIPAA but standard </a:t>
            </a:r>
            <a:r>
              <a:rPr lang="en-US" altLang="en-US" b="1">
                <a:latin typeface="Arial" panose="020B0604020202020204" pitchFamily="34" charset="0"/>
              </a:rPr>
              <a:t>security vocabulary</a:t>
            </a:r>
            <a:r>
              <a:rPr lang="en-US" altLang="en-US">
                <a:latin typeface="Arial" panose="020B0604020202020204" pitchFamily="34" charset="0"/>
              </a:rPr>
              <a:t>.  </a:t>
            </a:r>
          </a:p>
          <a:p>
            <a:pPr eaLnBrk="1" hangingPunct="1"/>
            <a:r>
              <a:rPr lang="en-US" altLang="en-US">
                <a:latin typeface="Arial" panose="020B0604020202020204" pitchFamily="34" charset="0"/>
              </a:rPr>
              <a:t>Vulnerability is not the threat itself, but the enabler for the threat.</a:t>
            </a:r>
          </a:p>
          <a:p>
            <a:pPr eaLnBrk="1" hangingPunct="1"/>
            <a:r>
              <a:rPr lang="en-US" altLang="en-US">
                <a:latin typeface="Arial" panose="020B0604020202020204" pitchFamily="34" charset="0"/>
              </a:rPr>
              <a:t>To a computer, a threat could also be a power outage.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BACE4E72-0723-439C-AE94-5A8477AF9771}"/>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501256D1-E416-4819-B185-864651ADB5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More Standard Security.  These are the three goals of security. </a:t>
            </a:r>
          </a:p>
          <a:p>
            <a:r>
              <a:rPr lang="en-US" altLang="en-US" b="1">
                <a:latin typeface="Arial" panose="020B0604020202020204" pitchFamily="34" charset="0"/>
              </a:rPr>
              <a:t>C</a:t>
            </a:r>
            <a:r>
              <a:rPr lang="en-US" altLang="en-US">
                <a:latin typeface="Arial" panose="020B0604020202020204" pitchFamily="34" charset="0"/>
              </a:rPr>
              <a:t>onfidentiality:  Only permitted people may see the data</a:t>
            </a:r>
          </a:p>
          <a:p>
            <a:r>
              <a:rPr lang="en-US" altLang="en-US" b="1">
                <a:latin typeface="Arial" panose="020B0604020202020204" pitchFamily="34" charset="0"/>
              </a:rPr>
              <a:t>I</a:t>
            </a:r>
            <a:r>
              <a:rPr lang="en-US" altLang="en-US">
                <a:latin typeface="Arial" panose="020B0604020202020204" pitchFamily="34" charset="0"/>
              </a:rPr>
              <a:t>ntegrity:  The data is correct </a:t>
            </a:r>
          </a:p>
          <a:p>
            <a:r>
              <a:rPr lang="en-US" altLang="en-US" b="1">
                <a:latin typeface="Arial" panose="020B0604020202020204" pitchFamily="34" charset="0"/>
              </a:rPr>
              <a:t>A</a:t>
            </a:r>
            <a:r>
              <a:rPr lang="en-US" altLang="en-US">
                <a:latin typeface="Arial" panose="020B0604020202020204" pitchFamily="34" charset="0"/>
              </a:rPr>
              <a:t>vailable:  The resources are available when needed.</a:t>
            </a:r>
            <a:r>
              <a:rPr lang="en-US" altLang="en-US" b="1">
                <a:latin typeface="Arial" panose="020B0604020202020204" pitchFamily="34" charset="0"/>
              </a:rPr>
              <a:t> </a:t>
            </a:r>
          </a:p>
          <a:p>
            <a:r>
              <a:rPr lang="en-US" altLang="en-US" b="1">
                <a:latin typeface="Arial" panose="020B0604020202020204" pitchFamily="34" charset="0"/>
              </a:rPr>
              <a:t>(CIA) </a:t>
            </a:r>
            <a:r>
              <a:rPr lang="en-US" altLang="en-US">
                <a:latin typeface="Arial" panose="020B0604020202020204" pitchFamily="34" charset="0"/>
              </a:rPr>
              <a:t>Remember it!!! You will see and hear it again, and again…</a:t>
            </a:r>
          </a:p>
        </p:txBody>
      </p:sp>
      <p:sp>
        <p:nvSpPr>
          <p:cNvPr id="68612" name="Slide Number Placeholder 3">
            <a:extLst>
              <a:ext uri="{FF2B5EF4-FFF2-40B4-BE49-F238E27FC236}">
                <a16:creationId xmlns:a16="http://schemas.microsoft.com/office/drawing/2014/main" id="{0EE5CA9A-3B25-41BC-9403-5E8CAC1DAB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C31923-29D7-4AC7-87C6-E19E26730C84}"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implementation to CA residents; protected info includes medical info, biometric info, financial info, identification (</a:t>
            </a:r>
            <a:r>
              <a:rPr lang="en-US" dirty="0" err="1"/>
              <a:t>ssn</a:t>
            </a:r>
            <a:r>
              <a:rPr lang="en-US" dirty="0"/>
              <a:t>, drivers license,…) , address, email, browsing history, geolocation data, employment info, educational info. https://www.jdsupra.com/legalnews/summary-of-california-data-breach-14720/ </a:t>
            </a:r>
          </a:p>
        </p:txBody>
      </p:sp>
      <p:sp>
        <p:nvSpPr>
          <p:cNvPr id="4" name="Slide Number Placeholder 3"/>
          <p:cNvSpPr>
            <a:spLocks noGrp="1"/>
          </p:cNvSpPr>
          <p:nvPr>
            <p:ph type="sldNum" sz="quarter" idx="5"/>
          </p:nvPr>
        </p:nvSpPr>
        <p:spPr/>
        <p:txBody>
          <a:bodyPr/>
          <a:lstStyle/>
          <a:p>
            <a:fld id="{E9321100-282A-4FE8-B33B-787009350BCA}" type="slidenum">
              <a:rPr lang="en-US" altLang="en-US" smtClean="0"/>
              <a:pPr/>
              <a:t>10</a:t>
            </a:fld>
            <a:endParaRPr lang="en-US" altLang="en-US"/>
          </a:p>
        </p:txBody>
      </p:sp>
    </p:spTree>
    <p:extLst>
      <p:ext uri="{BB962C8B-B14F-4D97-AF65-F5344CB8AC3E}">
        <p14:creationId xmlns:p14="http://schemas.microsoft.com/office/powerpoint/2010/main" val="19939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0F9784A-D9B4-4B0B-8662-1BB9427E3882}"/>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A408C648-1189-4DFB-A9BE-2A0511F15D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FC19D27E-24A5-41A0-A5B5-3BB1AC996C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88374A-276F-4BCB-8CBD-7FC51073A920}" type="slidenum">
              <a:rPr lang="en-US" altLang="en-US"/>
              <a:pPr/>
              <a:t>11</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12449FC5-1BB9-4BA6-8B6F-00D206FC5162}"/>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E17B984A-4DDA-45F3-AD47-935F30D82E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Let’s assume that an organization knew someone had AIDS or cancer, who lived in a rural area (only a zip code was known).  Would that be enough to figure out who it was?  What if it was known that Alice visited a cancer center.  Would it be necessary to see Alice’s records to know that Alice might have cancer?  Therefore ANY Health Information – billing information or even a visit to a doctor’s office – associated with any Identifier (part of an address, name or fingerprint) is what is known as Individually Identifiable Health Information (IIHI).  When this is created or maintained by a CE or BA, then the information is protected as Protected Health Information (PHI) covered by HIPAA.</a:t>
            </a:r>
          </a:p>
          <a:p>
            <a:r>
              <a:rPr lang="en-US" altLang="en-US">
                <a:latin typeface="Arial" panose="020B0604020202020204" pitchFamily="34" charset="0"/>
              </a:rPr>
              <a:t>Remember the term PHI – you will see it again and again and again and …</a:t>
            </a:r>
          </a:p>
        </p:txBody>
      </p:sp>
      <p:sp>
        <p:nvSpPr>
          <p:cNvPr id="70660" name="Slide Number Placeholder 3">
            <a:extLst>
              <a:ext uri="{FF2B5EF4-FFF2-40B4-BE49-F238E27FC236}">
                <a16:creationId xmlns:a16="http://schemas.microsoft.com/office/drawing/2014/main" id="{A797F66A-D5C0-489B-AB25-9706E98107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D2EAEF-A833-45D0-9AFA-65CD7318BD80}" type="slidenum">
              <a:rPr lang="en-US" altLang="en-US"/>
              <a:pPr/>
              <a:t>13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8E25C76-C9A6-433F-8C1B-0BE9D2D85725}"/>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206FC5DF-6614-4BA4-AC7A-B7253F39E4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rules are supposed to be reasonable.  The items on the left are considered reasonable, while the items on the right are considered to expensive to implement.  As you can see these relate to non-computer privacy issues.</a:t>
            </a:r>
          </a:p>
        </p:txBody>
      </p:sp>
      <p:sp>
        <p:nvSpPr>
          <p:cNvPr id="71684" name="Slide Number Placeholder 3">
            <a:extLst>
              <a:ext uri="{FF2B5EF4-FFF2-40B4-BE49-F238E27FC236}">
                <a16:creationId xmlns:a16="http://schemas.microsoft.com/office/drawing/2014/main" id="{D5EA05CA-AF59-4AD8-ABDB-A0AAC24805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AC88C7-70D3-4999-B098-0A8D7F7D4F3F}" type="slidenum">
              <a:rPr lang="en-US" altLang="en-US"/>
              <a:pPr/>
              <a:t>14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89569B4-A95C-482C-AEBF-5B645ABFC8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1C313B-2208-4A18-B86F-E08CC0A270E7}" type="slidenum">
              <a:rPr lang="en-US" altLang="en-US"/>
              <a:pPr/>
              <a:t>15</a:t>
            </a:fld>
            <a:endParaRPr lang="en-US" altLang="en-US"/>
          </a:p>
        </p:txBody>
      </p:sp>
      <p:sp>
        <p:nvSpPr>
          <p:cNvPr id="72707" name="Rectangle 2">
            <a:extLst>
              <a:ext uri="{FF2B5EF4-FFF2-40B4-BE49-F238E27FC236}">
                <a16:creationId xmlns:a16="http://schemas.microsoft.com/office/drawing/2014/main" id="{ED710C46-9901-42CA-8094-6823845ADA10}"/>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911F16BB-4EBF-4EF2-AEDE-80D7D078B7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EPHI=Electronic Personal Health Information</a:t>
            </a:r>
          </a:p>
          <a:p>
            <a:pPr eaLnBrk="1" hangingPunct="1"/>
            <a:r>
              <a:rPr lang="en-US" altLang="en-US">
                <a:latin typeface="Arial" panose="020B0604020202020204" pitchFamily="34" charset="0"/>
              </a:rPr>
              <a:t>This slide shows how Privacy Rule gets implemented on a computer, with the Security Rule.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4EE002B9-9F50-48BC-9A63-5AA641848EE1}"/>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BFDE49AB-E353-47EF-9C02-2D9573CA8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Security Rule should be:</a:t>
            </a:r>
          </a:p>
          <a:p>
            <a:r>
              <a:rPr lang="en-US" altLang="en-US">
                <a:latin typeface="Arial" panose="020B0604020202020204" pitchFamily="34" charset="0"/>
              </a:rPr>
              <a:t>Comprehensive: affecting administrative, physical and technical controls.</a:t>
            </a:r>
          </a:p>
          <a:p>
            <a:r>
              <a:rPr lang="en-US" altLang="en-US">
                <a:latin typeface="Arial" panose="020B0604020202020204" pitchFamily="34" charset="0"/>
              </a:rPr>
              <a:t>Technology neutral:  HIPAA does not want to promote any specific hardware vendor.</a:t>
            </a:r>
          </a:p>
          <a:p>
            <a:r>
              <a:rPr lang="en-US" altLang="en-US">
                <a:latin typeface="Arial" panose="020B0604020202020204" pitchFamily="34" charset="0"/>
              </a:rPr>
              <a:t>Scalable: For small or large companies</a:t>
            </a:r>
          </a:p>
          <a:p>
            <a:r>
              <a:rPr lang="en-US" altLang="en-US" b="1">
                <a:latin typeface="Arial" panose="020B0604020202020204" pitchFamily="34" charset="0"/>
              </a:rPr>
              <a:t>NIST: </a:t>
            </a:r>
            <a:r>
              <a:rPr lang="en-US" altLang="en-US">
                <a:latin typeface="Arial" panose="020B0604020202020204" pitchFamily="34" charset="0"/>
              </a:rPr>
              <a:t>National Institute of Standards &amp; Technology</a:t>
            </a:r>
            <a:endParaRPr lang="en-US" altLang="en-US" b="1">
              <a:latin typeface="Arial" panose="020B0604020202020204" pitchFamily="34" charset="0"/>
            </a:endParaRPr>
          </a:p>
        </p:txBody>
      </p:sp>
      <p:sp>
        <p:nvSpPr>
          <p:cNvPr id="73732" name="Slide Number Placeholder 3">
            <a:extLst>
              <a:ext uri="{FF2B5EF4-FFF2-40B4-BE49-F238E27FC236}">
                <a16:creationId xmlns:a16="http://schemas.microsoft.com/office/drawing/2014/main" id="{6F9F8911-0DA2-463A-8D93-3DA8A23680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FF803-E2A6-4578-938C-FA20CA6237B4}" type="slidenum">
              <a:rPr lang="en-US" altLang="en-US"/>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0_title slide default">
    <p:spTree>
      <p:nvGrpSpPr>
        <p:cNvPr id="1" name=""/>
        <p:cNvGrpSpPr/>
        <p:nvPr/>
      </p:nvGrpSpPr>
      <p:grpSpPr>
        <a:xfrm>
          <a:off x="0" y="0"/>
          <a:ext cx="0" cy="0"/>
          <a:chOff x="0" y="0"/>
          <a:chExt cx="0" cy="0"/>
        </a:xfrm>
      </p:grpSpPr>
      <p:sp>
        <p:nvSpPr>
          <p:cNvPr id="4" name="Rechteck 9">
            <a:extLst>
              <a:ext uri="{FF2B5EF4-FFF2-40B4-BE49-F238E27FC236}">
                <a16:creationId xmlns:a16="http://schemas.microsoft.com/office/drawing/2014/main" id="{477E4A55-7DB8-40DC-A62C-1F977A527F41}"/>
              </a:ext>
            </a:extLst>
          </p:cNvPr>
          <p:cNvSpPr/>
          <p:nvPr/>
        </p:nvSpPr>
        <p:spPr bwMode="auto">
          <a:xfrm>
            <a:off x="0" y="0"/>
            <a:ext cx="9180513" cy="6911975"/>
          </a:xfrm>
          <a:prstGeom prst="rect">
            <a:avLst/>
          </a:prstGeom>
          <a:gradFill flip="none" rotWithShape="1">
            <a:gsLst>
              <a:gs pos="100000">
                <a:schemeClr val="accent1"/>
              </a:gs>
              <a:gs pos="0">
                <a:schemeClr val="tx1"/>
              </a:gs>
            </a:gsLst>
            <a:lin ang="189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a:latin typeface="Calibri"/>
            </a:endParaRPr>
          </a:p>
        </p:txBody>
      </p:sp>
      <p:pic>
        <p:nvPicPr>
          <p:cNvPr id="5" name="Bild 10" descr="n_PPT CoverPict_Springer_6.8..png">
            <a:extLst>
              <a:ext uri="{FF2B5EF4-FFF2-40B4-BE49-F238E27FC236}">
                <a16:creationId xmlns:a16="http://schemas.microsoft.com/office/drawing/2014/main" id="{FA478159-0C5A-4202-90F9-85ABB456D1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75" y="993775"/>
            <a:ext cx="402748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11" descr="verlauf.png">
            <a:extLst>
              <a:ext uri="{FF2B5EF4-FFF2-40B4-BE49-F238E27FC236}">
                <a16:creationId xmlns:a16="http://schemas.microsoft.com/office/drawing/2014/main" id="{0426AB17-FD17-4DC5-B205-65EEA4F4D1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889250"/>
            <a:ext cx="541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8" descr="Springer_pms.png">
            <a:extLst>
              <a:ext uri="{FF2B5EF4-FFF2-40B4-BE49-F238E27FC236}">
                <a16:creationId xmlns:a16="http://schemas.microsoft.com/office/drawing/2014/main" id="{F3BE9D6F-BAD0-47EF-A85E-B37DC2E6E5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3130550"/>
            <a:ext cx="1997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lstStyle>
            <a:lvl1pPr>
              <a:defRPr sz="3400" b="0" i="0" spc="30">
                <a:solidFill>
                  <a:schemeClr val="bg1"/>
                </a:solidFill>
                <a:latin typeface="+mj-lt"/>
                <a:cs typeface="Cambria"/>
              </a:defRPr>
            </a:lvl1pPr>
          </a:lstStyle>
          <a:p>
            <a:r>
              <a:rPr lang="en-US"/>
              <a:t>Click to edit Master title style</a:t>
            </a:r>
            <a:endParaRPr lang="de-DE" dirty="0"/>
          </a:p>
        </p:txBody>
      </p:sp>
    </p:spTree>
    <p:extLst>
      <p:ext uri="{BB962C8B-B14F-4D97-AF65-F5344CB8AC3E}">
        <p14:creationId xmlns:p14="http://schemas.microsoft.com/office/powerpoint/2010/main" val="10715088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784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778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4" name="Rectangle 16">
            <a:extLst>
              <a:ext uri="{FF2B5EF4-FFF2-40B4-BE49-F238E27FC236}">
                <a16:creationId xmlns:a16="http://schemas.microsoft.com/office/drawing/2014/main" id="{31ABE415-E229-4DC7-8FF7-B9B20EA3FDF4}"/>
              </a:ext>
            </a:extLst>
          </p:cNvPr>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endParaRPr lang="en-US"/>
          </a:p>
        </p:txBody>
      </p:sp>
      <p:sp>
        <p:nvSpPr>
          <p:cNvPr id="5" name="Rectangle 17">
            <a:extLst>
              <a:ext uri="{FF2B5EF4-FFF2-40B4-BE49-F238E27FC236}">
                <a16:creationId xmlns:a16="http://schemas.microsoft.com/office/drawing/2014/main" id="{0302A97D-7CA2-400F-A38C-5DA7079DF4C2}"/>
              </a:ext>
            </a:extLst>
          </p:cNvPr>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D3E9BB36-C31F-4D6D-8964-1C3F18392654}"/>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CA02362-ECA4-49CF-96F6-22DEE85DB36A}" type="slidenum">
              <a:rPr lang="en-US" altLang="en-US"/>
              <a:pPr/>
              <a:t>‹#›</a:t>
            </a:fld>
            <a:endParaRPr lang="en-US" altLang="en-US"/>
          </a:p>
        </p:txBody>
      </p:sp>
    </p:spTree>
    <p:extLst>
      <p:ext uri="{BB962C8B-B14F-4D97-AF65-F5344CB8AC3E}">
        <p14:creationId xmlns:p14="http://schemas.microsoft.com/office/powerpoint/2010/main" val="337386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3886200"/>
          </a:xfrm>
        </p:spPr>
        <p:txBody>
          <a:bodyPr>
            <a:noAutofit/>
          </a:bodyPr>
          <a:lstStyle/>
          <a:p>
            <a:pPr lvl="0"/>
            <a:endParaRPr lang="en-US" noProof="0" dirty="0"/>
          </a:p>
        </p:txBody>
      </p:sp>
      <p:sp>
        <p:nvSpPr>
          <p:cNvPr id="5" name="Rectangle 2">
            <a:extLst>
              <a:ext uri="{FF2B5EF4-FFF2-40B4-BE49-F238E27FC236}">
                <a16:creationId xmlns:a16="http://schemas.microsoft.com/office/drawing/2014/main" id="{42E77E74-B4B1-4F6A-932F-D1EFD3362104}"/>
              </a:ext>
            </a:extLst>
          </p:cNvPr>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772C189-2DA2-4464-8508-2ECA0DCC6890}"/>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530EEDD-9A6B-4D83-94BB-7B2B1103B023}" type="slidenum">
              <a:rPr lang="en-US" altLang="en-US"/>
              <a:pPr/>
              <a:t>‹#›</a:t>
            </a:fld>
            <a:endParaRPr lang="en-US" altLang="en-US"/>
          </a:p>
        </p:txBody>
      </p:sp>
      <p:sp>
        <p:nvSpPr>
          <p:cNvPr id="7" name="Rectangle 16">
            <a:extLst>
              <a:ext uri="{FF2B5EF4-FFF2-40B4-BE49-F238E27FC236}">
                <a16:creationId xmlns:a16="http://schemas.microsoft.com/office/drawing/2014/main" id="{FA93CA4D-E84B-4920-BEDC-B75FA55D66D6}"/>
              </a:ext>
            </a:extLst>
          </p:cNvPr>
          <p:cNvSpPr>
            <a:spLocks noGrp="1" noChangeArrowheads="1"/>
          </p:cNvSpPr>
          <p:nvPr>
            <p:ph type="dt" sz="half" idx="12"/>
          </p:nvPr>
        </p:nvSpPr>
        <p:spPr>
          <a:xfrm>
            <a:off x="457200" y="6245225"/>
            <a:ext cx="2133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53293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D382794-F6C2-47A6-BC47-BD0FEE33B220}"/>
              </a:ext>
            </a:extLst>
          </p:cNvPr>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F15A215C-891B-4B6D-B2C6-9BF744148A37}"/>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296C249-FF10-4E2D-9B19-4C13D5C7C8F0}" type="slidenum">
              <a:rPr lang="en-US" altLang="en-US"/>
              <a:pPr/>
              <a:t>‹#›</a:t>
            </a:fld>
            <a:endParaRPr lang="en-US" altLang="en-US"/>
          </a:p>
        </p:txBody>
      </p:sp>
      <p:sp>
        <p:nvSpPr>
          <p:cNvPr id="5" name="Rectangle 16">
            <a:extLst>
              <a:ext uri="{FF2B5EF4-FFF2-40B4-BE49-F238E27FC236}">
                <a16:creationId xmlns:a16="http://schemas.microsoft.com/office/drawing/2014/main" id="{2E3A3382-AB85-438A-ADF1-AD4477C26863}"/>
              </a:ext>
            </a:extLst>
          </p:cNvPr>
          <p:cNvSpPr>
            <a:spLocks noGrp="1" noChangeArrowheads="1"/>
          </p:cNvSpPr>
          <p:nvPr>
            <p:ph type="dt" sz="half" idx="12"/>
          </p:nvPr>
        </p:nvSpPr>
        <p:spPr>
          <a:xfrm>
            <a:off x="457200" y="6245225"/>
            <a:ext cx="2133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774040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848E2FD0-582E-43BF-AD84-E95CCCAA83B9}"/>
              </a:ext>
            </a:extLst>
          </p:cNvPr>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097B163-03F5-4DA8-B88B-7AB95A0B73D5}"/>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9F1E32E-482C-4E79-9301-ADBAD8FC5B05}" type="slidenum">
              <a:rPr lang="en-US" altLang="en-US"/>
              <a:pPr/>
              <a:t>‹#›</a:t>
            </a:fld>
            <a:endParaRPr lang="en-US" altLang="en-US"/>
          </a:p>
        </p:txBody>
      </p:sp>
      <p:sp>
        <p:nvSpPr>
          <p:cNvPr id="6" name="Rectangle 16">
            <a:extLst>
              <a:ext uri="{FF2B5EF4-FFF2-40B4-BE49-F238E27FC236}">
                <a16:creationId xmlns:a16="http://schemas.microsoft.com/office/drawing/2014/main" id="{E2423D3D-6063-4401-ACEA-611E52E1724E}"/>
              </a:ext>
            </a:extLst>
          </p:cNvPr>
          <p:cNvSpPr>
            <a:spLocks noGrp="1" noChangeArrowheads="1"/>
          </p:cNvSpPr>
          <p:nvPr>
            <p:ph type="dt" sz="half" idx="12"/>
          </p:nvPr>
        </p:nvSpPr>
        <p:spPr>
          <a:xfrm>
            <a:off x="457200" y="6245225"/>
            <a:ext cx="2133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47575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2B0A450-BECF-4B8A-A47F-D2B73F311629}"/>
              </a:ext>
            </a:extLst>
          </p:cNvPr>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1E9F84B-7229-44C6-8F5A-92E6EB779F4B}"/>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AB0D83D-6CA3-448C-AAD3-1B54889B4AA5}" type="slidenum">
              <a:rPr lang="en-US" altLang="en-US"/>
              <a:pPr/>
              <a:t>‹#›</a:t>
            </a:fld>
            <a:endParaRPr lang="en-US" altLang="en-US"/>
          </a:p>
        </p:txBody>
      </p:sp>
      <p:sp>
        <p:nvSpPr>
          <p:cNvPr id="6" name="Rectangle 16">
            <a:extLst>
              <a:ext uri="{FF2B5EF4-FFF2-40B4-BE49-F238E27FC236}">
                <a16:creationId xmlns:a16="http://schemas.microsoft.com/office/drawing/2014/main" id="{2BAE85E8-31D2-4AD3-8992-74021D00A6BA}"/>
              </a:ext>
            </a:extLst>
          </p:cNvPr>
          <p:cNvSpPr>
            <a:spLocks noGrp="1" noChangeArrowheads="1"/>
          </p:cNvSpPr>
          <p:nvPr>
            <p:ph type="dt" sz="half" idx="12"/>
          </p:nvPr>
        </p:nvSpPr>
        <p:spPr>
          <a:xfrm>
            <a:off x="457200" y="6245225"/>
            <a:ext cx="2133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049294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92F140F-602F-4952-9C98-26F92C33766E}"/>
              </a:ext>
            </a:extLst>
          </p:cNvPr>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C56C7A9-2FF8-40CA-8CB9-B282F1800445}"/>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F4C02615-B7BE-45ED-9ED5-8366DF0FE4C1}" type="slidenum">
              <a:rPr lang="en-US" altLang="en-US"/>
              <a:pPr/>
              <a:t>‹#›</a:t>
            </a:fld>
            <a:endParaRPr lang="en-US" altLang="en-US"/>
          </a:p>
        </p:txBody>
      </p:sp>
      <p:sp>
        <p:nvSpPr>
          <p:cNvPr id="7" name="Rectangle 16">
            <a:extLst>
              <a:ext uri="{FF2B5EF4-FFF2-40B4-BE49-F238E27FC236}">
                <a16:creationId xmlns:a16="http://schemas.microsoft.com/office/drawing/2014/main" id="{839ED6F7-2B9B-4116-83C5-CDBD4F561EFA}"/>
              </a:ext>
            </a:extLst>
          </p:cNvPr>
          <p:cNvSpPr>
            <a:spLocks noGrp="1" noChangeArrowheads="1"/>
          </p:cNvSpPr>
          <p:nvPr>
            <p:ph type="dt" sz="half" idx="12"/>
          </p:nvPr>
        </p:nvSpPr>
        <p:spPr>
          <a:xfrm>
            <a:off x="457200" y="6245225"/>
            <a:ext cx="2133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398596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7E3F4764-9A10-4D12-B2A9-ED379F7640F4}"/>
              </a:ext>
            </a:extLst>
          </p:cNvPr>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30EDCF56-4EF9-46D3-A845-BB6F7DCD2405}"/>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B0685F0-086C-4A9C-B36C-0AF20AFCBDAA}" type="slidenum">
              <a:rPr lang="en-US" altLang="en-US"/>
              <a:pPr/>
              <a:t>‹#›</a:t>
            </a:fld>
            <a:endParaRPr lang="en-US" altLang="en-US"/>
          </a:p>
        </p:txBody>
      </p:sp>
      <p:sp>
        <p:nvSpPr>
          <p:cNvPr id="9" name="Rectangle 16">
            <a:extLst>
              <a:ext uri="{FF2B5EF4-FFF2-40B4-BE49-F238E27FC236}">
                <a16:creationId xmlns:a16="http://schemas.microsoft.com/office/drawing/2014/main" id="{A848D762-F762-42A0-8BC6-E3602BBA23B2}"/>
              </a:ext>
            </a:extLst>
          </p:cNvPr>
          <p:cNvSpPr>
            <a:spLocks noGrp="1" noChangeArrowheads="1"/>
          </p:cNvSpPr>
          <p:nvPr>
            <p:ph type="dt" sz="half" idx="12"/>
          </p:nvPr>
        </p:nvSpPr>
        <p:spPr>
          <a:xfrm>
            <a:off x="457200" y="6245225"/>
            <a:ext cx="2133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441189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E6B53F3-EF70-4665-8FDE-2F6F230F9FB7}"/>
              </a:ext>
            </a:extLst>
          </p:cNvPr>
          <p:cNvSpPr>
            <a:spLocks noGrp="1"/>
          </p:cNvSpPr>
          <p:nvPr>
            <p:ph type="dt" sz="half" idx="10"/>
          </p:nvPr>
        </p:nvSpPr>
        <p:spPr/>
        <p:txBody>
          <a:bodyPr/>
          <a:lstStyle>
            <a:lvl1pPr>
              <a:defRPr/>
            </a:lvl1pPr>
          </a:lstStyle>
          <a:p>
            <a:pPr>
              <a:defRPr/>
            </a:pPr>
            <a:fld id="{B30E1260-52DF-4D65-A30F-5E1769A98178}" type="datetimeFigureOut">
              <a:rPr lang="en-US"/>
              <a:pPr>
                <a:defRPr/>
              </a:pPr>
              <a:t>1/20/2024</a:t>
            </a:fld>
            <a:endParaRPr lang="en-US"/>
          </a:p>
        </p:txBody>
      </p:sp>
      <p:sp>
        <p:nvSpPr>
          <p:cNvPr id="5" name="Footer Placeholder 4">
            <a:extLst>
              <a:ext uri="{FF2B5EF4-FFF2-40B4-BE49-F238E27FC236}">
                <a16:creationId xmlns:a16="http://schemas.microsoft.com/office/drawing/2014/main" id="{276A35FA-38C1-4D58-9999-3FFD1D38CA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7E2B06-B67F-488C-8F22-542C2DD941E1}"/>
              </a:ext>
            </a:extLst>
          </p:cNvPr>
          <p:cNvSpPr>
            <a:spLocks noGrp="1"/>
          </p:cNvSpPr>
          <p:nvPr>
            <p:ph type="sldNum" sz="quarter" idx="12"/>
          </p:nvPr>
        </p:nvSpPr>
        <p:spPr/>
        <p:txBody>
          <a:bodyPr/>
          <a:lstStyle>
            <a:lvl1pPr>
              <a:defRPr/>
            </a:lvl1pPr>
          </a:lstStyle>
          <a:p>
            <a:fld id="{7954664F-E29C-4667-8AD9-6FB312004E17}" type="slidenum">
              <a:rPr lang="en-US" altLang="en-US"/>
              <a:pPr/>
              <a:t>‹#›</a:t>
            </a:fld>
            <a:endParaRPr lang="en-US" altLang="en-US"/>
          </a:p>
        </p:txBody>
      </p:sp>
    </p:spTree>
    <p:extLst>
      <p:ext uri="{BB962C8B-B14F-4D97-AF65-F5344CB8AC3E}">
        <p14:creationId xmlns:p14="http://schemas.microsoft.com/office/powerpoint/2010/main" val="227151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7E4A2-FEE1-4CA8-A0CF-17E0A9B3597E}"/>
              </a:ext>
            </a:extLst>
          </p:cNvPr>
          <p:cNvSpPr>
            <a:spLocks noGrp="1"/>
          </p:cNvSpPr>
          <p:nvPr>
            <p:ph type="dt" sz="half" idx="10"/>
          </p:nvPr>
        </p:nvSpPr>
        <p:spPr/>
        <p:txBody>
          <a:bodyPr/>
          <a:lstStyle>
            <a:lvl1pPr>
              <a:defRPr/>
            </a:lvl1pPr>
          </a:lstStyle>
          <a:p>
            <a:pPr>
              <a:defRPr/>
            </a:pPr>
            <a:fld id="{B3002D0B-AF5B-427F-9402-68FD8654C81A}" type="datetimeFigureOut">
              <a:rPr lang="en-US"/>
              <a:pPr>
                <a:defRPr/>
              </a:pPr>
              <a:t>1/20/2024</a:t>
            </a:fld>
            <a:endParaRPr lang="en-US"/>
          </a:p>
        </p:txBody>
      </p:sp>
      <p:sp>
        <p:nvSpPr>
          <p:cNvPr id="5" name="Footer Placeholder 4">
            <a:extLst>
              <a:ext uri="{FF2B5EF4-FFF2-40B4-BE49-F238E27FC236}">
                <a16:creationId xmlns:a16="http://schemas.microsoft.com/office/drawing/2014/main" id="{9F9DDB07-0AAC-48EE-83F8-14DE7BC078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3D7DF2-ABCD-4416-9D16-A2551D3F1FD1}"/>
              </a:ext>
            </a:extLst>
          </p:cNvPr>
          <p:cNvSpPr>
            <a:spLocks noGrp="1"/>
          </p:cNvSpPr>
          <p:nvPr>
            <p:ph type="sldNum" sz="quarter" idx="12"/>
          </p:nvPr>
        </p:nvSpPr>
        <p:spPr/>
        <p:txBody>
          <a:bodyPr/>
          <a:lstStyle>
            <a:lvl1pPr>
              <a:defRPr/>
            </a:lvl1pPr>
          </a:lstStyle>
          <a:p>
            <a:fld id="{87DC6D99-85A4-41A2-8590-63B0A3684423}" type="slidenum">
              <a:rPr lang="en-US" altLang="en-US"/>
              <a:pPr/>
              <a:t>‹#›</a:t>
            </a:fld>
            <a:endParaRPr lang="en-US" altLang="en-US"/>
          </a:p>
        </p:txBody>
      </p:sp>
    </p:spTree>
    <p:extLst>
      <p:ext uri="{BB962C8B-B14F-4D97-AF65-F5344CB8AC3E}">
        <p14:creationId xmlns:p14="http://schemas.microsoft.com/office/powerpoint/2010/main" val="2665691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943063-7F0D-4843-9A88-9F2AC9D2DBBF}"/>
              </a:ext>
            </a:extLst>
          </p:cNvPr>
          <p:cNvSpPr>
            <a:spLocks noGrp="1"/>
          </p:cNvSpPr>
          <p:nvPr>
            <p:ph type="dt" sz="half" idx="10"/>
          </p:nvPr>
        </p:nvSpPr>
        <p:spPr/>
        <p:txBody>
          <a:bodyPr/>
          <a:lstStyle>
            <a:lvl1pPr>
              <a:defRPr/>
            </a:lvl1pPr>
          </a:lstStyle>
          <a:p>
            <a:pPr>
              <a:defRPr/>
            </a:pPr>
            <a:fld id="{AD0F2157-0FF3-44F3-9F62-4AAC3F73BEEB}" type="datetimeFigureOut">
              <a:rPr lang="en-US"/>
              <a:pPr>
                <a:defRPr/>
              </a:pPr>
              <a:t>1/20/2024</a:t>
            </a:fld>
            <a:endParaRPr lang="en-US"/>
          </a:p>
        </p:txBody>
      </p:sp>
      <p:sp>
        <p:nvSpPr>
          <p:cNvPr id="5" name="Footer Placeholder 4">
            <a:extLst>
              <a:ext uri="{FF2B5EF4-FFF2-40B4-BE49-F238E27FC236}">
                <a16:creationId xmlns:a16="http://schemas.microsoft.com/office/drawing/2014/main" id="{30805F41-1F2F-46B8-AADD-9E9599453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362454-2B53-494A-8A64-7B29159D38A2}"/>
              </a:ext>
            </a:extLst>
          </p:cNvPr>
          <p:cNvSpPr>
            <a:spLocks noGrp="1"/>
          </p:cNvSpPr>
          <p:nvPr>
            <p:ph type="sldNum" sz="quarter" idx="12"/>
          </p:nvPr>
        </p:nvSpPr>
        <p:spPr/>
        <p:txBody>
          <a:bodyPr/>
          <a:lstStyle>
            <a:lvl1pPr>
              <a:defRPr/>
            </a:lvl1pPr>
          </a:lstStyle>
          <a:p>
            <a:fld id="{15F3837D-CC36-4666-BC83-C96391D1A5D9}" type="slidenum">
              <a:rPr lang="en-US" altLang="en-US"/>
              <a:pPr/>
              <a:t>‹#›</a:t>
            </a:fld>
            <a:endParaRPr lang="en-US" altLang="en-US"/>
          </a:p>
        </p:txBody>
      </p:sp>
    </p:spTree>
    <p:extLst>
      <p:ext uri="{BB962C8B-B14F-4D97-AF65-F5344CB8AC3E}">
        <p14:creationId xmlns:p14="http://schemas.microsoft.com/office/powerpoint/2010/main" val="228154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2000" y="1519237"/>
            <a:ext cx="8136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a:t>Click to edit Master text styles</a:t>
            </a:r>
          </a:p>
          <a:p>
            <a:pPr lvl="1"/>
            <a:r>
              <a:rPr lang="en-US"/>
              <a:t>Second level</a:t>
            </a:r>
          </a:p>
        </p:txBody>
      </p:sp>
      <p:sp>
        <p:nvSpPr>
          <p:cNvPr id="4" name="Titel 3"/>
          <p:cNvSpPr>
            <a:spLocks noGrp="1"/>
          </p:cNvSpPr>
          <p:nvPr>
            <p:ph type="title"/>
          </p:nvPr>
        </p:nvSpPr>
        <p:spPr/>
        <p:txBody>
          <a:bodyPr/>
          <a:lstStyle>
            <a:lvl1pPr>
              <a:defRPr/>
            </a:lvl1pPr>
          </a:lstStyle>
          <a:p>
            <a:r>
              <a:rPr lang="en-US"/>
              <a:t>Click to edit Master title style</a:t>
            </a:r>
            <a:endParaRPr lang="de-DE" dirty="0"/>
          </a:p>
        </p:txBody>
      </p:sp>
    </p:spTree>
    <p:extLst>
      <p:ext uri="{BB962C8B-B14F-4D97-AF65-F5344CB8AC3E}">
        <p14:creationId xmlns:p14="http://schemas.microsoft.com/office/powerpoint/2010/main" val="1827984293"/>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E797C27-0BB6-4D0C-8A82-D5A54F5B138C}"/>
              </a:ext>
            </a:extLst>
          </p:cNvPr>
          <p:cNvSpPr>
            <a:spLocks noGrp="1"/>
          </p:cNvSpPr>
          <p:nvPr>
            <p:ph type="dt" sz="half" idx="10"/>
          </p:nvPr>
        </p:nvSpPr>
        <p:spPr/>
        <p:txBody>
          <a:bodyPr/>
          <a:lstStyle>
            <a:lvl1pPr>
              <a:defRPr/>
            </a:lvl1pPr>
          </a:lstStyle>
          <a:p>
            <a:pPr>
              <a:defRPr/>
            </a:pPr>
            <a:fld id="{22F9A9C1-56C8-48E4-A782-C72F2BF22D02}" type="datetimeFigureOut">
              <a:rPr lang="en-US"/>
              <a:pPr>
                <a:defRPr/>
              </a:pPr>
              <a:t>1/20/2024</a:t>
            </a:fld>
            <a:endParaRPr lang="en-US"/>
          </a:p>
        </p:txBody>
      </p:sp>
      <p:sp>
        <p:nvSpPr>
          <p:cNvPr id="6" name="Footer Placeholder 4">
            <a:extLst>
              <a:ext uri="{FF2B5EF4-FFF2-40B4-BE49-F238E27FC236}">
                <a16:creationId xmlns:a16="http://schemas.microsoft.com/office/drawing/2014/main" id="{F70E09D9-467D-45BF-9045-734AE52A15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5BBB89-394F-4C2B-97A1-CA577E267924}"/>
              </a:ext>
            </a:extLst>
          </p:cNvPr>
          <p:cNvSpPr>
            <a:spLocks noGrp="1"/>
          </p:cNvSpPr>
          <p:nvPr>
            <p:ph type="sldNum" sz="quarter" idx="12"/>
          </p:nvPr>
        </p:nvSpPr>
        <p:spPr/>
        <p:txBody>
          <a:bodyPr/>
          <a:lstStyle>
            <a:lvl1pPr>
              <a:defRPr/>
            </a:lvl1pPr>
          </a:lstStyle>
          <a:p>
            <a:fld id="{B3EAFC04-8836-4992-A1EC-F2BF57B03261}" type="slidenum">
              <a:rPr lang="en-US" altLang="en-US"/>
              <a:pPr/>
              <a:t>‹#›</a:t>
            </a:fld>
            <a:endParaRPr lang="en-US" altLang="en-US"/>
          </a:p>
        </p:txBody>
      </p:sp>
    </p:spTree>
    <p:extLst>
      <p:ext uri="{BB962C8B-B14F-4D97-AF65-F5344CB8AC3E}">
        <p14:creationId xmlns:p14="http://schemas.microsoft.com/office/powerpoint/2010/main" val="4113944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A7AD1DB-A99B-43BB-92FB-A04D36BDDE0C}"/>
              </a:ext>
            </a:extLst>
          </p:cNvPr>
          <p:cNvSpPr>
            <a:spLocks noGrp="1"/>
          </p:cNvSpPr>
          <p:nvPr>
            <p:ph type="dt" sz="half" idx="10"/>
          </p:nvPr>
        </p:nvSpPr>
        <p:spPr/>
        <p:txBody>
          <a:bodyPr/>
          <a:lstStyle>
            <a:lvl1pPr>
              <a:defRPr/>
            </a:lvl1pPr>
          </a:lstStyle>
          <a:p>
            <a:pPr>
              <a:defRPr/>
            </a:pPr>
            <a:fld id="{017ECF13-7BE7-485A-B41B-8C90F8B992B4}" type="datetimeFigureOut">
              <a:rPr lang="en-US"/>
              <a:pPr>
                <a:defRPr/>
              </a:pPr>
              <a:t>1/20/2024</a:t>
            </a:fld>
            <a:endParaRPr lang="en-US"/>
          </a:p>
        </p:txBody>
      </p:sp>
      <p:sp>
        <p:nvSpPr>
          <p:cNvPr id="8" name="Footer Placeholder 4">
            <a:extLst>
              <a:ext uri="{FF2B5EF4-FFF2-40B4-BE49-F238E27FC236}">
                <a16:creationId xmlns:a16="http://schemas.microsoft.com/office/drawing/2014/main" id="{2BA252C0-7064-4E79-AF65-E37C98017ED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ECAB45B-68F7-40B0-B0E2-3BFD9A250B1C}"/>
              </a:ext>
            </a:extLst>
          </p:cNvPr>
          <p:cNvSpPr>
            <a:spLocks noGrp="1"/>
          </p:cNvSpPr>
          <p:nvPr>
            <p:ph type="sldNum" sz="quarter" idx="12"/>
          </p:nvPr>
        </p:nvSpPr>
        <p:spPr/>
        <p:txBody>
          <a:bodyPr/>
          <a:lstStyle>
            <a:lvl1pPr>
              <a:defRPr/>
            </a:lvl1pPr>
          </a:lstStyle>
          <a:p>
            <a:fld id="{9AEC12D5-10B9-4E1F-BC03-B580C3714403}" type="slidenum">
              <a:rPr lang="en-US" altLang="en-US"/>
              <a:pPr/>
              <a:t>‹#›</a:t>
            </a:fld>
            <a:endParaRPr lang="en-US" altLang="en-US"/>
          </a:p>
        </p:txBody>
      </p:sp>
    </p:spTree>
    <p:extLst>
      <p:ext uri="{BB962C8B-B14F-4D97-AF65-F5344CB8AC3E}">
        <p14:creationId xmlns:p14="http://schemas.microsoft.com/office/powerpoint/2010/main" val="3176931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F824D1-D736-4FF3-8AD0-04E64AA764F1}"/>
              </a:ext>
            </a:extLst>
          </p:cNvPr>
          <p:cNvSpPr>
            <a:spLocks noGrp="1"/>
          </p:cNvSpPr>
          <p:nvPr>
            <p:ph type="dt" sz="half" idx="10"/>
          </p:nvPr>
        </p:nvSpPr>
        <p:spPr/>
        <p:txBody>
          <a:bodyPr/>
          <a:lstStyle>
            <a:lvl1pPr>
              <a:defRPr/>
            </a:lvl1pPr>
          </a:lstStyle>
          <a:p>
            <a:pPr>
              <a:defRPr/>
            </a:pPr>
            <a:fld id="{C6CFF1EC-DCF3-4B46-8B71-075D85033041}" type="datetimeFigureOut">
              <a:rPr lang="en-US"/>
              <a:pPr>
                <a:defRPr/>
              </a:pPr>
              <a:t>1/20/2024</a:t>
            </a:fld>
            <a:endParaRPr lang="en-US"/>
          </a:p>
        </p:txBody>
      </p:sp>
      <p:sp>
        <p:nvSpPr>
          <p:cNvPr id="4" name="Footer Placeholder 4">
            <a:extLst>
              <a:ext uri="{FF2B5EF4-FFF2-40B4-BE49-F238E27FC236}">
                <a16:creationId xmlns:a16="http://schemas.microsoft.com/office/drawing/2014/main" id="{CB17FF27-5F62-4CEC-8849-F8B5769A181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B5323FD-1887-43FF-819D-4ED47010F294}"/>
              </a:ext>
            </a:extLst>
          </p:cNvPr>
          <p:cNvSpPr>
            <a:spLocks noGrp="1"/>
          </p:cNvSpPr>
          <p:nvPr>
            <p:ph type="sldNum" sz="quarter" idx="12"/>
          </p:nvPr>
        </p:nvSpPr>
        <p:spPr/>
        <p:txBody>
          <a:bodyPr/>
          <a:lstStyle>
            <a:lvl1pPr>
              <a:defRPr/>
            </a:lvl1pPr>
          </a:lstStyle>
          <a:p>
            <a:fld id="{6807B2FC-FC69-4441-BB29-3B614C2EEA17}" type="slidenum">
              <a:rPr lang="en-US" altLang="en-US"/>
              <a:pPr/>
              <a:t>‹#›</a:t>
            </a:fld>
            <a:endParaRPr lang="en-US" altLang="en-US"/>
          </a:p>
        </p:txBody>
      </p:sp>
    </p:spTree>
    <p:extLst>
      <p:ext uri="{BB962C8B-B14F-4D97-AF65-F5344CB8AC3E}">
        <p14:creationId xmlns:p14="http://schemas.microsoft.com/office/powerpoint/2010/main" val="92950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8C8E297-78C2-497F-B580-76ED7DD534F1}"/>
              </a:ext>
            </a:extLst>
          </p:cNvPr>
          <p:cNvSpPr>
            <a:spLocks noGrp="1"/>
          </p:cNvSpPr>
          <p:nvPr>
            <p:ph type="dt" sz="half" idx="10"/>
          </p:nvPr>
        </p:nvSpPr>
        <p:spPr/>
        <p:txBody>
          <a:bodyPr/>
          <a:lstStyle>
            <a:lvl1pPr>
              <a:defRPr/>
            </a:lvl1pPr>
          </a:lstStyle>
          <a:p>
            <a:pPr>
              <a:defRPr/>
            </a:pPr>
            <a:fld id="{E9D95957-2598-4747-A815-5E5B0F798B56}" type="datetimeFigureOut">
              <a:rPr lang="en-US"/>
              <a:pPr>
                <a:defRPr/>
              </a:pPr>
              <a:t>1/20/2024</a:t>
            </a:fld>
            <a:endParaRPr lang="en-US"/>
          </a:p>
        </p:txBody>
      </p:sp>
      <p:sp>
        <p:nvSpPr>
          <p:cNvPr id="3" name="Footer Placeholder 4">
            <a:extLst>
              <a:ext uri="{FF2B5EF4-FFF2-40B4-BE49-F238E27FC236}">
                <a16:creationId xmlns:a16="http://schemas.microsoft.com/office/drawing/2014/main" id="{A5FFF3A8-6008-4901-A1C9-87F5C63B86E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5ED02C4-5FC6-4088-B1EA-0188C353AF88}"/>
              </a:ext>
            </a:extLst>
          </p:cNvPr>
          <p:cNvSpPr>
            <a:spLocks noGrp="1"/>
          </p:cNvSpPr>
          <p:nvPr>
            <p:ph type="sldNum" sz="quarter" idx="12"/>
          </p:nvPr>
        </p:nvSpPr>
        <p:spPr/>
        <p:txBody>
          <a:bodyPr/>
          <a:lstStyle>
            <a:lvl1pPr>
              <a:defRPr/>
            </a:lvl1pPr>
          </a:lstStyle>
          <a:p>
            <a:fld id="{79D7B32C-7D8A-4738-80FC-47D716B7DBF3}" type="slidenum">
              <a:rPr lang="en-US" altLang="en-US"/>
              <a:pPr/>
              <a:t>‹#›</a:t>
            </a:fld>
            <a:endParaRPr lang="en-US" altLang="en-US"/>
          </a:p>
        </p:txBody>
      </p:sp>
    </p:spTree>
    <p:extLst>
      <p:ext uri="{BB962C8B-B14F-4D97-AF65-F5344CB8AC3E}">
        <p14:creationId xmlns:p14="http://schemas.microsoft.com/office/powerpoint/2010/main" val="851988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F8D59FB-B493-47ED-8C09-0397F7824349}"/>
              </a:ext>
            </a:extLst>
          </p:cNvPr>
          <p:cNvSpPr>
            <a:spLocks noGrp="1"/>
          </p:cNvSpPr>
          <p:nvPr>
            <p:ph type="dt" sz="half" idx="10"/>
          </p:nvPr>
        </p:nvSpPr>
        <p:spPr/>
        <p:txBody>
          <a:bodyPr/>
          <a:lstStyle>
            <a:lvl1pPr>
              <a:defRPr/>
            </a:lvl1pPr>
          </a:lstStyle>
          <a:p>
            <a:pPr>
              <a:defRPr/>
            </a:pPr>
            <a:fld id="{3F25815E-24C2-4686-872E-7F11CC2CB7CC}" type="datetimeFigureOut">
              <a:rPr lang="en-US"/>
              <a:pPr>
                <a:defRPr/>
              </a:pPr>
              <a:t>1/20/2024</a:t>
            </a:fld>
            <a:endParaRPr lang="en-US"/>
          </a:p>
        </p:txBody>
      </p:sp>
      <p:sp>
        <p:nvSpPr>
          <p:cNvPr id="6" name="Footer Placeholder 4">
            <a:extLst>
              <a:ext uri="{FF2B5EF4-FFF2-40B4-BE49-F238E27FC236}">
                <a16:creationId xmlns:a16="http://schemas.microsoft.com/office/drawing/2014/main" id="{B50ADA20-F680-4940-B808-761F37D180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738CEB-A0CF-4660-8D97-46E48E003192}"/>
              </a:ext>
            </a:extLst>
          </p:cNvPr>
          <p:cNvSpPr>
            <a:spLocks noGrp="1"/>
          </p:cNvSpPr>
          <p:nvPr>
            <p:ph type="sldNum" sz="quarter" idx="12"/>
          </p:nvPr>
        </p:nvSpPr>
        <p:spPr/>
        <p:txBody>
          <a:bodyPr/>
          <a:lstStyle>
            <a:lvl1pPr>
              <a:defRPr/>
            </a:lvl1pPr>
          </a:lstStyle>
          <a:p>
            <a:fld id="{DC95965C-8CE9-45FB-B414-39EF6FCC3CA5}" type="slidenum">
              <a:rPr lang="en-US" altLang="en-US"/>
              <a:pPr/>
              <a:t>‹#›</a:t>
            </a:fld>
            <a:endParaRPr lang="en-US" altLang="en-US"/>
          </a:p>
        </p:txBody>
      </p:sp>
    </p:spTree>
    <p:extLst>
      <p:ext uri="{BB962C8B-B14F-4D97-AF65-F5344CB8AC3E}">
        <p14:creationId xmlns:p14="http://schemas.microsoft.com/office/powerpoint/2010/main" val="3861371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3CAEA80-0CA2-4FBC-BA03-E4D1B2B90C2B}"/>
              </a:ext>
            </a:extLst>
          </p:cNvPr>
          <p:cNvSpPr>
            <a:spLocks noGrp="1"/>
          </p:cNvSpPr>
          <p:nvPr>
            <p:ph type="dt" sz="half" idx="10"/>
          </p:nvPr>
        </p:nvSpPr>
        <p:spPr/>
        <p:txBody>
          <a:bodyPr/>
          <a:lstStyle>
            <a:lvl1pPr>
              <a:defRPr/>
            </a:lvl1pPr>
          </a:lstStyle>
          <a:p>
            <a:pPr>
              <a:defRPr/>
            </a:pPr>
            <a:fld id="{87836486-F290-468C-AA1B-E2435B86160D}" type="datetimeFigureOut">
              <a:rPr lang="en-US"/>
              <a:pPr>
                <a:defRPr/>
              </a:pPr>
              <a:t>1/20/2024</a:t>
            </a:fld>
            <a:endParaRPr lang="en-US"/>
          </a:p>
        </p:txBody>
      </p:sp>
      <p:sp>
        <p:nvSpPr>
          <p:cNvPr id="6" name="Footer Placeholder 4">
            <a:extLst>
              <a:ext uri="{FF2B5EF4-FFF2-40B4-BE49-F238E27FC236}">
                <a16:creationId xmlns:a16="http://schemas.microsoft.com/office/drawing/2014/main" id="{1DD1DAE6-9F00-43E2-B7D1-5A8DFAE5BA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F6E2053-0470-4CF0-8318-8341DDA2E9AE}"/>
              </a:ext>
            </a:extLst>
          </p:cNvPr>
          <p:cNvSpPr>
            <a:spLocks noGrp="1"/>
          </p:cNvSpPr>
          <p:nvPr>
            <p:ph type="sldNum" sz="quarter" idx="12"/>
          </p:nvPr>
        </p:nvSpPr>
        <p:spPr/>
        <p:txBody>
          <a:bodyPr/>
          <a:lstStyle>
            <a:lvl1pPr>
              <a:defRPr/>
            </a:lvl1pPr>
          </a:lstStyle>
          <a:p>
            <a:fld id="{2AC1AF3C-206B-4B16-8BC8-9D2A24FF9D16}" type="slidenum">
              <a:rPr lang="en-US" altLang="en-US"/>
              <a:pPr/>
              <a:t>‹#›</a:t>
            </a:fld>
            <a:endParaRPr lang="en-US" altLang="en-US"/>
          </a:p>
        </p:txBody>
      </p:sp>
    </p:spTree>
    <p:extLst>
      <p:ext uri="{BB962C8B-B14F-4D97-AF65-F5344CB8AC3E}">
        <p14:creationId xmlns:p14="http://schemas.microsoft.com/office/powerpoint/2010/main" val="3373683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196C-00B0-4CE3-9206-F0A7B14AB773}"/>
              </a:ext>
            </a:extLst>
          </p:cNvPr>
          <p:cNvSpPr>
            <a:spLocks noGrp="1"/>
          </p:cNvSpPr>
          <p:nvPr>
            <p:ph type="dt" sz="half" idx="10"/>
          </p:nvPr>
        </p:nvSpPr>
        <p:spPr/>
        <p:txBody>
          <a:bodyPr/>
          <a:lstStyle>
            <a:lvl1pPr>
              <a:defRPr/>
            </a:lvl1pPr>
          </a:lstStyle>
          <a:p>
            <a:pPr>
              <a:defRPr/>
            </a:pPr>
            <a:fld id="{197FFDFD-6438-49D8-811A-AE2E826BACBC}" type="datetimeFigureOut">
              <a:rPr lang="en-US"/>
              <a:pPr>
                <a:defRPr/>
              </a:pPr>
              <a:t>1/20/2024</a:t>
            </a:fld>
            <a:endParaRPr lang="en-US"/>
          </a:p>
        </p:txBody>
      </p:sp>
      <p:sp>
        <p:nvSpPr>
          <p:cNvPr id="5" name="Footer Placeholder 4">
            <a:extLst>
              <a:ext uri="{FF2B5EF4-FFF2-40B4-BE49-F238E27FC236}">
                <a16:creationId xmlns:a16="http://schemas.microsoft.com/office/drawing/2014/main" id="{A6E66D50-1E3C-47F4-89AA-1104A591F5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645024-40E4-425A-8429-D0E48937F0CD}"/>
              </a:ext>
            </a:extLst>
          </p:cNvPr>
          <p:cNvSpPr>
            <a:spLocks noGrp="1"/>
          </p:cNvSpPr>
          <p:nvPr>
            <p:ph type="sldNum" sz="quarter" idx="12"/>
          </p:nvPr>
        </p:nvSpPr>
        <p:spPr/>
        <p:txBody>
          <a:bodyPr/>
          <a:lstStyle>
            <a:lvl1pPr>
              <a:defRPr/>
            </a:lvl1pPr>
          </a:lstStyle>
          <a:p>
            <a:fld id="{BACB99F5-3B83-403A-92B9-F590356059F1}" type="slidenum">
              <a:rPr lang="en-US" altLang="en-US"/>
              <a:pPr/>
              <a:t>‹#›</a:t>
            </a:fld>
            <a:endParaRPr lang="en-US" altLang="en-US"/>
          </a:p>
        </p:txBody>
      </p:sp>
    </p:spTree>
    <p:extLst>
      <p:ext uri="{BB962C8B-B14F-4D97-AF65-F5344CB8AC3E}">
        <p14:creationId xmlns:p14="http://schemas.microsoft.com/office/powerpoint/2010/main" val="1862172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D5357B-C5DE-4E26-BB2D-AC99F834C760}"/>
              </a:ext>
            </a:extLst>
          </p:cNvPr>
          <p:cNvSpPr>
            <a:spLocks noGrp="1"/>
          </p:cNvSpPr>
          <p:nvPr>
            <p:ph type="dt" sz="half" idx="10"/>
          </p:nvPr>
        </p:nvSpPr>
        <p:spPr/>
        <p:txBody>
          <a:bodyPr/>
          <a:lstStyle>
            <a:lvl1pPr>
              <a:defRPr/>
            </a:lvl1pPr>
          </a:lstStyle>
          <a:p>
            <a:pPr>
              <a:defRPr/>
            </a:pPr>
            <a:fld id="{9EEF7A3A-65D4-4794-A48B-E515F3340B4C}" type="datetimeFigureOut">
              <a:rPr lang="en-US"/>
              <a:pPr>
                <a:defRPr/>
              </a:pPr>
              <a:t>1/20/2024</a:t>
            </a:fld>
            <a:endParaRPr lang="en-US"/>
          </a:p>
        </p:txBody>
      </p:sp>
      <p:sp>
        <p:nvSpPr>
          <p:cNvPr id="5" name="Footer Placeholder 4">
            <a:extLst>
              <a:ext uri="{FF2B5EF4-FFF2-40B4-BE49-F238E27FC236}">
                <a16:creationId xmlns:a16="http://schemas.microsoft.com/office/drawing/2014/main" id="{7F993034-15D7-4CDA-9FA2-382962EAD9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03CB89-EC91-4C08-87FA-453D50036E03}"/>
              </a:ext>
            </a:extLst>
          </p:cNvPr>
          <p:cNvSpPr>
            <a:spLocks noGrp="1"/>
          </p:cNvSpPr>
          <p:nvPr>
            <p:ph type="sldNum" sz="quarter" idx="12"/>
          </p:nvPr>
        </p:nvSpPr>
        <p:spPr/>
        <p:txBody>
          <a:bodyPr/>
          <a:lstStyle>
            <a:lvl1pPr>
              <a:defRPr/>
            </a:lvl1pPr>
          </a:lstStyle>
          <a:p>
            <a:fld id="{41C863FB-A131-4773-8195-434A73A69014}" type="slidenum">
              <a:rPr lang="en-US" altLang="en-US"/>
              <a:pPr/>
              <a:t>‹#›</a:t>
            </a:fld>
            <a:endParaRPr lang="en-US" altLang="en-US"/>
          </a:p>
        </p:txBody>
      </p:sp>
    </p:spTree>
    <p:extLst>
      <p:ext uri="{BB962C8B-B14F-4D97-AF65-F5344CB8AC3E}">
        <p14:creationId xmlns:p14="http://schemas.microsoft.com/office/powerpoint/2010/main" val="388764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ulleted list">
    <p:spTree>
      <p:nvGrpSpPr>
        <p:cNvPr id="1" name=""/>
        <p:cNvGrpSpPr/>
        <p:nvPr/>
      </p:nvGrpSpPr>
      <p:grpSpPr>
        <a:xfrm>
          <a:off x="0" y="0"/>
          <a:ext cx="0" cy="0"/>
          <a:chOff x="0" y="0"/>
          <a:chExt cx="0" cy="0"/>
        </a:xfrm>
      </p:grpSpPr>
      <p:sp>
        <p:nvSpPr>
          <p:cNvPr id="3" name="Rectangle 6"/>
          <p:cNvSpPr>
            <a:spLocks noGrp="1" noChangeArrowheads="1"/>
          </p:cNvSpPr>
          <p:nvPr>
            <p:ph idx="11"/>
          </p:nvPr>
        </p:nvSpPr>
        <p:spPr bwMode="auto">
          <a:xfrm>
            <a:off x="522000" y="1512000"/>
            <a:ext cx="8136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640091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wo columns">
    <p:spTree>
      <p:nvGrpSpPr>
        <p:cNvPr id="1" name=""/>
        <p:cNvGrpSpPr/>
        <p:nvPr/>
      </p:nvGrpSpPr>
      <p:grpSpPr>
        <a:xfrm>
          <a:off x="0" y="0"/>
          <a:ext cx="0" cy="0"/>
          <a:chOff x="0" y="0"/>
          <a:chExt cx="0" cy="0"/>
        </a:xfrm>
      </p:grpSpPr>
      <p:sp>
        <p:nvSpPr>
          <p:cNvPr id="3" name="Content Placeholder 6"/>
          <p:cNvSpPr>
            <a:spLocks noGrp="1" noChangeArrowheads="1"/>
          </p:cNvSpPr>
          <p:nvPr>
            <p:ph idx="11"/>
          </p:nvPr>
        </p:nvSpPr>
        <p:spPr bwMode="auto">
          <a:xfrm>
            <a:off x="522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Rectangle 6"/>
          <p:cNvSpPr>
            <a:spLocks noGrp="1" noChangeArrowheads="1"/>
          </p:cNvSpPr>
          <p:nvPr>
            <p:ph idx="12"/>
          </p:nvPr>
        </p:nvSpPr>
        <p:spPr bwMode="auto">
          <a:xfrm>
            <a:off x="4680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40901767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extplatzhalter 2"/>
          <p:cNvSpPr>
            <a:spLocks noGrp="1"/>
          </p:cNvSpPr>
          <p:nvPr>
            <p:ph type="body" idx="1"/>
          </p:nvPr>
        </p:nvSpPr>
        <p:spPr>
          <a:xfrm>
            <a:off x="522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522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platzhalter 4"/>
          <p:cNvSpPr>
            <a:spLocks noGrp="1"/>
          </p:cNvSpPr>
          <p:nvPr>
            <p:ph type="body" sz="quarter" idx="3"/>
          </p:nvPr>
        </p:nvSpPr>
        <p:spPr>
          <a:xfrm>
            <a:off x="4680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3"/>
          <p:cNvSpPr>
            <a:spLocks noGrp="1"/>
          </p:cNvSpPr>
          <p:nvPr>
            <p:ph sz="half" idx="10"/>
          </p:nvPr>
        </p:nvSpPr>
        <p:spPr>
          <a:xfrm>
            <a:off x="4680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09817671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Content Placeholder 5"/>
          <p:cNvSpPr>
            <a:spLocks noGrp="1"/>
          </p:cNvSpPr>
          <p:nvPr>
            <p:ph sz="quarter" idx="10"/>
          </p:nvPr>
        </p:nvSpPr>
        <p:spPr>
          <a:xfrm>
            <a:off x="520700" y="1519239"/>
            <a:ext cx="8154988" cy="4160062"/>
          </a:xfrm>
        </p:spPr>
        <p:txBody>
          <a:bodyPr/>
          <a:lstStyle/>
          <a:p>
            <a:pPr lvl="0"/>
            <a:r>
              <a:rPr lang="en-US"/>
              <a:t>Click to edit Master text styles</a:t>
            </a:r>
          </a:p>
        </p:txBody>
      </p:sp>
    </p:spTree>
    <p:extLst>
      <p:ext uri="{BB962C8B-B14F-4D97-AF65-F5344CB8AC3E}">
        <p14:creationId xmlns:p14="http://schemas.microsoft.com/office/powerpoint/2010/main" val="113094987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able Placeholder 3"/>
          <p:cNvSpPr>
            <a:spLocks noGrp="1"/>
          </p:cNvSpPr>
          <p:nvPr>
            <p:ph type="tbl" sz="quarter" idx="10"/>
          </p:nvPr>
        </p:nvSpPr>
        <p:spPr>
          <a:xfrm>
            <a:off x="520700" y="1519238"/>
            <a:ext cx="8154988" cy="4879975"/>
          </a:xfrm>
        </p:spPr>
        <p:txBody>
          <a:bodyPr>
            <a:noAutofit/>
          </a:bodyPr>
          <a:lstStyle/>
          <a:p>
            <a:pPr lvl="0"/>
            <a:r>
              <a:rPr lang="en-US" noProof="0"/>
              <a:t>Click icon to add table</a:t>
            </a:r>
            <a:endParaRPr lang="de-DE" noProof="0"/>
          </a:p>
        </p:txBody>
      </p:sp>
    </p:spTree>
    <p:extLst>
      <p:ext uri="{BB962C8B-B14F-4D97-AF65-F5344CB8AC3E}">
        <p14:creationId xmlns:p14="http://schemas.microsoft.com/office/powerpoint/2010/main" val="268991704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3635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basic grid">
    <p:spTree>
      <p:nvGrpSpPr>
        <p:cNvPr id="1" name=""/>
        <p:cNvGrpSpPr/>
        <p:nvPr/>
      </p:nvGrpSpPr>
      <p:grpSpPr>
        <a:xfrm>
          <a:off x="0" y="0"/>
          <a:ext cx="0" cy="0"/>
          <a:chOff x="0" y="0"/>
          <a:chExt cx="0" cy="0"/>
        </a:xfrm>
      </p:grpSpPr>
      <p:grpSp>
        <p:nvGrpSpPr>
          <p:cNvPr id="4" name="Gruppierung 26">
            <a:extLst>
              <a:ext uri="{FF2B5EF4-FFF2-40B4-BE49-F238E27FC236}">
                <a16:creationId xmlns:a16="http://schemas.microsoft.com/office/drawing/2014/main" id="{8B2E2CF3-DE2D-4B19-B6A2-4D8242F6BA4C}"/>
              </a:ext>
            </a:extLst>
          </p:cNvPr>
          <p:cNvGrpSpPr>
            <a:grpSpLocks/>
          </p:cNvGrpSpPr>
          <p:nvPr/>
        </p:nvGrpSpPr>
        <p:grpSpPr bwMode="auto">
          <a:xfrm>
            <a:off x="503238" y="908050"/>
            <a:ext cx="8172450" cy="5975350"/>
            <a:chOff x="539552" y="908720"/>
            <a:chExt cx="8157581" cy="5974680"/>
          </a:xfrm>
        </p:grpSpPr>
        <p:cxnSp>
          <p:nvCxnSpPr>
            <p:cNvPr id="5" name="Gerade Verbindung 8">
              <a:extLst>
                <a:ext uri="{FF2B5EF4-FFF2-40B4-BE49-F238E27FC236}">
                  <a16:creationId xmlns:a16="http://schemas.microsoft.com/office/drawing/2014/main" id="{E525D881-9ACF-4F19-8FB6-3DAEA1093D86}"/>
                </a:ext>
              </a:extLst>
            </p:cNvPr>
            <p:cNvCxnSpPr>
              <a:cxnSpLocks noChangeShapeType="1"/>
            </p:cNvCxnSpPr>
            <p:nvPr/>
          </p:nvCxnSpPr>
          <p:spPr bwMode="auto">
            <a:xfrm>
              <a:off x="547475" y="927768"/>
              <a:ext cx="0" cy="5949283"/>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6" name="Gerade Verbindung 9">
              <a:extLst>
                <a:ext uri="{FF2B5EF4-FFF2-40B4-BE49-F238E27FC236}">
                  <a16:creationId xmlns:a16="http://schemas.microsoft.com/office/drawing/2014/main" id="{5F55768D-FCBB-40A7-8981-A3512A3BB6D2}"/>
                </a:ext>
              </a:extLst>
            </p:cNvPr>
            <p:cNvCxnSpPr>
              <a:cxnSpLocks noChangeShapeType="1"/>
            </p:cNvCxnSpPr>
            <p:nvPr/>
          </p:nvCxnSpPr>
          <p:spPr bwMode="auto">
            <a:xfrm>
              <a:off x="8690795"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7" name="Gerade Verbindung 6">
              <a:extLst>
                <a:ext uri="{FF2B5EF4-FFF2-40B4-BE49-F238E27FC236}">
                  <a16:creationId xmlns:a16="http://schemas.microsoft.com/office/drawing/2014/main" id="{DADC9CBC-1245-4C06-9D93-301E7FC92638}"/>
                </a:ext>
              </a:extLst>
            </p:cNvPr>
            <p:cNvCxnSpPr>
              <a:cxnSpLocks noChangeShapeType="1"/>
            </p:cNvCxnSpPr>
            <p:nvPr/>
          </p:nvCxnSpPr>
          <p:spPr bwMode="auto">
            <a:xfrm>
              <a:off x="553813" y="1162692"/>
              <a:ext cx="8141735"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8" name="Gerade Verbindung 7">
              <a:extLst>
                <a:ext uri="{FF2B5EF4-FFF2-40B4-BE49-F238E27FC236}">
                  <a16:creationId xmlns:a16="http://schemas.microsoft.com/office/drawing/2014/main" id="{E2EEBF7A-C258-4CCD-A46E-977D6FB89890}"/>
                </a:ext>
              </a:extLst>
            </p:cNvPr>
            <p:cNvCxnSpPr>
              <a:cxnSpLocks noChangeShapeType="1"/>
            </p:cNvCxnSpPr>
            <p:nvPr/>
          </p:nvCxnSpPr>
          <p:spPr bwMode="auto">
            <a:xfrm flipV="1">
              <a:off x="539552" y="913482"/>
              <a:ext cx="8157581" cy="1587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9" name="Gerade Verbindung 12">
              <a:extLst>
                <a:ext uri="{FF2B5EF4-FFF2-40B4-BE49-F238E27FC236}">
                  <a16:creationId xmlns:a16="http://schemas.microsoft.com/office/drawing/2014/main" id="{97291683-23D0-48D9-A6E1-5A88DCD15CDE}"/>
                </a:ext>
              </a:extLst>
            </p:cNvPr>
            <p:cNvCxnSpPr>
              <a:cxnSpLocks noChangeShapeType="1"/>
            </p:cNvCxnSpPr>
            <p:nvPr userDrawn="1"/>
          </p:nvCxnSpPr>
          <p:spPr bwMode="auto">
            <a:xfrm>
              <a:off x="556982" y="6389743"/>
              <a:ext cx="813064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10" name="Gerade Verbindung 12">
              <a:extLst>
                <a:ext uri="{FF2B5EF4-FFF2-40B4-BE49-F238E27FC236}">
                  <a16:creationId xmlns:a16="http://schemas.microsoft.com/office/drawing/2014/main" id="{81C13A8B-A0CA-421B-921C-1C8E62BD3F4B}"/>
                </a:ext>
              </a:extLst>
            </p:cNvPr>
            <p:cNvCxnSpPr>
              <a:cxnSpLocks noChangeShapeType="1"/>
            </p:cNvCxnSpPr>
            <p:nvPr userDrawn="1"/>
          </p:nvCxnSpPr>
          <p:spPr bwMode="auto">
            <a:xfrm>
              <a:off x="547475" y="1515077"/>
              <a:ext cx="814332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
        <p:nvSpPr>
          <p:cNvPr id="3" name="Titel 1"/>
          <p:cNvSpPr>
            <a:spLocks noGrp="1"/>
          </p:cNvSpPr>
          <p:nvPr>
            <p:ph type="title"/>
          </p:nvPr>
        </p:nvSpPr>
        <p:spPr>
          <a:xfrm>
            <a:off x="3635897" y="2996952"/>
            <a:ext cx="1800200" cy="504056"/>
          </a:xfrm>
        </p:spPr>
        <p:txBody>
          <a:bodyPr/>
          <a:lstStyle>
            <a:lvl1pPr>
              <a:defRPr sz="3000">
                <a:solidFill>
                  <a:srgbClr val="999999"/>
                </a:solidFill>
              </a:defRPr>
            </a:lvl1pPr>
          </a:lstStyle>
          <a:p>
            <a:r>
              <a:rPr lang="en-US"/>
              <a:t>Click to edit Master title style</a:t>
            </a:r>
            <a:endParaRPr lang="de-DE" dirty="0"/>
          </a:p>
        </p:txBody>
      </p:sp>
    </p:spTree>
    <p:extLst>
      <p:ext uri="{BB962C8B-B14F-4D97-AF65-F5344CB8AC3E}">
        <p14:creationId xmlns:p14="http://schemas.microsoft.com/office/powerpoint/2010/main" val="391546710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a16="http://schemas.microsoft.com/office/drawing/2014/main" id="{7F8D337C-E2FB-4FD8-86CC-B3D84F945771}"/>
              </a:ext>
            </a:extLst>
          </p:cNvPr>
          <p:cNvSpPr>
            <a:spLocks noGrp="1" noChangeArrowheads="1"/>
          </p:cNvSpPr>
          <p:nvPr>
            <p:ph type="title"/>
          </p:nvPr>
        </p:nvSpPr>
        <p:spPr bwMode="auto">
          <a:xfrm>
            <a:off x="520700" y="917575"/>
            <a:ext cx="8154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en-US"/>
              <a:t>Click to edit Headline</a:t>
            </a:r>
          </a:p>
        </p:txBody>
      </p:sp>
      <p:sp>
        <p:nvSpPr>
          <p:cNvPr id="1027" name="Rectangle 6">
            <a:extLst>
              <a:ext uri="{FF2B5EF4-FFF2-40B4-BE49-F238E27FC236}">
                <a16:creationId xmlns:a16="http://schemas.microsoft.com/office/drawing/2014/main" id="{FF85A3F8-EF38-46C4-B72F-01A191C8409C}"/>
              </a:ext>
            </a:extLst>
          </p:cNvPr>
          <p:cNvSpPr>
            <a:spLocks noGrp="1" noChangeArrowheads="1"/>
          </p:cNvSpPr>
          <p:nvPr>
            <p:ph type="body" idx="1"/>
          </p:nvPr>
        </p:nvSpPr>
        <p:spPr bwMode="auto">
          <a:xfrm>
            <a:off x="520700" y="1808163"/>
            <a:ext cx="815498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Click to edit text </a:t>
            </a:r>
          </a:p>
          <a:p>
            <a:pPr lvl="0"/>
            <a:r>
              <a:rPr lang="de-DE" altLang="en-US"/>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pic>
        <p:nvPicPr>
          <p:cNvPr id="1028" name="Bild 1" descr="Kopfbalken.png">
            <a:extLst>
              <a:ext uri="{FF2B5EF4-FFF2-40B4-BE49-F238E27FC236}">
                <a16:creationId xmlns:a16="http://schemas.microsoft.com/office/drawing/2014/main" id="{4ED6FF28-5FF7-403A-84EF-A29FFFC8F871}"/>
              </a:ext>
            </a:extLst>
          </p:cNvPr>
          <p:cNvPicPr>
            <a:picLocks/>
          </p:cNvPicPr>
          <p:nvPr/>
        </p:nvPicPr>
        <p:blipFill>
          <a:blip r:embed="rId18">
            <a:extLst>
              <a:ext uri="{28A0092B-C50C-407E-A947-70E740481C1C}">
                <a14:useLocalDpi xmlns:a14="http://schemas.microsoft.com/office/drawing/2010/main" val="0"/>
              </a:ext>
            </a:extLst>
          </a:blip>
          <a:srcRect/>
          <a:stretch>
            <a:fillRect/>
          </a:stretch>
        </p:blipFill>
        <p:spPr bwMode="auto">
          <a:xfrm>
            <a:off x="203200" y="0"/>
            <a:ext cx="8940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a:extLst>
              <a:ext uri="{FF2B5EF4-FFF2-40B4-BE49-F238E27FC236}">
                <a16:creationId xmlns:a16="http://schemas.microsoft.com/office/drawing/2014/main" id="{61CC5CB5-06F0-466E-8A94-23C727704306}"/>
              </a:ext>
            </a:extLst>
          </p:cNvPr>
          <p:cNvSpPr>
            <a:spLocks noChangeArrowheads="1"/>
          </p:cNvSpPr>
          <p:nvPr/>
        </p:nvSpPr>
        <p:spPr bwMode="auto">
          <a:xfrm>
            <a:off x="522288" y="212725"/>
            <a:ext cx="259238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8C8C8C"/>
                </a:solidFill>
                <a:latin typeface="Calibri" panose="020F0502020204030204" pitchFamily="34" charset="0"/>
                <a:cs typeface="Calibri" panose="020F0502020204030204" pitchFamily="34" charset="0"/>
              </a:rPr>
              <a:t>Security Planning: An Applied Approach | </a:t>
            </a:r>
            <a:fld id="{829E6496-74F8-447A-ACEA-20739D882397}" type="datetime1">
              <a:rPr lang="en-US" altLang="en-US" sz="900">
                <a:solidFill>
                  <a:srgbClr val="8C8C8C"/>
                </a:solidFill>
                <a:latin typeface="Calibri" panose="020F0502020204030204" pitchFamily="34" charset="0"/>
                <a:cs typeface="Calibri" panose="020F0502020204030204" pitchFamily="34" charset="0"/>
              </a:rPr>
              <a:pPr/>
              <a:t>1/20/2024</a:t>
            </a:fld>
            <a:r>
              <a:rPr lang="en-US" altLang="en-US" sz="900">
                <a:solidFill>
                  <a:srgbClr val="8C8C8C"/>
                </a:solidFill>
                <a:latin typeface="Calibri" panose="020F0502020204030204" pitchFamily="34" charset="0"/>
                <a:cs typeface="Calibri" panose="020F0502020204030204" pitchFamily="34" charset="0"/>
              </a:rPr>
              <a:t> | </a:t>
            </a:r>
            <a:fld id="{A4C5CD56-6DEB-4B85-AA07-A533B7892557}" type="slidenum">
              <a:rPr lang="en-US" altLang="en-US" sz="900">
                <a:solidFill>
                  <a:srgbClr val="8C8C8C"/>
                </a:solidFill>
                <a:latin typeface="Calibri" panose="020F0502020204030204" pitchFamily="34" charset="0"/>
                <a:cs typeface="Calibri" panose="020F0502020204030204" pitchFamily="34" charset="0"/>
              </a:rPr>
              <a:pPr/>
              <a:t>‹#›</a:t>
            </a:fld>
            <a:endParaRPr lang="en-US" altLang="en-US" sz="900">
              <a:solidFill>
                <a:srgbClr val="8C8C8C"/>
              </a:solidFill>
              <a:latin typeface="Calibri" panose="020F0502020204030204" pitchFamily="34" charset="0"/>
              <a:cs typeface="Calibri" panose="020F0502020204030204" pitchFamily="34" charset="0"/>
            </a:endParaRPr>
          </a:p>
          <a:p>
            <a:endParaRPr lang="de-DE" altLang="en-US" sz="900" b="1">
              <a:latin typeface="Calibri" panose="020F0502020204030204" pitchFamily="34" charset="0"/>
              <a:ea typeface="Geneva"/>
              <a:cs typeface="Geneva"/>
            </a:endParaRPr>
          </a:p>
        </p:txBody>
      </p:sp>
      <p:sp>
        <p:nvSpPr>
          <p:cNvPr id="13" name="Abgerundetes Rechteck 8">
            <a:extLst>
              <a:ext uri="{FF2B5EF4-FFF2-40B4-BE49-F238E27FC236}">
                <a16:creationId xmlns:a16="http://schemas.microsoft.com/office/drawing/2014/main" id="{AE311B8C-FFC0-4382-8E5F-3BCC53B257ED}"/>
              </a:ext>
            </a:extLst>
          </p:cNvPr>
          <p:cNvSpPr/>
          <p:nvPr/>
        </p:nvSpPr>
        <p:spPr bwMode="auto">
          <a:xfrm flipV="1">
            <a:off x="0" y="0"/>
            <a:ext cx="179388" cy="612775"/>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a:spAutoFit/>
          </a:bodyPr>
          <a:lstStyle/>
          <a:p>
            <a:pPr>
              <a:defRPr/>
            </a:pPr>
            <a:endParaRPr lang="de-DE" dirty="0">
              <a:latin typeface="Calibri"/>
              <a:ea typeface="Geneva" charset="0"/>
              <a:cs typeface="Geneva" charset="0"/>
            </a:endParaRPr>
          </a:p>
        </p:txBody>
      </p:sp>
      <p:cxnSp>
        <p:nvCxnSpPr>
          <p:cNvPr id="10" name="Gerade Verbindung 9">
            <a:extLst>
              <a:ext uri="{FF2B5EF4-FFF2-40B4-BE49-F238E27FC236}">
                <a16:creationId xmlns:a16="http://schemas.microsoft.com/office/drawing/2014/main" id="{1D6567FF-13CD-4FCC-971E-257240ABBEFE}"/>
              </a:ext>
            </a:extLst>
          </p:cNvPr>
          <p:cNvCxnSpPr/>
          <p:nvPr/>
        </p:nvCxnSpPr>
        <p:spPr bwMode="auto">
          <a:xfrm>
            <a:off x="7350125"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pic>
        <p:nvPicPr>
          <p:cNvPr id="1032" name="Bild 10" descr="Springer_pms.png">
            <a:extLst>
              <a:ext uri="{FF2B5EF4-FFF2-40B4-BE49-F238E27FC236}">
                <a16:creationId xmlns:a16="http://schemas.microsoft.com/office/drawing/2014/main" id="{D571E848-0392-4879-97FF-967020C03B7E}"/>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599363" y="141288"/>
            <a:ext cx="1117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1" r:id="rId1"/>
    <p:sldLayoutId id="2147484103" r:id="rId2"/>
    <p:sldLayoutId id="2147484104" r:id="rId3"/>
    <p:sldLayoutId id="2147484105" r:id="rId4"/>
    <p:sldLayoutId id="2147484106" r:id="rId5"/>
    <p:sldLayoutId id="2147484107" r:id="rId6"/>
    <p:sldLayoutId id="2147484108" r:id="rId7"/>
    <p:sldLayoutId id="2147484109" r:id="rId8"/>
    <p:sldLayoutId id="2147484122" r:id="rId9"/>
    <p:sldLayoutId id="2147484123" r:id="rId10"/>
    <p:sldLayoutId id="2147484124" r:id="rId11"/>
    <p:sldLayoutId id="2147484125" r:id="rId12"/>
    <p:sldLayoutId id="2147484126" r:id="rId13"/>
    <p:sldLayoutId id="2147484127" r:id="rId14"/>
    <p:sldLayoutId id="2147484128" r:id="rId15"/>
    <p:sldLayoutId id="2147484129" r:id="rId16"/>
  </p:sldLayoutIdLst>
  <p:transition spd="slow"/>
  <p:txStyles>
    <p:titleStyle>
      <a:lvl1pPr algn="l" rtl="0" eaLnBrk="0" fontAlgn="base" hangingPunct="0">
        <a:lnSpc>
          <a:spcPct val="90000"/>
        </a:lnSpc>
        <a:spcBef>
          <a:spcPct val="0"/>
        </a:spcBef>
        <a:spcAft>
          <a:spcPct val="0"/>
        </a:spcAft>
        <a:defRPr sz="3600" b="1">
          <a:solidFill>
            <a:srgbClr val="00468A"/>
          </a:solidFill>
          <a:latin typeface="+mj-lt"/>
          <a:ea typeface="Calibri"/>
          <a:cs typeface="Lucida Sans"/>
        </a:defRPr>
      </a:lvl1pPr>
      <a:lvl2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2pPr>
      <a:lvl3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3pPr>
      <a:lvl4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4pPr>
      <a:lvl5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a:solidFill>
            <a:schemeClr val="tx2"/>
          </a:solidFill>
          <a:latin typeface="Calibri"/>
          <a:ea typeface="ヒラギノ角ゴ Pro W3" pitchFamily="-65" charset="-128"/>
          <a:cs typeface="ヒラギノ角ゴ Pro W3" pitchFamily="-65" charset="-128"/>
        </a:defRPr>
      </a:lvl1pPr>
      <a:lvl2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ヒラギノ角ゴ Pro W3" charset="-128"/>
          <a:cs typeface="ヒラギノ角ゴ Pro W3" charset="0"/>
        </a:defRPr>
      </a:lvl2pPr>
      <a:lvl3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MS PGothic" pitchFamily="34" charset="-128"/>
          <a:cs typeface="Geneva" charset="-128"/>
        </a:defRPr>
      </a:lvl3pPr>
      <a:lvl4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4pPr>
      <a:lvl5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84810D5-D253-4409-8FA0-BBC325BAEDC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2E9AA82D-630B-45C2-A82F-BD98BB700FC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13CF47D-DDEB-415C-B487-FEEBDF7C8F6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5B1E9A6-F61A-4DB5-866A-83A1C5172A96}" type="datetimeFigureOut">
              <a:rPr lang="en-US"/>
              <a:pPr>
                <a:defRPr/>
              </a:pPr>
              <a:t>1/20/2024</a:t>
            </a:fld>
            <a:endParaRPr lang="en-US"/>
          </a:p>
        </p:txBody>
      </p:sp>
      <p:sp>
        <p:nvSpPr>
          <p:cNvPr id="5" name="Footer Placeholder 4">
            <a:extLst>
              <a:ext uri="{FF2B5EF4-FFF2-40B4-BE49-F238E27FC236}">
                <a16:creationId xmlns:a16="http://schemas.microsoft.com/office/drawing/2014/main" id="{2B15268C-262C-48C2-A914-E2A9AB94D43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8706A48-1E92-47C8-A3BA-635C8A22603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7B3E493-FA92-416A-B83B-CC4BCD4B02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wmf"/><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a:extLst>
              <a:ext uri="{FF2B5EF4-FFF2-40B4-BE49-F238E27FC236}">
                <a16:creationId xmlns:a16="http://schemas.microsoft.com/office/drawing/2014/main" id="{B373431B-B395-450E-A51E-A4DBAF923BF6}"/>
              </a:ext>
            </a:extLst>
          </p:cNvPr>
          <p:cNvSpPr>
            <a:spLocks noGrp="1"/>
          </p:cNvSpPr>
          <p:nvPr>
            <p:ph type="subTitle" idx="1"/>
          </p:nvPr>
        </p:nvSpPr>
        <p:spPr>
          <a:xfrm>
            <a:off x="3779838" y="5537200"/>
            <a:ext cx="4895850" cy="765175"/>
          </a:xfrm>
        </p:spPr>
        <p:txBody>
          <a:bodyPr>
            <a:noAutofit/>
          </a:bodyPr>
          <a:lstStyle/>
          <a:p>
            <a:pPr algn="r" eaLnBrk="1" hangingPunct="1">
              <a:defRPr/>
            </a:pPr>
            <a:r>
              <a:rPr lang="en-US" altLang="en-US" sz="2800" dirty="0"/>
              <a:t>Security Planning</a:t>
            </a:r>
          </a:p>
          <a:p>
            <a:pPr algn="r" eaLnBrk="1" hangingPunct="1">
              <a:defRPr/>
            </a:pPr>
            <a:r>
              <a:rPr lang="en-US" altLang="en-US" sz="2800" dirty="0"/>
              <a:t>Susan Lincke</a:t>
            </a:r>
          </a:p>
        </p:txBody>
      </p:sp>
      <p:sp>
        <p:nvSpPr>
          <p:cNvPr id="3074" name="Title 1">
            <a:extLst>
              <a:ext uri="{FF2B5EF4-FFF2-40B4-BE49-F238E27FC236}">
                <a16:creationId xmlns:a16="http://schemas.microsoft.com/office/drawing/2014/main" id="{7B3A638B-C4BA-4763-A8B3-0D4A2507E3F5}"/>
              </a:ext>
            </a:extLst>
          </p:cNvPr>
          <p:cNvSpPr>
            <a:spLocks noGrp="1"/>
          </p:cNvSpPr>
          <p:nvPr>
            <p:ph type="ctrTitle"/>
          </p:nvPr>
        </p:nvSpPr>
        <p:spPr>
          <a:xfrm>
            <a:off x="3771900" y="4165600"/>
            <a:ext cx="4903788" cy="1209675"/>
          </a:xfrm>
        </p:spPr>
        <p:txBody>
          <a:bodyPr/>
          <a:lstStyle/>
          <a:p>
            <a:pPr eaLnBrk="1" hangingPunct="1">
              <a:defRPr/>
            </a:pPr>
            <a:r>
              <a:rPr lang="en-US" altLang="en-US" dirty="0"/>
              <a:t>Complying with Security Regulation &amp; Standards</a:t>
            </a:r>
          </a:p>
        </p:txBody>
      </p:sp>
      <p:sp>
        <p:nvSpPr>
          <p:cNvPr id="2" name="TextBox 1">
            <a:extLst>
              <a:ext uri="{FF2B5EF4-FFF2-40B4-BE49-F238E27FC236}">
                <a16:creationId xmlns:a16="http://schemas.microsoft.com/office/drawing/2014/main" id="{30FB4687-3672-4AEF-9D68-A30D2E49C091}"/>
              </a:ext>
            </a:extLst>
          </p:cNvPr>
          <p:cNvSpPr txBox="1"/>
          <p:nvPr/>
        </p:nvSpPr>
        <p:spPr>
          <a:xfrm rot="20358015">
            <a:off x="4625975" y="381000"/>
            <a:ext cx="1281113" cy="457200"/>
          </a:xfrm>
          <a:prstGeom prst="rect">
            <a:avLst/>
          </a:prstGeom>
          <a:noFill/>
        </p:spPr>
        <p:txBody>
          <a:bodyPr wrap="none" lIns="0" tIns="0" rIns="0" bIns="0"/>
          <a:lstStyle/>
          <a:p>
            <a:pPr>
              <a:lnSpc>
                <a:spcPts val="2200"/>
              </a:lnSpc>
              <a:spcBef>
                <a:spcPts val="900"/>
              </a:spcBef>
              <a:buClr>
                <a:schemeClr val="accent2"/>
              </a:buClr>
              <a:buSzPct val="100000"/>
              <a:defRPr/>
            </a:pPr>
            <a:r>
              <a:rPr lang="en-US" sz="3600" dirty="0">
                <a:solidFill>
                  <a:schemeClr val="accent1">
                    <a:lumMod val="20000"/>
                    <a:lumOff val="80000"/>
                  </a:schemeClr>
                </a:solidFill>
                <a:latin typeface="Arabic Typesetting" panose="03020402040406030203" pitchFamily="66" charset="-78"/>
                <a:cs typeface="Arabic Typesetting" panose="03020402040406030203" pitchFamily="66" charset="-78"/>
              </a:rPr>
              <a:t>HIPAA</a:t>
            </a:r>
          </a:p>
        </p:txBody>
      </p:sp>
      <p:sp>
        <p:nvSpPr>
          <p:cNvPr id="5" name="TextBox 4">
            <a:extLst>
              <a:ext uri="{FF2B5EF4-FFF2-40B4-BE49-F238E27FC236}">
                <a16:creationId xmlns:a16="http://schemas.microsoft.com/office/drawing/2014/main" id="{D885C23A-EE42-49EF-BFA4-95EA61983EE8}"/>
              </a:ext>
            </a:extLst>
          </p:cNvPr>
          <p:cNvSpPr txBox="1"/>
          <p:nvPr/>
        </p:nvSpPr>
        <p:spPr>
          <a:xfrm rot="1941126">
            <a:off x="7586663" y="417513"/>
            <a:ext cx="914400" cy="914400"/>
          </a:xfrm>
          <a:prstGeom prst="rect">
            <a:avLst/>
          </a:prstGeom>
          <a:noFill/>
        </p:spPr>
        <p:txBody>
          <a:bodyPr wrap="none" lIns="0" tIns="0" rIns="0" bIns="0"/>
          <a:lstStyle/>
          <a:p>
            <a:pPr>
              <a:lnSpc>
                <a:spcPts val="2200"/>
              </a:lnSpc>
              <a:spcBef>
                <a:spcPts val="900"/>
              </a:spcBef>
              <a:buClr>
                <a:schemeClr val="accent2"/>
              </a:buClr>
              <a:buSzPct val="100000"/>
              <a:defRPr/>
            </a:pPr>
            <a:r>
              <a:rPr lang="en-US" sz="2800" dirty="0">
                <a:solidFill>
                  <a:schemeClr val="accent4">
                    <a:lumMod val="40000"/>
                    <a:lumOff val="60000"/>
                  </a:schemeClr>
                </a:solidFill>
                <a:latin typeface="+mn-lt"/>
              </a:rPr>
              <a:t>FISMA</a:t>
            </a:r>
          </a:p>
        </p:txBody>
      </p:sp>
      <p:sp>
        <p:nvSpPr>
          <p:cNvPr id="6" name="TextBox 5">
            <a:extLst>
              <a:ext uri="{FF2B5EF4-FFF2-40B4-BE49-F238E27FC236}">
                <a16:creationId xmlns:a16="http://schemas.microsoft.com/office/drawing/2014/main" id="{E2011CDA-BE64-42A1-8EB7-76D97027B492}"/>
              </a:ext>
            </a:extLst>
          </p:cNvPr>
          <p:cNvSpPr txBox="1"/>
          <p:nvPr/>
        </p:nvSpPr>
        <p:spPr>
          <a:xfrm rot="20981156">
            <a:off x="7412038" y="1693863"/>
            <a:ext cx="1130300" cy="520700"/>
          </a:xfrm>
          <a:prstGeom prst="rect">
            <a:avLst/>
          </a:prstGeom>
          <a:noFill/>
        </p:spPr>
        <p:txBody>
          <a:bodyPr wrap="none" lIns="0" tIns="0" rIns="0" bIns="0"/>
          <a:lstStyle/>
          <a:p>
            <a:pPr>
              <a:lnSpc>
                <a:spcPts val="2200"/>
              </a:lnSpc>
              <a:spcBef>
                <a:spcPts val="900"/>
              </a:spcBef>
              <a:buClr>
                <a:schemeClr val="accent2"/>
              </a:buClr>
              <a:buSzPct val="100000"/>
              <a:defRPr/>
            </a:pPr>
            <a:r>
              <a:rPr lang="en-US" sz="2800" dirty="0">
                <a:solidFill>
                  <a:schemeClr val="accent6">
                    <a:lumMod val="60000"/>
                    <a:lumOff val="40000"/>
                  </a:schemeClr>
                </a:solidFill>
                <a:latin typeface="Berlin Sans FB Demi" panose="020E0802020502020306" pitchFamily="34" charset="0"/>
                <a:cs typeface="Arabic Typesetting" panose="03020402040406030203" pitchFamily="66" charset="-78"/>
              </a:rPr>
              <a:t>PCI-DSS</a:t>
            </a:r>
          </a:p>
        </p:txBody>
      </p:sp>
      <p:sp>
        <p:nvSpPr>
          <p:cNvPr id="7" name="TextBox 6">
            <a:extLst>
              <a:ext uri="{FF2B5EF4-FFF2-40B4-BE49-F238E27FC236}">
                <a16:creationId xmlns:a16="http://schemas.microsoft.com/office/drawing/2014/main" id="{0C07330C-F68A-4C75-B12C-C8F05D9D1BBB}"/>
              </a:ext>
            </a:extLst>
          </p:cNvPr>
          <p:cNvSpPr txBox="1"/>
          <p:nvPr/>
        </p:nvSpPr>
        <p:spPr>
          <a:xfrm>
            <a:off x="6051550" y="533400"/>
            <a:ext cx="1281113" cy="685800"/>
          </a:xfrm>
          <a:prstGeom prst="rect">
            <a:avLst/>
          </a:prstGeom>
          <a:noFill/>
        </p:spPr>
        <p:txBody>
          <a:bodyPr wrap="none" lIns="0" tIns="0" rIns="0" bIns="0"/>
          <a:lstStyle/>
          <a:p>
            <a:pPr>
              <a:lnSpc>
                <a:spcPts val="2200"/>
              </a:lnSpc>
              <a:spcBef>
                <a:spcPts val="900"/>
              </a:spcBef>
              <a:buClr>
                <a:schemeClr val="accent2"/>
              </a:buClr>
              <a:buSzPct val="100000"/>
              <a:defRPr/>
            </a:pPr>
            <a:r>
              <a:rPr lang="en-US" sz="3600" dirty="0" err="1">
                <a:solidFill>
                  <a:schemeClr val="accent6">
                    <a:lumMod val="60000"/>
                    <a:lumOff val="40000"/>
                  </a:schemeClr>
                </a:solidFill>
                <a:latin typeface="Brush Script MT" panose="03060802040406070304" pitchFamily="66" charset="0"/>
                <a:cs typeface="Arabic Typesetting" panose="03020402040406030203" pitchFamily="66" charset="-78"/>
              </a:rPr>
              <a:t>Sarbannes</a:t>
            </a:r>
            <a:endParaRPr lang="en-US" sz="3600" dirty="0">
              <a:solidFill>
                <a:schemeClr val="accent6">
                  <a:lumMod val="60000"/>
                  <a:lumOff val="40000"/>
                </a:schemeClr>
              </a:solidFill>
              <a:latin typeface="Brush Script MT" panose="03060802040406070304" pitchFamily="66" charset="0"/>
              <a:cs typeface="Arabic Typesetting" panose="03020402040406030203" pitchFamily="66" charset="-78"/>
            </a:endParaRPr>
          </a:p>
          <a:p>
            <a:pPr>
              <a:lnSpc>
                <a:spcPts val="2200"/>
              </a:lnSpc>
              <a:spcBef>
                <a:spcPts val="900"/>
              </a:spcBef>
              <a:buClr>
                <a:schemeClr val="accent2"/>
              </a:buClr>
              <a:buSzPct val="100000"/>
              <a:defRPr/>
            </a:pPr>
            <a:r>
              <a:rPr lang="en-US" sz="3600" dirty="0">
                <a:solidFill>
                  <a:schemeClr val="accent6">
                    <a:lumMod val="60000"/>
                    <a:lumOff val="40000"/>
                  </a:schemeClr>
                </a:solidFill>
                <a:latin typeface="Brush Script MT" panose="03060802040406070304" pitchFamily="66" charset="0"/>
                <a:cs typeface="Arabic Typesetting" panose="03020402040406030203" pitchFamily="66" charset="-78"/>
              </a:rPr>
              <a:t>Oxley</a:t>
            </a:r>
          </a:p>
        </p:txBody>
      </p:sp>
      <p:sp>
        <p:nvSpPr>
          <p:cNvPr id="8" name="TextBox 7">
            <a:extLst>
              <a:ext uri="{FF2B5EF4-FFF2-40B4-BE49-F238E27FC236}">
                <a16:creationId xmlns:a16="http://schemas.microsoft.com/office/drawing/2014/main" id="{8EAD1AA6-1A44-4D23-A373-EA39A6367BC6}"/>
              </a:ext>
            </a:extLst>
          </p:cNvPr>
          <p:cNvSpPr txBox="1"/>
          <p:nvPr/>
        </p:nvSpPr>
        <p:spPr>
          <a:xfrm rot="715919">
            <a:off x="5162550" y="1482725"/>
            <a:ext cx="1281113" cy="1231900"/>
          </a:xfrm>
          <a:prstGeom prst="rect">
            <a:avLst/>
          </a:prstGeom>
          <a:noFill/>
        </p:spPr>
        <p:txBody>
          <a:bodyPr wrap="none" lIns="0" tIns="0" rIns="0" bIns="0"/>
          <a:lstStyle/>
          <a:p>
            <a:pPr algn="ctr">
              <a:lnSpc>
                <a:spcPts val="2200"/>
              </a:lnSpc>
              <a:spcBef>
                <a:spcPts val="900"/>
              </a:spcBef>
              <a:buClr>
                <a:schemeClr val="accent2"/>
              </a:buClr>
              <a:buSzPct val="100000"/>
              <a:defRPr/>
            </a:pPr>
            <a:r>
              <a:rPr lang="en-US" sz="4000" dirty="0">
                <a:solidFill>
                  <a:schemeClr val="tx1">
                    <a:lumMod val="25000"/>
                    <a:lumOff val="75000"/>
                  </a:schemeClr>
                </a:solidFill>
                <a:latin typeface="Forte" panose="03060902040502070203" pitchFamily="66" charset="0"/>
                <a:cs typeface="Arabic Typesetting" panose="03020402040406030203" pitchFamily="66" charset="-78"/>
              </a:rPr>
              <a:t>Gramm-</a:t>
            </a:r>
          </a:p>
          <a:p>
            <a:pPr algn="ctr">
              <a:lnSpc>
                <a:spcPts val="2200"/>
              </a:lnSpc>
              <a:spcBef>
                <a:spcPts val="900"/>
              </a:spcBef>
              <a:buClr>
                <a:schemeClr val="accent2"/>
              </a:buClr>
              <a:buSzPct val="100000"/>
              <a:defRPr/>
            </a:pPr>
            <a:r>
              <a:rPr lang="en-US" sz="4000" dirty="0">
                <a:solidFill>
                  <a:schemeClr val="tx1">
                    <a:lumMod val="25000"/>
                    <a:lumOff val="75000"/>
                  </a:schemeClr>
                </a:solidFill>
                <a:latin typeface="Forte" panose="03060902040502070203" pitchFamily="66" charset="0"/>
                <a:cs typeface="Arabic Typesetting" panose="03020402040406030203" pitchFamily="66" charset="-78"/>
              </a:rPr>
              <a:t>Leach-</a:t>
            </a:r>
          </a:p>
          <a:p>
            <a:pPr algn="ctr">
              <a:lnSpc>
                <a:spcPts val="2200"/>
              </a:lnSpc>
              <a:spcBef>
                <a:spcPts val="900"/>
              </a:spcBef>
              <a:buClr>
                <a:schemeClr val="accent2"/>
              </a:buClr>
              <a:buSzPct val="100000"/>
              <a:defRPr/>
            </a:pPr>
            <a:r>
              <a:rPr lang="en-US" sz="4000" dirty="0">
                <a:solidFill>
                  <a:schemeClr val="tx1">
                    <a:lumMod val="25000"/>
                    <a:lumOff val="75000"/>
                  </a:schemeClr>
                </a:solidFill>
                <a:latin typeface="Forte" panose="03060902040502070203" pitchFamily="66" charset="0"/>
                <a:cs typeface="Arabic Typesetting" panose="03020402040406030203" pitchFamily="66" charset="-78"/>
              </a:rPr>
              <a:t>Bliley</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CA2D78-62E5-4380-8E7A-A088C85EE7ED}"/>
              </a:ext>
            </a:extLst>
          </p:cNvPr>
          <p:cNvSpPr>
            <a:spLocks noGrp="1"/>
          </p:cNvSpPr>
          <p:nvPr>
            <p:ph type="title"/>
          </p:nvPr>
        </p:nvSpPr>
        <p:spPr/>
        <p:txBody>
          <a:bodyPr/>
          <a:lstStyle/>
          <a:p>
            <a:r>
              <a:rPr lang="en-US" sz="3600" dirty="0"/>
              <a:t>California </a:t>
            </a:r>
            <a:r>
              <a:rPr lang="en-US" dirty="0"/>
              <a:t>Consumer Privacy Act</a:t>
            </a:r>
            <a:endParaRPr lang="en-US" sz="3600" dirty="0"/>
          </a:p>
        </p:txBody>
      </p:sp>
      <p:sp>
        <p:nvSpPr>
          <p:cNvPr id="6" name="Content Placeholder 5">
            <a:extLst>
              <a:ext uri="{FF2B5EF4-FFF2-40B4-BE49-F238E27FC236}">
                <a16:creationId xmlns:a16="http://schemas.microsoft.com/office/drawing/2014/main" id="{A722C5AF-79A0-4231-8B06-6A66099AE121}"/>
              </a:ext>
            </a:extLst>
          </p:cNvPr>
          <p:cNvSpPr>
            <a:spLocks noGrp="1"/>
          </p:cNvSpPr>
          <p:nvPr>
            <p:ph idx="1"/>
          </p:nvPr>
        </p:nvSpPr>
        <p:spPr>
          <a:xfrm>
            <a:off x="457200" y="1485900"/>
            <a:ext cx="8229600" cy="3886200"/>
          </a:xfrm>
        </p:spPr>
        <p:txBody>
          <a:bodyPr/>
          <a:lstStyle/>
          <a:p>
            <a:pPr marL="0" indent="0">
              <a:lnSpc>
                <a:spcPct val="100000"/>
              </a:lnSpc>
              <a:spcBef>
                <a:spcPts val="0"/>
              </a:spcBef>
              <a:buNone/>
            </a:pPr>
            <a:r>
              <a:rPr lang="en-US" sz="2800" dirty="0"/>
              <a:t>Consumer rights include:</a:t>
            </a:r>
          </a:p>
          <a:p>
            <a:pPr marL="457200" indent="-457200">
              <a:lnSpc>
                <a:spcPct val="100000"/>
              </a:lnSpc>
              <a:spcBef>
                <a:spcPts val="0"/>
              </a:spcBef>
              <a:buFont typeface="Arial" panose="020B0604020202020204" pitchFamily="34" charset="0"/>
              <a:buChar char="•"/>
            </a:pPr>
            <a:r>
              <a:rPr lang="en-US" sz="2800" dirty="0"/>
              <a:t>Right to request disclosure of PII that the business collected on consumer in last year</a:t>
            </a:r>
          </a:p>
          <a:p>
            <a:pPr marL="457200" indent="-457200">
              <a:lnSpc>
                <a:spcPct val="100000"/>
              </a:lnSpc>
              <a:spcBef>
                <a:spcPts val="0"/>
              </a:spcBef>
              <a:buFont typeface="Arial" panose="020B0604020202020204" pitchFamily="34" charset="0"/>
              <a:buChar char="•"/>
            </a:pPr>
            <a:r>
              <a:rPr lang="en-US" sz="2800" dirty="0"/>
              <a:t>Right to know what PII was sold or shared</a:t>
            </a:r>
          </a:p>
          <a:p>
            <a:pPr marL="457200" indent="-457200">
              <a:lnSpc>
                <a:spcPct val="100000"/>
              </a:lnSpc>
              <a:spcBef>
                <a:spcPts val="0"/>
              </a:spcBef>
              <a:buFont typeface="Arial" panose="020B0604020202020204" pitchFamily="34" charset="0"/>
              <a:buChar char="•"/>
            </a:pPr>
            <a:r>
              <a:rPr lang="en-US" sz="2800" dirty="0"/>
              <a:t>Right to limit use and disclosure of PII</a:t>
            </a:r>
          </a:p>
          <a:p>
            <a:pPr marL="457200" indent="-457200">
              <a:lnSpc>
                <a:spcPct val="100000"/>
              </a:lnSpc>
              <a:spcBef>
                <a:spcPts val="0"/>
              </a:spcBef>
              <a:buFont typeface="Arial" panose="020B0604020202020204" pitchFamily="34" charset="0"/>
              <a:buChar char="•"/>
            </a:pPr>
            <a:r>
              <a:rPr lang="en-US" sz="2800" dirty="0"/>
              <a:t>Right of deletion</a:t>
            </a:r>
          </a:p>
          <a:p>
            <a:pPr marL="457200" indent="-457200">
              <a:lnSpc>
                <a:spcPct val="100000"/>
              </a:lnSpc>
              <a:spcBef>
                <a:spcPts val="0"/>
              </a:spcBef>
              <a:buFont typeface="Arial" panose="020B0604020202020204" pitchFamily="34" charset="0"/>
              <a:buChar char="•"/>
            </a:pPr>
            <a:r>
              <a:rPr lang="en-US" sz="2800" dirty="0"/>
              <a:t>Right to opt-out of sales or sharing of PII</a:t>
            </a:r>
          </a:p>
          <a:p>
            <a:pPr marL="457200" indent="-457200">
              <a:lnSpc>
                <a:spcPct val="100000"/>
              </a:lnSpc>
              <a:spcBef>
                <a:spcPts val="0"/>
              </a:spcBef>
              <a:buFont typeface="Arial" panose="020B0604020202020204" pitchFamily="34" charset="0"/>
              <a:buChar char="•"/>
            </a:pPr>
            <a:r>
              <a:rPr lang="en-US" sz="2800" dirty="0"/>
              <a:t>Private Right of Action (Right to sue e.g., for breach)</a:t>
            </a:r>
          </a:p>
          <a:p>
            <a:pPr marL="457200" indent="-457200">
              <a:lnSpc>
                <a:spcPct val="100000"/>
              </a:lnSpc>
              <a:spcBef>
                <a:spcPts val="0"/>
              </a:spcBef>
              <a:buFont typeface="Arial" panose="020B0604020202020204" pitchFamily="34" charset="0"/>
              <a:buChar char="•"/>
            </a:pPr>
            <a:r>
              <a:rPr lang="en-US" sz="2800" dirty="0"/>
              <a:t>Right to no retaliation for exercising CCPA rights.</a:t>
            </a:r>
          </a:p>
          <a:p>
            <a:pPr>
              <a:lnSpc>
                <a:spcPct val="100000"/>
              </a:lnSpc>
              <a:spcBef>
                <a:spcPts val="0"/>
              </a:spcBef>
            </a:pPr>
            <a:r>
              <a:rPr lang="en-US" sz="2800" dirty="0"/>
              <a:t>Personal information in all forms (electronic or not) are protected for California residents, while in California</a:t>
            </a:r>
          </a:p>
          <a:p>
            <a:endParaRPr lang="en-US" dirty="0"/>
          </a:p>
        </p:txBody>
      </p:sp>
    </p:spTree>
    <p:extLst>
      <p:ext uri="{BB962C8B-B14F-4D97-AF65-F5344CB8AC3E}">
        <p14:creationId xmlns:p14="http://schemas.microsoft.com/office/powerpoint/2010/main" val="128464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B7C6BDD-3280-436F-A38B-BF08BB0C7748}"/>
              </a:ext>
            </a:extLst>
          </p:cNvPr>
          <p:cNvSpPr>
            <a:spLocks noGrp="1" noChangeArrowheads="1"/>
          </p:cNvSpPr>
          <p:nvPr>
            <p:ph type="title"/>
          </p:nvPr>
        </p:nvSpPr>
        <p:spPr/>
        <p:txBody>
          <a:bodyPr/>
          <a:lstStyle/>
          <a:p>
            <a:pPr eaLnBrk="1" hangingPunct="1">
              <a:defRPr/>
            </a:pPr>
            <a:r>
              <a:rPr lang="en-US" altLang="en-US" sz="3200" dirty="0"/>
              <a:t>Health Insurance</a:t>
            </a:r>
            <a:br>
              <a:rPr lang="en-US" altLang="en-US" sz="3200" dirty="0"/>
            </a:br>
            <a:r>
              <a:rPr lang="en-US" altLang="en-US" sz="3200" dirty="0"/>
              <a:t>Portability &amp; Accountability Act (HIPAA) 1996</a:t>
            </a:r>
            <a:br>
              <a:rPr lang="en-US" altLang="en-US" sz="3200" dirty="0"/>
            </a:br>
            <a:r>
              <a:rPr lang="en-US" altLang="en-US" sz="3200" dirty="0"/>
              <a:t>HITECH  2009</a:t>
            </a:r>
          </a:p>
        </p:txBody>
      </p:sp>
      <p:sp>
        <p:nvSpPr>
          <p:cNvPr id="21507" name="Rectangle 3">
            <a:extLst>
              <a:ext uri="{FF2B5EF4-FFF2-40B4-BE49-F238E27FC236}">
                <a16:creationId xmlns:a16="http://schemas.microsoft.com/office/drawing/2014/main" id="{A0F36899-BBC9-4F8D-8284-0D1EE9B7ABEE}"/>
              </a:ext>
            </a:extLst>
          </p:cNvPr>
          <p:cNvSpPr>
            <a:spLocks noGrp="1" noChangeArrowheads="1"/>
          </p:cNvSpPr>
          <p:nvPr>
            <p:ph type="body" idx="1"/>
          </p:nvPr>
        </p:nvSpPr>
        <p:spPr/>
        <p:txBody>
          <a:bodyPr/>
          <a:lstStyle/>
          <a:p>
            <a:pPr eaLnBrk="1" hangingPunct="1">
              <a:lnSpc>
                <a:spcPct val="90000"/>
              </a:lnSpc>
            </a:pPr>
            <a:r>
              <a:rPr lang="en-US" altLang="en-US">
                <a:latin typeface="Calibri" panose="020F0502020204030204" pitchFamily="34" charset="0"/>
                <a:ea typeface="ヒラギノ角ゴ Pro W3"/>
                <a:cs typeface="ヒラギノ角ゴ Pro W3"/>
              </a:rPr>
              <a:t>Doctor’s offices, hospitals, medical consultants</a:t>
            </a:r>
          </a:p>
        </p:txBody>
      </p:sp>
      <p:pic>
        <p:nvPicPr>
          <p:cNvPr id="21509" name="Picture 5" descr="C:\Users\lincke\AppData\Local\Microsoft\Windows\Temporary Internet Files\Content.IE5\4YHD2KQO\medical_logo_by_vishalpandya1991-d5zs5sy[1].png">
            <a:extLst>
              <a:ext uri="{FF2B5EF4-FFF2-40B4-BE49-F238E27FC236}">
                <a16:creationId xmlns:a16="http://schemas.microsoft.com/office/drawing/2014/main" id="{D3ACFA59-A8E3-4EFC-A6A2-89005C8A2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25513"/>
            <a:ext cx="312737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73ED515-6703-48E1-BA99-465B930740B0}"/>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Why HIPAA/HITECH?</a:t>
            </a:r>
          </a:p>
        </p:txBody>
      </p:sp>
      <p:sp>
        <p:nvSpPr>
          <p:cNvPr id="22531" name="Rectangle 3">
            <a:extLst>
              <a:ext uri="{FF2B5EF4-FFF2-40B4-BE49-F238E27FC236}">
                <a16:creationId xmlns:a16="http://schemas.microsoft.com/office/drawing/2014/main" id="{E3427BDC-B09D-43B4-B33B-C2D051187511}"/>
              </a:ext>
            </a:extLst>
          </p:cNvPr>
          <p:cNvSpPr>
            <a:spLocks noGrp="1" noChangeArrowheads="1"/>
          </p:cNvSpPr>
          <p:nvPr>
            <p:ph idx="1"/>
          </p:nvPr>
        </p:nvSpPr>
        <p:spPr/>
        <p:txBody>
          <a:bodyPr/>
          <a:lstStyle/>
          <a:p>
            <a:pPr eaLnBrk="1" hangingPunct="1">
              <a:lnSpc>
                <a:spcPct val="90000"/>
              </a:lnSpc>
            </a:pPr>
            <a:r>
              <a:rPr lang="en-US" altLang="en-US" sz="2400">
                <a:latin typeface="Calibri" panose="020F0502020204030204" pitchFamily="34" charset="0"/>
                <a:ea typeface="ヒラギノ角ゴ Pro W3"/>
                <a:cs typeface="ヒラギノ角ゴ Pro W3"/>
              </a:rPr>
              <a:t>Records of patients or insurance claims made publicly available by accident</a:t>
            </a:r>
          </a:p>
          <a:p>
            <a:pPr eaLnBrk="1" hangingPunct="1">
              <a:lnSpc>
                <a:spcPct val="90000"/>
              </a:lnSpc>
            </a:pPr>
            <a:r>
              <a:rPr lang="en-US" altLang="en-US" sz="2400">
                <a:latin typeface="Calibri" panose="020F0502020204030204" pitchFamily="34" charset="0"/>
                <a:ea typeface="ヒラギノ角ゴ Pro W3"/>
                <a:cs typeface="ヒラギノ角ゴ Pro W3"/>
              </a:rPr>
              <a:t>Woman fired from job after positive review but expensive illness</a:t>
            </a:r>
          </a:p>
          <a:p>
            <a:pPr eaLnBrk="1" hangingPunct="1">
              <a:lnSpc>
                <a:spcPct val="90000"/>
              </a:lnSpc>
            </a:pPr>
            <a:r>
              <a:rPr lang="en-US" altLang="en-US" sz="2400">
                <a:latin typeface="Calibri" panose="020F0502020204030204" pitchFamily="34" charset="0"/>
                <a:ea typeface="ヒラギノ角ゴ Pro W3"/>
                <a:cs typeface="ヒラギノ角ゴ Pro W3"/>
              </a:rPr>
              <a:t>35% of Fortune 500 companies admitted checking medical records before hiring or promoting</a:t>
            </a:r>
          </a:p>
          <a:p>
            <a:pPr eaLnBrk="1" hangingPunct="1">
              <a:lnSpc>
                <a:spcPct val="90000"/>
              </a:lnSpc>
            </a:pPr>
            <a:r>
              <a:rPr lang="en-US" altLang="en-US" sz="2400">
                <a:latin typeface="Calibri" panose="020F0502020204030204" pitchFamily="34" charset="0"/>
                <a:ea typeface="ヒラギノ角ゴ Pro W3"/>
                <a:cs typeface="ヒラギノ角ゴ Pro W3"/>
              </a:rPr>
              <a:t>People avoid using insurance when they have AIDS, cancer, STD, substance abuse or mental illness</a:t>
            </a:r>
          </a:p>
          <a:p>
            <a:pPr eaLnBrk="1" hangingPunct="1">
              <a:lnSpc>
                <a:spcPct val="90000"/>
              </a:lnSpc>
            </a:pPr>
            <a:r>
              <a:rPr lang="en-US" altLang="en-US" sz="2400" b="1">
                <a:latin typeface="Calibri" panose="020F0502020204030204" pitchFamily="34" charset="0"/>
                <a:ea typeface="ヒラギノ角ゴ Pro W3"/>
                <a:cs typeface="ヒラギノ角ゴ Pro W3"/>
              </a:rPr>
              <a:t>Medical Identity Theft</a:t>
            </a:r>
            <a:r>
              <a:rPr lang="en-US" altLang="en-US" sz="2400">
                <a:latin typeface="Calibri" panose="020F0502020204030204" pitchFamily="34" charset="0"/>
                <a:ea typeface="ヒラギノ角ゴ Pro W3"/>
                <a:cs typeface="ヒラギノ角ゴ Pro W3"/>
              </a:rPr>
              <a:t>: Stolen identity to acquire expensive health care; </a:t>
            </a:r>
          </a:p>
          <a:p>
            <a:pPr marL="342900" lvl="1" indent="-342900" eaLnBrk="1" hangingPunct="1">
              <a:lnSpc>
                <a:spcPct val="90000"/>
              </a:lnSpc>
              <a:buFont typeface="Arial" panose="020B0604020202020204" pitchFamily="34" charset="0"/>
              <a:buChar char="•"/>
            </a:pPr>
            <a:r>
              <a:rPr lang="en-US" altLang="en-US" sz="2000">
                <a:latin typeface="Calibri" panose="020F0502020204030204" pitchFamily="34" charset="0"/>
                <a:ea typeface="ヒラギノ角ゴ Pro W3"/>
                <a:cs typeface="ヒラギノ角ゴ Pro W3"/>
              </a:rPr>
              <a:t>medical records get confused; </a:t>
            </a:r>
          </a:p>
          <a:p>
            <a:pPr marL="342900" lvl="1" indent="-342900" eaLnBrk="1" hangingPunct="1">
              <a:lnSpc>
                <a:spcPct val="90000"/>
              </a:lnSpc>
              <a:buFont typeface="Arial" panose="020B0604020202020204" pitchFamily="34" charset="0"/>
              <a:buChar char="•"/>
            </a:pPr>
            <a:r>
              <a:rPr lang="en-US" altLang="en-US" sz="2000">
                <a:latin typeface="Calibri" panose="020F0502020204030204" pitchFamily="34" charset="0"/>
                <a:ea typeface="ヒラギノ角ゴ Pro W3"/>
                <a:cs typeface="ヒラギノ角ゴ Pro W3"/>
              </a:rPr>
              <a:t>risks lives.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75C7E7CB-4862-4EBF-9952-B73EF2A405FE}"/>
              </a:ext>
            </a:extLst>
          </p:cNvPr>
          <p:cNvSpPr>
            <a:spLocks noGrp="1" noChangeArrowheads="1"/>
          </p:cNvSpPr>
          <p:nvPr>
            <p:ph type="title"/>
          </p:nvPr>
        </p:nvSpPr>
        <p:spPr/>
        <p:txBody>
          <a:bodyPr/>
          <a:lstStyle/>
          <a:p>
            <a:pPr eaLnBrk="1" hangingPunct="1"/>
            <a:r>
              <a:rPr lang="en-US" altLang="en-US" sz="4000">
                <a:ea typeface="Calibri" panose="020F0502020204030204" pitchFamily="34" charset="0"/>
                <a:cs typeface="Lucida Sans" panose="020B0602030504020204" pitchFamily="34" charset="0"/>
              </a:rPr>
              <a:t>Protected Health Information (PHI)</a:t>
            </a:r>
          </a:p>
        </p:txBody>
      </p:sp>
      <p:sp>
        <p:nvSpPr>
          <p:cNvPr id="23555" name="Text Box 5">
            <a:extLst>
              <a:ext uri="{FF2B5EF4-FFF2-40B4-BE49-F238E27FC236}">
                <a16:creationId xmlns:a16="http://schemas.microsoft.com/office/drawing/2014/main" id="{0D68D3A7-A1A2-4C39-82AC-77665DF26A44}"/>
              </a:ext>
            </a:extLst>
          </p:cNvPr>
          <p:cNvSpPr txBox="1">
            <a:spLocks noChangeArrowheads="1"/>
          </p:cNvSpPr>
          <p:nvPr/>
        </p:nvSpPr>
        <p:spPr bwMode="auto">
          <a:xfrm>
            <a:off x="517525" y="2017713"/>
            <a:ext cx="17716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Health</a:t>
            </a:r>
          </a:p>
          <a:p>
            <a:pPr algn="ctr" eaLnBrk="1" hangingPunct="1"/>
            <a:r>
              <a:rPr lang="en-US" altLang="en-US" b="1"/>
              <a:t>Information</a:t>
            </a:r>
          </a:p>
          <a:p>
            <a:pPr algn="ctr" eaLnBrk="1" hangingPunct="1"/>
            <a:endParaRPr lang="en-US" altLang="en-US"/>
          </a:p>
          <a:p>
            <a:pPr algn="ctr" eaLnBrk="1" hangingPunct="1"/>
            <a:r>
              <a:rPr lang="en-US" altLang="en-US"/>
              <a:t>Relates to </a:t>
            </a:r>
          </a:p>
          <a:p>
            <a:pPr algn="ctr" eaLnBrk="1" hangingPunct="1"/>
            <a:r>
              <a:rPr lang="en-US" altLang="en-US"/>
              <a:t>Physical or </a:t>
            </a:r>
          </a:p>
          <a:p>
            <a:pPr algn="ctr" eaLnBrk="1" hangingPunct="1"/>
            <a:r>
              <a:rPr lang="en-US" altLang="en-US"/>
              <a:t>Mental health</a:t>
            </a:r>
          </a:p>
          <a:p>
            <a:pPr algn="ctr" eaLnBrk="1" hangingPunct="1"/>
            <a:r>
              <a:rPr lang="en-US" altLang="en-US"/>
              <a:t>or past/present/</a:t>
            </a:r>
          </a:p>
          <a:p>
            <a:pPr algn="ctr" eaLnBrk="1" hangingPunct="1"/>
            <a:r>
              <a:rPr lang="en-US" altLang="en-US"/>
              <a:t>future payment</a:t>
            </a:r>
          </a:p>
        </p:txBody>
      </p:sp>
      <p:sp>
        <p:nvSpPr>
          <p:cNvPr id="23556" name="Text Box 6">
            <a:extLst>
              <a:ext uri="{FF2B5EF4-FFF2-40B4-BE49-F238E27FC236}">
                <a16:creationId xmlns:a16="http://schemas.microsoft.com/office/drawing/2014/main" id="{540DE4D3-A748-444A-8E7D-440C0E46F8B5}"/>
              </a:ext>
            </a:extLst>
          </p:cNvPr>
          <p:cNvSpPr txBox="1">
            <a:spLocks noChangeArrowheads="1"/>
          </p:cNvSpPr>
          <p:nvPr/>
        </p:nvSpPr>
        <p:spPr bwMode="auto">
          <a:xfrm>
            <a:off x="3200400" y="2133600"/>
            <a:ext cx="187325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Identifiers</a:t>
            </a:r>
          </a:p>
          <a:p>
            <a:pPr eaLnBrk="1" hangingPunct="1"/>
            <a:endParaRPr lang="en-US" altLang="en-US" b="1"/>
          </a:p>
          <a:p>
            <a:pPr eaLnBrk="1" hangingPunct="1"/>
            <a:r>
              <a:rPr lang="en-US" altLang="en-US"/>
              <a:t>Name</a:t>
            </a:r>
          </a:p>
          <a:p>
            <a:pPr eaLnBrk="1" hangingPunct="1"/>
            <a:r>
              <a:rPr lang="en-US" altLang="en-US"/>
              <a:t>SSN</a:t>
            </a:r>
          </a:p>
          <a:p>
            <a:pPr eaLnBrk="1" hangingPunct="1"/>
            <a:r>
              <a:rPr lang="en-US" altLang="en-US"/>
              <a:t>city or county</a:t>
            </a:r>
          </a:p>
          <a:p>
            <a:pPr eaLnBrk="1" hangingPunct="1"/>
            <a:r>
              <a:rPr lang="en-US" altLang="en-US"/>
              <a:t>zip code</a:t>
            </a:r>
          </a:p>
          <a:p>
            <a:pPr eaLnBrk="1" hangingPunct="1"/>
            <a:r>
              <a:rPr lang="en-US" altLang="en-US"/>
              <a:t>phone or fax</a:t>
            </a:r>
          </a:p>
          <a:p>
            <a:pPr eaLnBrk="1" hangingPunct="1"/>
            <a:r>
              <a:rPr lang="en-US" altLang="en-US"/>
              <a:t>medical record #</a:t>
            </a:r>
          </a:p>
          <a:p>
            <a:pPr eaLnBrk="1" hangingPunct="1"/>
            <a:r>
              <a:rPr lang="en-US" altLang="en-US"/>
              <a:t>fingerprint</a:t>
            </a:r>
          </a:p>
        </p:txBody>
      </p:sp>
      <p:sp>
        <p:nvSpPr>
          <p:cNvPr id="23557" name="Text Box 7">
            <a:extLst>
              <a:ext uri="{FF2B5EF4-FFF2-40B4-BE49-F238E27FC236}">
                <a16:creationId xmlns:a16="http://schemas.microsoft.com/office/drawing/2014/main" id="{07700D8F-BC43-4C08-B27A-8618B927DF5D}"/>
              </a:ext>
            </a:extLst>
          </p:cNvPr>
          <p:cNvSpPr txBox="1">
            <a:spLocks noChangeArrowheads="1"/>
          </p:cNvSpPr>
          <p:nvPr/>
        </p:nvSpPr>
        <p:spPr bwMode="auto">
          <a:xfrm>
            <a:off x="6086475" y="2017713"/>
            <a:ext cx="2774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Individually Identifiable</a:t>
            </a:r>
          </a:p>
          <a:p>
            <a:pPr algn="ctr" eaLnBrk="1" hangingPunct="1"/>
            <a:r>
              <a:rPr lang="en-US" altLang="en-US" b="1"/>
              <a:t>Health Information</a:t>
            </a:r>
          </a:p>
          <a:p>
            <a:pPr algn="ctr" eaLnBrk="1" hangingPunct="1"/>
            <a:endParaRPr lang="en-US" altLang="en-US"/>
          </a:p>
          <a:p>
            <a:pPr algn="ctr" eaLnBrk="1" hangingPunct="1"/>
            <a:endParaRPr lang="en-US" altLang="en-US"/>
          </a:p>
          <a:p>
            <a:pPr algn="ctr" eaLnBrk="1" hangingPunct="1"/>
            <a:endParaRPr lang="en-US" altLang="en-US"/>
          </a:p>
          <a:p>
            <a:pPr algn="ctr" eaLnBrk="1" hangingPunct="1"/>
            <a:endParaRPr lang="en-US" altLang="en-US"/>
          </a:p>
          <a:p>
            <a:pPr algn="ctr" eaLnBrk="1" hangingPunct="1"/>
            <a:r>
              <a:rPr lang="en-US" altLang="en-US"/>
              <a:t>Created or maintained by</a:t>
            </a:r>
          </a:p>
          <a:p>
            <a:pPr algn="ctr" eaLnBrk="1" hangingPunct="1"/>
            <a:r>
              <a:rPr lang="en-US" altLang="en-US"/>
              <a:t>CE or BA</a:t>
            </a:r>
          </a:p>
          <a:p>
            <a:pPr algn="ctr" eaLnBrk="1" hangingPunct="1"/>
            <a:endParaRPr lang="en-US" altLang="en-US"/>
          </a:p>
          <a:p>
            <a:pPr algn="ctr" eaLnBrk="1" hangingPunct="1"/>
            <a:endParaRPr lang="en-US" altLang="en-US"/>
          </a:p>
          <a:p>
            <a:pPr algn="ctr" eaLnBrk="1" hangingPunct="1"/>
            <a:endParaRPr lang="en-US" altLang="en-US"/>
          </a:p>
          <a:p>
            <a:pPr algn="ctr" eaLnBrk="1" hangingPunct="1"/>
            <a:r>
              <a:rPr lang="en-US" altLang="en-US" b="1"/>
              <a:t>Protected Health </a:t>
            </a:r>
          </a:p>
          <a:p>
            <a:pPr algn="ctr" eaLnBrk="1" hangingPunct="1"/>
            <a:r>
              <a:rPr lang="en-US" altLang="en-US" b="1"/>
              <a:t>Information</a:t>
            </a:r>
          </a:p>
          <a:p>
            <a:pPr algn="ctr" eaLnBrk="1" hangingPunct="1"/>
            <a:r>
              <a:rPr lang="en-US" altLang="en-US" b="1"/>
              <a:t>(PHI)</a:t>
            </a:r>
          </a:p>
          <a:p>
            <a:pPr algn="ctr" eaLnBrk="1" hangingPunct="1"/>
            <a:r>
              <a:rPr lang="en-US" altLang="en-US"/>
              <a:t>Covered by HIPAA</a:t>
            </a:r>
          </a:p>
          <a:p>
            <a:pPr algn="ctr" eaLnBrk="1" hangingPunct="1"/>
            <a:r>
              <a:rPr lang="en-US" altLang="en-US"/>
              <a:t>&amp; HITECH</a:t>
            </a:r>
          </a:p>
        </p:txBody>
      </p:sp>
      <p:sp>
        <p:nvSpPr>
          <p:cNvPr id="23558" name="Line 8">
            <a:extLst>
              <a:ext uri="{FF2B5EF4-FFF2-40B4-BE49-F238E27FC236}">
                <a16:creationId xmlns:a16="http://schemas.microsoft.com/office/drawing/2014/main" id="{BCC26AE9-D413-4897-BA71-37216D64A79F}"/>
              </a:ext>
            </a:extLst>
          </p:cNvPr>
          <p:cNvSpPr>
            <a:spLocks noChangeShapeType="1"/>
          </p:cNvSpPr>
          <p:nvPr/>
        </p:nvSpPr>
        <p:spPr bwMode="auto">
          <a:xfrm>
            <a:off x="2667000" y="1905000"/>
            <a:ext cx="0" cy="685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Line 9">
            <a:extLst>
              <a:ext uri="{FF2B5EF4-FFF2-40B4-BE49-F238E27FC236}">
                <a16:creationId xmlns:a16="http://schemas.microsoft.com/office/drawing/2014/main" id="{825B870C-D391-4BA0-A490-767471C1007F}"/>
              </a:ext>
            </a:extLst>
          </p:cNvPr>
          <p:cNvSpPr>
            <a:spLocks noChangeShapeType="1"/>
          </p:cNvSpPr>
          <p:nvPr/>
        </p:nvSpPr>
        <p:spPr bwMode="auto">
          <a:xfrm>
            <a:off x="2362200" y="2209800"/>
            <a:ext cx="609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Line 10">
            <a:extLst>
              <a:ext uri="{FF2B5EF4-FFF2-40B4-BE49-F238E27FC236}">
                <a16:creationId xmlns:a16="http://schemas.microsoft.com/office/drawing/2014/main" id="{3AEAB3EC-A084-4947-BDA3-383B3C8E0197}"/>
              </a:ext>
            </a:extLst>
          </p:cNvPr>
          <p:cNvSpPr>
            <a:spLocks noChangeShapeType="1"/>
          </p:cNvSpPr>
          <p:nvPr/>
        </p:nvSpPr>
        <p:spPr bwMode="auto">
          <a:xfrm flipH="1">
            <a:off x="4876800" y="2209800"/>
            <a:ext cx="609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11">
            <a:extLst>
              <a:ext uri="{FF2B5EF4-FFF2-40B4-BE49-F238E27FC236}">
                <a16:creationId xmlns:a16="http://schemas.microsoft.com/office/drawing/2014/main" id="{CFD1C095-2E3A-4ABA-AE8F-8996012127DF}"/>
              </a:ext>
            </a:extLst>
          </p:cNvPr>
          <p:cNvSpPr>
            <a:spLocks noChangeShapeType="1"/>
          </p:cNvSpPr>
          <p:nvPr/>
        </p:nvSpPr>
        <p:spPr bwMode="auto">
          <a:xfrm flipH="1">
            <a:off x="4876800" y="2362200"/>
            <a:ext cx="609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Line 12">
            <a:extLst>
              <a:ext uri="{FF2B5EF4-FFF2-40B4-BE49-F238E27FC236}">
                <a16:creationId xmlns:a16="http://schemas.microsoft.com/office/drawing/2014/main" id="{A88D0B2C-98F2-4E03-9CCB-114D0E96D69D}"/>
              </a:ext>
            </a:extLst>
          </p:cNvPr>
          <p:cNvSpPr>
            <a:spLocks noChangeShapeType="1"/>
          </p:cNvSpPr>
          <p:nvPr/>
        </p:nvSpPr>
        <p:spPr bwMode="auto">
          <a:xfrm>
            <a:off x="7315200" y="2971800"/>
            <a:ext cx="0" cy="685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Line 13">
            <a:extLst>
              <a:ext uri="{FF2B5EF4-FFF2-40B4-BE49-F238E27FC236}">
                <a16:creationId xmlns:a16="http://schemas.microsoft.com/office/drawing/2014/main" id="{AC6F24BE-7A29-48F9-8E56-42CDD8452403}"/>
              </a:ext>
            </a:extLst>
          </p:cNvPr>
          <p:cNvSpPr>
            <a:spLocks noChangeShapeType="1"/>
          </p:cNvSpPr>
          <p:nvPr/>
        </p:nvSpPr>
        <p:spPr bwMode="auto">
          <a:xfrm>
            <a:off x="7010400" y="3276600"/>
            <a:ext cx="609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14">
            <a:extLst>
              <a:ext uri="{FF2B5EF4-FFF2-40B4-BE49-F238E27FC236}">
                <a16:creationId xmlns:a16="http://schemas.microsoft.com/office/drawing/2014/main" id="{60A821F2-E34F-48F3-BD8D-C082516E281E}"/>
              </a:ext>
            </a:extLst>
          </p:cNvPr>
          <p:cNvSpPr>
            <a:spLocks noChangeShapeType="1"/>
          </p:cNvSpPr>
          <p:nvPr/>
        </p:nvSpPr>
        <p:spPr bwMode="auto">
          <a:xfrm flipH="1">
            <a:off x="7086600" y="4648200"/>
            <a:ext cx="609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15">
            <a:extLst>
              <a:ext uri="{FF2B5EF4-FFF2-40B4-BE49-F238E27FC236}">
                <a16:creationId xmlns:a16="http://schemas.microsoft.com/office/drawing/2014/main" id="{85FA447E-C10F-4FCE-B8C9-C433AF28AFC6}"/>
              </a:ext>
            </a:extLst>
          </p:cNvPr>
          <p:cNvSpPr>
            <a:spLocks noChangeShapeType="1"/>
          </p:cNvSpPr>
          <p:nvPr/>
        </p:nvSpPr>
        <p:spPr bwMode="auto">
          <a:xfrm flipH="1">
            <a:off x="7086600" y="4800600"/>
            <a:ext cx="609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Text Box 16">
            <a:extLst>
              <a:ext uri="{FF2B5EF4-FFF2-40B4-BE49-F238E27FC236}">
                <a16:creationId xmlns:a16="http://schemas.microsoft.com/office/drawing/2014/main" id="{1D288893-91E0-4F40-B4E2-59ECED55FC96}"/>
              </a:ext>
            </a:extLst>
          </p:cNvPr>
          <p:cNvSpPr txBox="1">
            <a:spLocks noChangeArrowheads="1"/>
          </p:cNvSpPr>
          <p:nvPr/>
        </p:nvSpPr>
        <p:spPr bwMode="auto">
          <a:xfrm>
            <a:off x="125355" y="5192713"/>
            <a:ext cx="53499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t>If YOU had cancer, how could such identifiers</a:t>
            </a:r>
          </a:p>
          <a:p>
            <a:pPr algn="ctr" eaLnBrk="1" hangingPunct="1"/>
            <a:r>
              <a:rPr lang="en-US" altLang="en-US" sz="2000" dirty="0"/>
              <a:t>Identify you?</a:t>
            </a:r>
          </a:p>
          <a:p>
            <a:pPr algn="ctr" eaLnBrk="1" hangingPunct="1"/>
            <a:r>
              <a:rPr lang="en-US" altLang="en-US" sz="2000" dirty="0"/>
              <a:t>Max. $1.5 M in penalties for willful neglect </a:t>
            </a:r>
          </a:p>
          <a:p>
            <a:pPr algn="ctr" eaLnBrk="1" hangingPunct="1"/>
            <a:r>
              <a:rPr lang="en-US" altLang="en-US" sz="2000" dirty="0"/>
              <a:t>of PHI Privacy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D58D6150-8EE0-4F28-ACE3-C9AAFB5B08E3}"/>
              </a:ext>
            </a:extLst>
          </p:cNvPr>
          <p:cNvSpPr>
            <a:spLocks noGrp="1" noChangeArrowheads="1"/>
          </p:cNvSpPr>
          <p:nvPr>
            <p:ph type="title"/>
          </p:nvPr>
        </p:nvSpPr>
        <p:spPr>
          <a:xfrm>
            <a:off x="520700" y="685800"/>
            <a:ext cx="8154988" cy="730250"/>
          </a:xfrm>
        </p:spPr>
        <p:txBody>
          <a:bodyPr/>
          <a:lstStyle/>
          <a:p>
            <a:pPr eaLnBrk="1" hangingPunct="1"/>
            <a:r>
              <a:rPr lang="en-US" altLang="en-US" sz="4000">
                <a:ea typeface="Calibri" panose="020F0502020204030204" pitchFamily="34" charset="0"/>
                <a:cs typeface="Lucida Sans" panose="020B0602030504020204" pitchFamily="34" charset="0"/>
              </a:rPr>
              <a:t>Privacy Rule:</a:t>
            </a:r>
            <a:br>
              <a:rPr lang="en-US" altLang="en-US" sz="4000">
                <a:ea typeface="Calibri" panose="020F0502020204030204" pitchFamily="34" charset="0"/>
                <a:cs typeface="Lucida Sans" panose="020B0602030504020204" pitchFamily="34" charset="0"/>
              </a:rPr>
            </a:br>
            <a:r>
              <a:rPr lang="en-US" altLang="en-US" sz="4000">
                <a:ea typeface="Calibri" panose="020F0502020204030204" pitchFamily="34" charset="0"/>
                <a:cs typeface="Lucida Sans" panose="020B0602030504020204" pitchFamily="34" charset="0"/>
              </a:rPr>
              <a:t>Establish Privacy Safeguards</a:t>
            </a:r>
          </a:p>
        </p:txBody>
      </p:sp>
      <p:sp>
        <p:nvSpPr>
          <p:cNvPr id="24579" name="Rectangle 5">
            <a:extLst>
              <a:ext uri="{FF2B5EF4-FFF2-40B4-BE49-F238E27FC236}">
                <a16:creationId xmlns:a16="http://schemas.microsoft.com/office/drawing/2014/main" id="{16B2DF2B-8BC8-4D45-BF71-D80E27A3495D}"/>
              </a:ext>
            </a:extLst>
          </p:cNvPr>
          <p:cNvSpPr>
            <a:spLocks noGrp="1" noChangeArrowheads="1"/>
          </p:cNvSpPr>
          <p:nvPr>
            <p:ph sz="half" idx="1"/>
          </p:nvPr>
        </p:nvSpPr>
        <p:spPr>
          <a:xfrm>
            <a:off x="838200" y="1981200"/>
            <a:ext cx="3657600" cy="3886200"/>
          </a:xfrm>
        </p:spPr>
        <p:txBody>
          <a:bodyPr/>
          <a:lstStyle/>
          <a:p>
            <a:pPr algn="ctr" eaLnBrk="1" hangingPunct="1">
              <a:lnSpc>
                <a:spcPct val="90000"/>
              </a:lnSpc>
              <a:buFont typeface="Wingdings" panose="05000000000000000000" pitchFamily="2" charset="2"/>
              <a:buNone/>
            </a:pPr>
            <a:r>
              <a:rPr lang="en-US" altLang="en-US" sz="2400" b="1" dirty="0">
                <a:latin typeface="Calibri" panose="020F0502020204030204" pitchFamily="34" charset="0"/>
                <a:ea typeface="ヒラギノ角ゴ Pro W3"/>
                <a:cs typeface="ヒラギノ角ゴ Pro W3"/>
              </a:rPr>
              <a:t>Required</a:t>
            </a:r>
          </a:p>
          <a:p>
            <a:pPr eaLnBrk="1" hangingPunct="1">
              <a:lnSpc>
                <a:spcPct val="90000"/>
              </a:lnSpc>
            </a:pPr>
            <a:r>
              <a:rPr lang="en-US" altLang="en-US" sz="2400" dirty="0">
                <a:latin typeface="Calibri" panose="020F0502020204030204" pitchFamily="34" charset="0"/>
                <a:ea typeface="ヒラギノ角ゴ Pro W3"/>
                <a:cs typeface="ヒラギノ角ゴ Pro W3"/>
              </a:rPr>
              <a:t>Shut or locked doors</a:t>
            </a:r>
          </a:p>
          <a:p>
            <a:pPr eaLnBrk="1" hangingPunct="1">
              <a:lnSpc>
                <a:spcPct val="90000"/>
              </a:lnSpc>
            </a:pPr>
            <a:r>
              <a:rPr lang="en-US" altLang="en-US" sz="2400" dirty="0">
                <a:latin typeface="Calibri" panose="020F0502020204030204" pitchFamily="34" charset="0"/>
                <a:ea typeface="ヒラギノ角ゴ Pro W3"/>
                <a:cs typeface="ヒラギノ角ゴ Pro W3"/>
              </a:rPr>
              <a:t>Keep voice down</a:t>
            </a:r>
          </a:p>
          <a:p>
            <a:pPr eaLnBrk="1" hangingPunct="1">
              <a:lnSpc>
                <a:spcPct val="90000"/>
              </a:lnSpc>
            </a:pPr>
            <a:r>
              <a:rPr lang="en-US" altLang="en-US" sz="2400" dirty="0">
                <a:latin typeface="Calibri" panose="020F0502020204030204" pitchFamily="34" charset="0"/>
                <a:ea typeface="ヒラギノ角ゴ Pro W3"/>
                <a:cs typeface="ヒラギノ角ゴ Pro W3"/>
              </a:rPr>
              <a:t>Clear desk policy</a:t>
            </a:r>
          </a:p>
          <a:p>
            <a:pPr eaLnBrk="1" hangingPunct="1">
              <a:lnSpc>
                <a:spcPct val="90000"/>
              </a:lnSpc>
            </a:pPr>
            <a:r>
              <a:rPr lang="en-US" altLang="en-US" sz="2400" dirty="0">
                <a:latin typeface="Calibri" panose="020F0502020204030204" pitchFamily="34" charset="0"/>
                <a:ea typeface="ヒラギノ角ゴ Pro W3"/>
                <a:cs typeface="ヒラギノ角ゴ Pro W3"/>
              </a:rPr>
              <a:t>Password protection</a:t>
            </a:r>
          </a:p>
          <a:p>
            <a:pPr eaLnBrk="1" hangingPunct="1">
              <a:lnSpc>
                <a:spcPct val="90000"/>
              </a:lnSpc>
            </a:pPr>
            <a:r>
              <a:rPr lang="en-US" altLang="en-US" sz="2400" dirty="0">
                <a:latin typeface="Calibri" panose="020F0502020204030204" pitchFamily="34" charset="0"/>
                <a:ea typeface="ヒラギノ角ゴ Pro W3"/>
                <a:cs typeface="ヒラギノ角ゴ Pro W3"/>
              </a:rPr>
              <a:t>Auto screen savers</a:t>
            </a:r>
          </a:p>
          <a:p>
            <a:pPr eaLnBrk="1" hangingPunct="1">
              <a:lnSpc>
                <a:spcPct val="90000"/>
              </a:lnSpc>
            </a:pPr>
            <a:r>
              <a:rPr lang="en-US" altLang="en-US" sz="2400" dirty="0">
                <a:latin typeface="Calibri" panose="020F0502020204030204" pitchFamily="34" charset="0"/>
                <a:ea typeface="ヒラギノ角ゴ Pro W3"/>
                <a:cs typeface="ヒラギノ角ゴ Pro W3"/>
              </a:rPr>
              <a:t>Privacy curtains</a:t>
            </a:r>
          </a:p>
          <a:p>
            <a:pPr eaLnBrk="1" hangingPunct="1">
              <a:lnSpc>
                <a:spcPct val="90000"/>
              </a:lnSpc>
            </a:pPr>
            <a:r>
              <a:rPr lang="en-US" altLang="en-US" sz="2400" dirty="0">
                <a:latin typeface="Calibri" panose="020F0502020204030204" pitchFamily="34" charset="0"/>
                <a:ea typeface="ヒラギノ角ゴ Pro W3"/>
                <a:cs typeface="ヒラギノ角ゴ Pro W3"/>
              </a:rPr>
              <a:t>Locked cabinets</a:t>
            </a:r>
          </a:p>
          <a:p>
            <a:pPr eaLnBrk="1" hangingPunct="1">
              <a:lnSpc>
                <a:spcPct val="90000"/>
              </a:lnSpc>
            </a:pPr>
            <a:r>
              <a:rPr lang="en-US" altLang="en-US" sz="2400" dirty="0">
                <a:latin typeface="Calibri" panose="020F0502020204030204" pitchFamily="34" charset="0"/>
                <a:ea typeface="ヒラギノ角ゴ Pro W3"/>
                <a:cs typeface="ヒラギノ角ゴ Pro W3"/>
              </a:rPr>
              <a:t>Paper shredders</a:t>
            </a:r>
          </a:p>
        </p:txBody>
      </p:sp>
      <p:sp>
        <p:nvSpPr>
          <p:cNvPr id="24580" name="Rectangle 6">
            <a:extLst>
              <a:ext uri="{FF2B5EF4-FFF2-40B4-BE49-F238E27FC236}">
                <a16:creationId xmlns:a16="http://schemas.microsoft.com/office/drawing/2014/main" id="{07BBA8F8-5B78-433D-9052-BAE6F48057C4}"/>
              </a:ext>
            </a:extLst>
          </p:cNvPr>
          <p:cNvSpPr>
            <a:spLocks noGrp="1" noChangeArrowheads="1"/>
          </p:cNvSpPr>
          <p:nvPr>
            <p:ph sz="half" idx="2"/>
          </p:nvPr>
        </p:nvSpPr>
        <p:spPr/>
        <p:txBody>
          <a:bodyPr/>
          <a:lstStyle/>
          <a:p>
            <a:pPr algn="ctr" eaLnBrk="1" hangingPunct="1">
              <a:buFont typeface="Wingdings" panose="05000000000000000000" pitchFamily="2" charset="2"/>
              <a:buNone/>
            </a:pPr>
            <a:r>
              <a:rPr lang="en-US" altLang="en-US" sz="2400" b="1" dirty="0">
                <a:latin typeface="Calibri" panose="020F0502020204030204" pitchFamily="34" charset="0"/>
                <a:ea typeface="ヒラギノ角ゴ Pro W3"/>
                <a:cs typeface="ヒラギノ角ゴ Pro W3"/>
              </a:rPr>
              <a:t>Not Required</a:t>
            </a:r>
          </a:p>
          <a:p>
            <a:pPr eaLnBrk="1" hangingPunct="1"/>
            <a:r>
              <a:rPr lang="en-US" altLang="en-US" sz="2400" dirty="0">
                <a:latin typeface="Calibri" panose="020F0502020204030204" pitchFamily="34" charset="0"/>
                <a:ea typeface="ヒラギノ角ゴ Pro W3"/>
                <a:cs typeface="ヒラギノ角ゴ Pro W3"/>
              </a:rPr>
              <a:t>Soundproof rooms</a:t>
            </a:r>
          </a:p>
          <a:p>
            <a:pPr eaLnBrk="1" hangingPunct="1"/>
            <a:r>
              <a:rPr lang="en-US" altLang="en-US" sz="2400" dirty="0">
                <a:latin typeface="Calibri" panose="020F0502020204030204" pitchFamily="34" charset="0"/>
                <a:ea typeface="ヒラギノ角ゴ Pro W3"/>
                <a:cs typeface="ヒラギノ角ゴ Pro W3"/>
              </a:rPr>
              <a:t>Redesign office space</a:t>
            </a:r>
          </a:p>
          <a:p>
            <a:pPr eaLnBrk="1" hangingPunct="1"/>
            <a:r>
              <a:rPr lang="en-US" altLang="en-US" sz="2400" dirty="0">
                <a:latin typeface="Calibri" panose="020F0502020204030204" pitchFamily="34" charset="0"/>
                <a:ea typeface="ヒラギノ角ゴ Pro W3"/>
                <a:cs typeface="ヒラギノ角ゴ Pro W3"/>
              </a:rPr>
              <a:t>Private hospital rooms (semiprivate ok)</a:t>
            </a:r>
          </a:p>
          <a:p>
            <a:pPr eaLnBrk="1" hangingPunct="1"/>
            <a:r>
              <a:rPr lang="en-US" altLang="en-US" sz="2400" dirty="0">
                <a:latin typeface="Calibri" panose="020F0502020204030204" pitchFamily="34" charset="0"/>
                <a:ea typeface="ヒラギノ角ゴ Pro W3"/>
                <a:cs typeface="ヒラギノ角ゴ Pro W3"/>
              </a:rPr>
              <a:t>OK for doctors to talk to nurses at nurse stations</a:t>
            </a:r>
          </a:p>
          <a:p>
            <a:pPr eaLnBrk="1" hangingPunct="1"/>
            <a:endParaRPr lang="en-US" altLang="en-US" sz="2400" dirty="0">
              <a:latin typeface="Calibri" panose="020F0502020204030204" pitchFamily="34" charset="0"/>
              <a:ea typeface="ヒラギノ角ゴ Pro W3"/>
              <a:cs typeface="ヒラギノ角ゴ Pro W3"/>
            </a:endParaRPr>
          </a:p>
          <a:p>
            <a:pPr eaLnBrk="1" hangingPunct="1"/>
            <a:endParaRPr lang="en-US" altLang="en-US" dirty="0">
              <a:latin typeface="Calibri" panose="020F0502020204030204" pitchFamily="34" charset="0"/>
              <a:ea typeface="ヒラギノ角ゴ Pro W3"/>
              <a:cs typeface="ヒラギノ角ゴ Pro W3"/>
            </a:endParaRPr>
          </a:p>
        </p:txBody>
      </p:sp>
      <p:sp>
        <p:nvSpPr>
          <p:cNvPr id="24581" name="Text Box 7">
            <a:extLst>
              <a:ext uri="{FF2B5EF4-FFF2-40B4-BE49-F238E27FC236}">
                <a16:creationId xmlns:a16="http://schemas.microsoft.com/office/drawing/2014/main" id="{9B83ACF6-4FBB-4CFA-99C7-569B9F92290A}"/>
              </a:ext>
            </a:extLst>
          </p:cNvPr>
          <p:cNvSpPr txBox="1">
            <a:spLocks noChangeArrowheads="1"/>
          </p:cNvSpPr>
          <p:nvPr/>
        </p:nvSpPr>
        <p:spPr bwMode="auto">
          <a:xfrm>
            <a:off x="1600200" y="5943600"/>
            <a:ext cx="6157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Safeguards should be REASONABLE</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796B77D-98F4-4D46-A6FD-9A4487DC8A58}"/>
              </a:ext>
            </a:extLst>
          </p:cNvPr>
          <p:cNvSpPr>
            <a:spLocks noGrp="1" noChangeArrowheads="1"/>
          </p:cNvSpPr>
          <p:nvPr>
            <p:ph type="title"/>
          </p:nvPr>
        </p:nvSpPr>
        <p:spPr>
          <a:xfrm>
            <a:off x="520700" y="685800"/>
            <a:ext cx="8154988" cy="730250"/>
          </a:xfrm>
        </p:spPr>
        <p:txBody>
          <a:bodyPr/>
          <a:lstStyle/>
          <a:p>
            <a:pPr eaLnBrk="1" hangingPunct="1"/>
            <a:r>
              <a:rPr lang="en-US" altLang="en-US" sz="4000">
                <a:ea typeface="Calibri" panose="020F0502020204030204" pitchFamily="34" charset="0"/>
                <a:cs typeface="Lucida Sans" panose="020B0602030504020204" pitchFamily="34" charset="0"/>
              </a:rPr>
              <a:t>Security Rule Enforces </a:t>
            </a:r>
            <a:br>
              <a:rPr lang="en-US" altLang="en-US" sz="4000">
                <a:ea typeface="Calibri" panose="020F0502020204030204" pitchFamily="34" charset="0"/>
                <a:cs typeface="Lucida Sans" panose="020B0602030504020204" pitchFamily="34" charset="0"/>
              </a:rPr>
            </a:br>
            <a:r>
              <a:rPr lang="en-US" altLang="en-US" sz="4000">
                <a:ea typeface="Calibri" panose="020F0502020204030204" pitchFamily="34" charset="0"/>
                <a:cs typeface="Lucida Sans" panose="020B0602030504020204" pitchFamily="34" charset="0"/>
              </a:rPr>
              <a:t>Privacy Rule on Computers</a:t>
            </a:r>
          </a:p>
        </p:txBody>
      </p:sp>
      <p:sp>
        <p:nvSpPr>
          <p:cNvPr id="25603" name="Text Box 4">
            <a:extLst>
              <a:ext uri="{FF2B5EF4-FFF2-40B4-BE49-F238E27FC236}">
                <a16:creationId xmlns:a16="http://schemas.microsoft.com/office/drawing/2014/main" id="{1D3FE6A4-D602-4A12-9185-08EE22C837A2}"/>
              </a:ext>
            </a:extLst>
          </p:cNvPr>
          <p:cNvSpPr txBox="1">
            <a:spLocks noChangeArrowheads="1"/>
          </p:cNvSpPr>
          <p:nvPr/>
        </p:nvSpPr>
        <p:spPr bwMode="auto">
          <a:xfrm>
            <a:off x="228600" y="1776413"/>
            <a:ext cx="868997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t>     </a:t>
            </a:r>
            <a:r>
              <a:rPr lang="en-US" altLang="en-US" sz="2200" b="1"/>
              <a:t>Privacy Rule                                            Security Rule</a:t>
            </a:r>
          </a:p>
          <a:p>
            <a:pPr eaLnBrk="1" hangingPunct="1"/>
            <a:r>
              <a:rPr lang="en-US" altLang="en-US" sz="2200"/>
              <a:t>With or w/o computer                                With computer</a:t>
            </a:r>
          </a:p>
          <a:p>
            <a:pPr eaLnBrk="1" hangingPunct="1"/>
            <a:r>
              <a:rPr lang="en-US" altLang="en-US" sz="2200"/>
              <a:t>Protect PHI                                               Protect EPHI</a:t>
            </a:r>
          </a:p>
          <a:p>
            <a:pPr eaLnBrk="1" hangingPunct="1"/>
            <a:endParaRPr lang="en-US" altLang="en-US" sz="2200"/>
          </a:p>
          <a:p>
            <a:pPr eaLnBrk="1" hangingPunct="1"/>
            <a:r>
              <a:rPr lang="en-US" altLang="en-US" sz="2200"/>
              <a:t>Minimum Necessary                                Authentication &amp; </a:t>
            </a:r>
          </a:p>
          <a:p>
            <a:pPr eaLnBrk="1" hangingPunct="1"/>
            <a:r>
              <a:rPr lang="en-US" altLang="en-US" sz="2200"/>
              <a:t>						Access Control</a:t>
            </a:r>
          </a:p>
          <a:p>
            <a:pPr eaLnBrk="1" hangingPunct="1"/>
            <a:endParaRPr lang="en-US" altLang="en-US" sz="2200"/>
          </a:p>
          <a:p>
            <a:pPr eaLnBrk="1" hangingPunct="1"/>
            <a:r>
              <a:rPr lang="en-US" altLang="en-US" sz="2200"/>
              <a:t>Accounting of Disclosures                       Unique Login Credentials</a:t>
            </a:r>
          </a:p>
          <a:p>
            <a:pPr eaLnBrk="1" hangingPunct="1"/>
            <a:r>
              <a:rPr lang="en-US" altLang="en-US" sz="2200"/>
              <a:t>                                                                Authentication</a:t>
            </a:r>
          </a:p>
          <a:p>
            <a:pPr eaLnBrk="1" hangingPunct="1"/>
            <a:r>
              <a:rPr lang="en-US" altLang="en-US" sz="2200"/>
              <a:t>                                                                Track modifications to EPHI:</a:t>
            </a:r>
          </a:p>
          <a:p>
            <a:pPr eaLnBrk="1" hangingPunct="1"/>
            <a:r>
              <a:rPr lang="en-US" altLang="en-US" sz="2200"/>
              <a:t>                                                                      Who did what when?</a:t>
            </a:r>
          </a:p>
        </p:txBody>
      </p:sp>
      <p:sp>
        <p:nvSpPr>
          <p:cNvPr id="25604" name="Line 5">
            <a:extLst>
              <a:ext uri="{FF2B5EF4-FFF2-40B4-BE49-F238E27FC236}">
                <a16:creationId xmlns:a16="http://schemas.microsoft.com/office/drawing/2014/main" id="{64042887-5D08-4EB0-A2E7-B4C17DB19D10}"/>
              </a:ext>
            </a:extLst>
          </p:cNvPr>
          <p:cNvSpPr>
            <a:spLocks noChangeShapeType="1"/>
          </p:cNvSpPr>
          <p:nvPr/>
        </p:nvSpPr>
        <p:spPr bwMode="auto">
          <a:xfrm>
            <a:off x="2971800" y="3429000"/>
            <a:ext cx="220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5" name="Line 6">
            <a:extLst>
              <a:ext uri="{FF2B5EF4-FFF2-40B4-BE49-F238E27FC236}">
                <a16:creationId xmlns:a16="http://schemas.microsoft.com/office/drawing/2014/main" id="{740F4AB0-AB14-4651-BAF7-3C45605296C2}"/>
              </a:ext>
            </a:extLst>
          </p:cNvPr>
          <p:cNvSpPr>
            <a:spLocks noChangeShapeType="1"/>
          </p:cNvSpPr>
          <p:nvPr/>
        </p:nvSpPr>
        <p:spPr bwMode="auto">
          <a:xfrm>
            <a:off x="3657600" y="4343400"/>
            <a:ext cx="167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7" name="Line 8">
            <a:extLst>
              <a:ext uri="{FF2B5EF4-FFF2-40B4-BE49-F238E27FC236}">
                <a16:creationId xmlns:a16="http://schemas.microsoft.com/office/drawing/2014/main" id="{0985476E-B0C6-44C3-9619-322951CA8143}"/>
              </a:ext>
            </a:extLst>
          </p:cNvPr>
          <p:cNvSpPr>
            <a:spLocks noChangeShapeType="1"/>
          </p:cNvSpPr>
          <p:nvPr/>
        </p:nvSpPr>
        <p:spPr bwMode="auto">
          <a:xfrm>
            <a:off x="1828800" y="2667000"/>
            <a:ext cx="3429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Homepage">
            <a:extLst>
              <a:ext uri="{FF2B5EF4-FFF2-40B4-BE49-F238E27FC236}">
                <a16:creationId xmlns:a16="http://schemas.microsoft.com/office/drawing/2014/main" id="{783A225A-5189-484D-A353-DE077DC4D1B1}"/>
              </a:ext>
            </a:extLst>
          </p:cNvPr>
          <p:cNvSpPr>
            <a:spLocks noEditPoints="1" noChangeArrowheads="1"/>
          </p:cNvSpPr>
          <p:nvPr/>
        </p:nvSpPr>
        <p:spPr bwMode="auto">
          <a:xfrm>
            <a:off x="7315200" y="2209800"/>
            <a:ext cx="990600" cy="12954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60000 65536"/>
              <a:gd name="T15" fmla="*/ 0 60000 65536"/>
              <a:gd name="T16" fmla="*/ 0 60000 65536"/>
              <a:gd name="T17" fmla="*/ 0 60000 65536"/>
              <a:gd name="T18" fmla="*/ 0 60000 65536"/>
              <a:gd name="T19" fmla="*/ 0 60000 65536"/>
              <a:gd name="T20" fmla="*/ 0 60000 65536"/>
              <a:gd name="T21" fmla="*/ 999 w 21600"/>
              <a:gd name="T22" fmla="*/ 12174 h 21600"/>
              <a:gd name="T23" fmla="*/ 20813 w 21600"/>
              <a:gd name="T24" fmla="*/ 17149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26627" name="Picture 18" descr="j0235319">
            <a:extLst>
              <a:ext uri="{FF2B5EF4-FFF2-40B4-BE49-F238E27FC236}">
                <a16:creationId xmlns:a16="http://schemas.microsoft.com/office/drawing/2014/main" id="{5ACAE5EC-49B2-4678-A5E4-AF2409291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724400"/>
            <a:ext cx="2089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a:extLst>
              <a:ext uri="{FF2B5EF4-FFF2-40B4-BE49-F238E27FC236}">
                <a16:creationId xmlns:a16="http://schemas.microsoft.com/office/drawing/2014/main" id="{AC18F435-A4DE-4560-B13C-570F821CF06E}"/>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Security Rule Standards</a:t>
            </a:r>
          </a:p>
        </p:txBody>
      </p:sp>
      <p:sp>
        <p:nvSpPr>
          <p:cNvPr id="26629" name="Text Box 4">
            <a:extLst>
              <a:ext uri="{FF2B5EF4-FFF2-40B4-BE49-F238E27FC236}">
                <a16:creationId xmlns:a16="http://schemas.microsoft.com/office/drawing/2014/main" id="{CF86A847-F49B-4FD2-A1B9-2231EA9C1E4D}"/>
              </a:ext>
            </a:extLst>
          </p:cNvPr>
          <p:cNvSpPr txBox="1">
            <a:spLocks noChangeArrowheads="1"/>
          </p:cNvSpPr>
          <p:nvPr/>
        </p:nvSpPr>
        <p:spPr bwMode="auto">
          <a:xfrm>
            <a:off x="990600" y="2438400"/>
            <a:ext cx="1619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Administrative</a:t>
            </a:r>
          </a:p>
          <a:p>
            <a:pPr eaLnBrk="1" hangingPunct="1"/>
            <a:r>
              <a:rPr lang="en-US" altLang="en-US"/>
              <a:t>Controls</a:t>
            </a:r>
          </a:p>
        </p:txBody>
      </p:sp>
      <p:sp>
        <p:nvSpPr>
          <p:cNvPr id="26630" name="Text Box 5">
            <a:extLst>
              <a:ext uri="{FF2B5EF4-FFF2-40B4-BE49-F238E27FC236}">
                <a16:creationId xmlns:a16="http://schemas.microsoft.com/office/drawing/2014/main" id="{58EDEDF8-882E-4FFB-A42A-F22CDBB0D50B}"/>
              </a:ext>
            </a:extLst>
          </p:cNvPr>
          <p:cNvSpPr txBox="1">
            <a:spLocks noChangeArrowheads="1"/>
          </p:cNvSpPr>
          <p:nvPr/>
        </p:nvSpPr>
        <p:spPr bwMode="auto">
          <a:xfrm>
            <a:off x="762000" y="4191000"/>
            <a:ext cx="194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Physical Controls</a:t>
            </a:r>
          </a:p>
        </p:txBody>
      </p:sp>
      <p:sp>
        <p:nvSpPr>
          <p:cNvPr id="26631" name="Text Box 6">
            <a:extLst>
              <a:ext uri="{FF2B5EF4-FFF2-40B4-BE49-F238E27FC236}">
                <a16:creationId xmlns:a16="http://schemas.microsoft.com/office/drawing/2014/main" id="{998BD037-B64F-4354-AC28-C1B3215E29B4}"/>
              </a:ext>
            </a:extLst>
          </p:cNvPr>
          <p:cNvSpPr txBox="1">
            <a:spLocks noChangeArrowheads="1"/>
          </p:cNvSpPr>
          <p:nvPr/>
        </p:nvSpPr>
        <p:spPr bwMode="auto">
          <a:xfrm>
            <a:off x="762000" y="5791200"/>
            <a:ext cx="207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Technical Controls</a:t>
            </a:r>
          </a:p>
        </p:txBody>
      </p:sp>
      <p:sp>
        <p:nvSpPr>
          <p:cNvPr id="26632" name="Text Box 7">
            <a:extLst>
              <a:ext uri="{FF2B5EF4-FFF2-40B4-BE49-F238E27FC236}">
                <a16:creationId xmlns:a16="http://schemas.microsoft.com/office/drawing/2014/main" id="{1893AE9A-058F-41EB-A338-CD310E3245A7}"/>
              </a:ext>
            </a:extLst>
          </p:cNvPr>
          <p:cNvSpPr txBox="1">
            <a:spLocks noChangeArrowheads="1"/>
          </p:cNvSpPr>
          <p:nvPr/>
        </p:nvSpPr>
        <p:spPr bwMode="auto">
          <a:xfrm>
            <a:off x="746125" y="1563688"/>
            <a:ext cx="7756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Comprehensive	Technology Neutral		Scalable</a:t>
            </a:r>
          </a:p>
        </p:txBody>
      </p:sp>
      <p:sp>
        <p:nvSpPr>
          <p:cNvPr id="26633" name="Text Box 10">
            <a:extLst>
              <a:ext uri="{FF2B5EF4-FFF2-40B4-BE49-F238E27FC236}">
                <a16:creationId xmlns:a16="http://schemas.microsoft.com/office/drawing/2014/main" id="{2EE8D8FD-F564-48D6-A377-E826D4D3FF42}"/>
              </a:ext>
            </a:extLst>
          </p:cNvPr>
          <p:cNvSpPr txBox="1">
            <a:spLocks noChangeArrowheads="1"/>
          </p:cNvSpPr>
          <p:nvPr/>
        </p:nvSpPr>
        <p:spPr bwMode="auto">
          <a:xfrm>
            <a:off x="7239000" y="3810000"/>
            <a:ext cx="768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Small</a:t>
            </a:r>
          </a:p>
          <a:p>
            <a:pPr algn="ctr" eaLnBrk="1" hangingPunct="1"/>
            <a:r>
              <a:rPr lang="en-US" altLang="en-US"/>
              <a:t>or</a:t>
            </a:r>
          </a:p>
          <a:p>
            <a:pPr algn="ctr" eaLnBrk="1" hangingPunct="1"/>
            <a:r>
              <a:rPr lang="en-US" altLang="en-US"/>
              <a:t>Large</a:t>
            </a:r>
          </a:p>
        </p:txBody>
      </p:sp>
      <p:pic>
        <p:nvPicPr>
          <p:cNvPr id="26634" name="Picture 11" descr="BD18215_">
            <a:extLst>
              <a:ext uri="{FF2B5EF4-FFF2-40B4-BE49-F238E27FC236}">
                <a16:creationId xmlns:a16="http://schemas.microsoft.com/office/drawing/2014/main" id="{DE5DF46E-E188-4E0B-89CE-36637396A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057400"/>
            <a:ext cx="120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2" descr="BD18219_">
            <a:extLst>
              <a:ext uri="{FF2B5EF4-FFF2-40B4-BE49-F238E27FC236}">
                <a16:creationId xmlns:a16="http://schemas.microsoft.com/office/drawing/2014/main" id="{15BE4D79-327C-44DE-9F40-EADF3D3C0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648200"/>
            <a:ext cx="1066800" cy="1066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6636" name="computr2">
            <a:extLst>
              <a:ext uri="{FF2B5EF4-FFF2-40B4-BE49-F238E27FC236}">
                <a16:creationId xmlns:a16="http://schemas.microsoft.com/office/drawing/2014/main" id="{31E400B4-DFFE-49DD-91F1-5F8901437FF0}"/>
              </a:ext>
            </a:extLst>
          </p:cNvPr>
          <p:cNvSpPr>
            <a:spLocks noEditPoints="1" noChangeArrowheads="1"/>
          </p:cNvSpPr>
          <p:nvPr/>
        </p:nvSpPr>
        <p:spPr bwMode="auto">
          <a:xfrm>
            <a:off x="3962400" y="3124200"/>
            <a:ext cx="1352550" cy="1371600"/>
          </a:xfrm>
          <a:custGeom>
            <a:avLst/>
            <a:gdLst>
              <a:gd name="T0" fmla="*/ 2147483647 w 21600"/>
              <a:gd name="T1" fmla="*/ 0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D0EAEC"/>
          </a:solidFill>
          <a:ln w="9525">
            <a:solidFill>
              <a:srgbClr val="000000"/>
            </a:solidFill>
            <a:miter lim="800000"/>
            <a:headEnd/>
            <a:tailEnd/>
          </a:ln>
        </p:spPr>
        <p:txBody>
          <a:bodyPr/>
          <a:lstStyle/>
          <a:p>
            <a:endParaRPr lang="en-US"/>
          </a:p>
        </p:txBody>
      </p:sp>
      <p:sp>
        <p:nvSpPr>
          <p:cNvPr id="26637" name="Text Box 14">
            <a:extLst>
              <a:ext uri="{FF2B5EF4-FFF2-40B4-BE49-F238E27FC236}">
                <a16:creationId xmlns:a16="http://schemas.microsoft.com/office/drawing/2014/main" id="{7826CF1F-1A9C-412D-8801-7E27E1C1229C}"/>
              </a:ext>
            </a:extLst>
          </p:cNvPr>
          <p:cNvSpPr txBox="1">
            <a:spLocks noChangeArrowheads="1"/>
          </p:cNvSpPr>
          <p:nvPr/>
        </p:nvSpPr>
        <p:spPr bwMode="auto">
          <a:xfrm>
            <a:off x="3429000" y="5791200"/>
            <a:ext cx="2635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Look to Best Practices</a:t>
            </a:r>
          </a:p>
          <a:p>
            <a:pPr algn="ctr" eaLnBrk="1" hangingPunct="1"/>
            <a:r>
              <a:rPr lang="en-US" altLang="en-US"/>
              <a:t>for Technology Answers</a:t>
            </a:r>
          </a:p>
          <a:p>
            <a:pPr algn="ctr" eaLnBrk="1" hangingPunct="1"/>
            <a:r>
              <a:rPr lang="en-US" altLang="en-US"/>
              <a:t>e.g. NIST</a:t>
            </a:r>
          </a:p>
        </p:txBody>
      </p:sp>
      <p:sp>
        <p:nvSpPr>
          <p:cNvPr id="26638" name="Text Box 15">
            <a:extLst>
              <a:ext uri="{FF2B5EF4-FFF2-40B4-BE49-F238E27FC236}">
                <a16:creationId xmlns:a16="http://schemas.microsoft.com/office/drawing/2014/main" id="{F8F4A0EA-02A7-4401-930E-86D938BFFF63}"/>
              </a:ext>
            </a:extLst>
          </p:cNvPr>
          <p:cNvSpPr txBox="1">
            <a:spLocks noChangeArrowheads="1"/>
          </p:cNvSpPr>
          <p:nvPr/>
        </p:nvSpPr>
        <p:spPr bwMode="auto">
          <a:xfrm>
            <a:off x="7391400" y="2971800"/>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Security</a:t>
            </a:r>
          </a:p>
          <a:p>
            <a:pPr algn="ctr" eaLnBrk="1" hangingPunct="1"/>
            <a:r>
              <a:rPr lang="en-US" altLang="en-US" sz="1200"/>
              <a:t>Rule</a:t>
            </a:r>
          </a:p>
        </p:txBody>
      </p:sp>
      <p:sp>
        <p:nvSpPr>
          <p:cNvPr id="26639" name="Rectangle 16">
            <a:extLst>
              <a:ext uri="{FF2B5EF4-FFF2-40B4-BE49-F238E27FC236}">
                <a16:creationId xmlns:a16="http://schemas.microsoft.com/office/drawing/2014/main" id="{21489AF8-4B01-4AD8-86C9-CFDF447AE21B}"/>
              </a:ext>
            </a:extLst>
          </p:cNvPr>
          <p:cNvSpPr>
            <a:spLocks noChangeArrowheads="1"/>
          </p:cNvSpPr>
          <p:nvPr/>
        </p:nvSpPr>
        <p:spPr bwMode="auto">
          <a:xfrm>
            <a:off x="7239000" y="53340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t>Security</a:t>
            </a:r>
          </a:p>
          <a:p>
            <a:pPr algn="ctr" eaLnBrk="1" hangingPunct="1"/>
            <a:r>
              <a:rPr lang="en-US" altLang="en-US" sz="2800"/>
              <a:t>Rule</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CABBD08-ED5D-489B-89CC-D46DC6C5588F}"/>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Some Security Rule Services</a:t>
            </a:r>
          </a:p>
        </p:txBody>
      </p:sp>
      <p:sp>
        <p:nvSpPr>
          <p:cNvPr id="27651" name="Rectangle 3">
            <a:extLst>
              <a:ext uri="{FF2B5EF4-FFF2-40B4-BE49-F238E27FC236}">
                <a16:creationId xmlns:a16="http://schemas.microsoft.com/office/drawing/2014/main" id="{0E876986-7591-4927-A589-6C7C41F3545B}"/>
              </a:ext>
            </a:extLst>
          </p:cNvPr>
          <p:cNvSpPr>
            <a:spLocks noGrp="1" noChangeArrowheads="1"/>
          </p:cNvSpPr>
          <p:nvPr>
            <p:ph idx="1"/>
          </p:nvPr>
        </p:nvSpPr>
        <p:spPr/>
        <p:txBody>
          <a:bodyPr/>
          <a:lstStyle/>
          <a:p>
            <a:pPr eaLnBrk="1" hangingPunct="1">
              <a:lnSpc>
                <a:spcPct val="90000"/>
              </a:lnSpc>
            </a:pPr>
            <a:r>
              <a:rPr lang="en-US" altLang="en-US" sz="2400">
                <a:latin typeface="Calibri" panose="020F0502020204030204" pitchFamily="34" charset="0"/>
                <a:ea typeface="ヒラギノ角ゴ Pro W3"/>
                <a:cs typeface="ヒラギノ角ゴ Pro W3"/>
              </a:rPr>
              <a:t>Authentication</a:t>
            </a:r>
          </a:p>
          <a:p>
            <a:pPr eaLnBrk="1" hangingPunct="1">
              <a:lnSpc>
                <a:spcPct val="90000"/>
              </a:lnSpc>
            </a:pPr>
            <a:r>
              <a:rPr lang="en-US" altLang="en-US" sz="2400">
                <a:latin typeface="Calibri" panose="020F0502020204030204" pitchFamily="34" charset="0"/>
                <a:ea typeface="ヒラギノ角ゴ Pro W3"/>
                <a:cs typeface="ヒラギノ角ゴ Pro W3"/>
              </a:rPr>
              <a:t>Access Control</a:t>
            </a:r>
          </a:p>
          <a:p>
            <a:pPr eaLnBrk="1" hangingPunct="1">
              <a:lnSpc>
                <a:spcPct val="90000"/>
              </a:lnSpc>
            </a:pPr>
            <a:r>
              <a:rPr lang="en-US" altLang="en-US" sz="2400">
                <a:latin typeface="Calibri" panose="020F0502020204030204" pitchFamily="34" charset="0"/>
                <a:ea typeface="ヒラギノ角ゴ Pro W3"/>
                <a:cs typeface="ヒラギノ角ゴ Pro W3"/>
              </a:rPr>
              <a:t>Data confidentiality</a:t>
            </a:r>
          </a:p>
          <a:p>
            <a:pPr eaLnBrk="1" hangingPunct="1">
              <a:lnSpc>
                <a:spcPct val="90000"/>
              </a:lnSpc>
            </a:pPr>
            <a:r>
              <a:rPr lang="en-US" altLang="en-US" sz="2400">
                <a:latin typeface="Calibri" panose="020F0502020204030204" pitchFamily="34" charset="0"/>
                <a:ea typeface="ヒラギノ角ゴ Pro W3"/>
                <a:cs typeface="ヒラギノ角ゴ Pro W3"/>
              </a:rPr>
              <a:t>Data integrity</a:t>
            </a:r>
          </a:p>
          <a:p>
            <a:pPr eaLnBrk="1" hangingPunct="1">
              <a:lnSpc>
                <a:spcPct val="90000"/>
              </a:lnSpc>
            </a:pPr>
            <a:r>
              <a:rPr lang="en-US" altLang="en-US" sz="2400">
                <a:latin typeface="Calibri" panose="020F0502020204030204" pitchFamily="34" charset="0"/>
                <a:ea typeface="ヒラギノ角ゴ Pro W3"/>
                <a:cs typeface="ヒラギノ角ゴ Pro W3"/>
              </a:rPr>
              <a:t>Data backup &amp; recovery</a:t>
            </a:r>
          </a:p>
          <a:p>
            <a:pPr eaLnBrk="1" hangingPunct="1">
              <a:lnSpc>
                <a:spcPct val="90000"/>
              </a:lnSpc>
            </a:pPr>
            <a:r>
              <a:rPr lang="en-US" altLang="en-US" sz="2400">
                <a:latin typeface="Calibri" panose="020F0502020204030204" pitchFamily="34" charset="0"/>
                <a:ea typeface="ヒラギノ角ゴ Pro W3"/>
                <a:cs typeface="ヒラギノ角ゴ Pro W3"/>
              </a:rPr>
              <a:t>Risk Management</a:t>
            </a:r>
          </a:p>
          <a:p>
            <a:pPr algn="ctr" eaLnBrk="1" hangingPunct="1">
              <a:lnSpc>
                <a:spcPct val="90000"/>
              </a:lnSpc>
              <a:buFont typeface="Wingdings" panose="05000000000000000000" pitchFamily="2" charset="2"/>
              <a:buNone/>
            </a:pPr>
            <a:r>
              <a:rPr lang="en-US" altLang="en-US" sz="2400">
                <a:latin typeface="Calibri" panose="020F0502020204030204" pitchFamily="34" charset="0"/>
                <a:ea typeface="ヒラギノ角ゴ Pro W3"/>
                <a:cs typeface="ヒラギノ角ゴ Pro W3"/>
              </a:rPr>
              <a:t>R=Required     A=Addressible</a:t>
            </a:r>
          </a:p>
          <a:p>
            <a:pPr eaLnBrk="1" hangingPunct="1">
              <a:lnSpc>
                <a:spcPct val="90000"/>
              </a:lnSpc>
            </a:pPr>
            <a:endParaRPr lang="en-US" altLang="en-US">
              <a:latin typeface="Calibri" panose="020F0502020204030204" pitchFamily="34" charset="0"/>
              <a:ea typeface="ヒラギノ角ゴ Pro W3"/>
              <a:cs typeface="ヒラギノ角ゴ Pro W3"/>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A967-1D72-455D-B009-06867C268EF0}"/>
              </a:ext>
            </a:extLst>
          </p:cNvPr>
          <p:cNvSpPr>
            <a:spLocks noGrp="1"/>
          </p:cNvSpPr>
          <p:nvPr>
            <p:ph type="title"/>
          </p:nvPr>
        </p:nvSpPr>
        <p:spPr/>
        <p:txBody>
          <a:bodyPr/>
          <a:lstStyle/>
          <a:p>
            <a:pPr eaLnBrk="1" hangingPunct="1">
              <a:defRPr/>
            </a:pPr>
            <a:r>
              <a:rPr lang="en-US" dirty="0"/>
              <a:t>Sarbanes-Oxley Act (SOX), 2002</a:t>
            </a:r>
          </a:p>
        </p:txBody>
      </p:sp>
      <p:sp>
        <p:nvSpPr>
          <p:cNvPr id="28675" name="Text Placeholder 2">
            <a:extLst>
              <a:ext uri="{FF2B5EF4-FFF2-40B4-BE49-F238E27FC236}">
                <a16:creationId xmlns:a16="http://schemas.microsoft.com/office/drawing/2014/main" id="{7B179990-4A7D-48F9-B790-898D63DFCCA2}"/>
              </a:ext>
            </a:extLst>
          </p:cNvPr>
          <p:cNvSpPr>
            <a:spLocks noGrp="1"/>
          </p:cNvSpPr>
          <p:nvPr>
            <p:ph type="body" idx="1"/>
          </p:nvPr>
        </p:nvSpPr>
        <p:spPr/>
        <p:txBody>
          <a:bodyPr/>
          <a:lstStyle/>
          <a:p>
            <a:pPr eaLnBrk="1" hangingPunct="1"/>
            <a:r>
              <a:rPr lang="en-US" altLang="en-US">
                <a:latin typeface="Calibri" panose="020F0502020204030204" pitchFamily="34" charset="0"/>
                <a:ea typeface="ヒラギノ角ゴ Pro W3"/>
                <a:cs typeface="ヒラギノ角ゴ Pro W3"/>
              </a:rPr>
              <a:t>Corporations: Reduce Fraud</a:t>
            </a:r>
          </a:p>
        </p:txBody>
      </p:sp>
      <p:pic>
        <p:nvPicPr>
          <p:cNvPr id="28676" name="Picture 2" descr="C:\Users\lincke\AppData\Local\Microsoft\Windows\Temporary Internet Files\Content.IE5\DDNRPKBG\multinazionali[1].jpg">
            <a:extLst>
              <a:ext uri="{FF2B5EF4-FFF2-40B4-BE49-F238E27FC236}">
                <a16:creationId xmlns:a16="http://schemas.microsoft.com/office/drawing/2014/main" id="{65A53A18-CBA3-4196-A059-5AEA01824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85800"/>
            <a:ext cx="46482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2679E11-B382-4445-BB21-77A80FC340C4}"/>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Applies to:</a:t>
            </a:r>
          </a:p>
        </p:txBody>
      </p:sp>
      <p:sp>
        <p:nvSpPr>
          <p:cNvPr id="29699" name="Content Placeholder 2">
            <a:extLst>
              <a:ext uri="{FF2B5EF4-FFF2-40B4-BE49-F238E27FC236}">
                <a16:creationId xmlns:a16="http://schemas.microsoft.com/office/drawing/2014/main" id="{75316FE2-8B01-4818-83DF-DB69430F7A80}"/>
              </a:ext>
            </a:extLst>
          </p:cNvPr>
          <p:cNvSpPr>
            <a:spLocks noGrp="1"/>
          </p:cNvSpPr>
          <p:nvPr>
            <p:ph idx="1"/>
          </p:nvPr>
        </p:nvSpPr>
        <p:spPr/>
        <p:txBody>
          <a:bodyPr/>
          <a:lstStyle/>
          <a:p>
            <a:pPr eaLnBrk="1" hangingPunct="1"/>
            <a:r>
              <a:rPr lang="en-US" altLang="en-US" sz="2400">
                <a:latin typeface="Calibri" panose="020F0502020204030204" pitchFamily="34" charset="0"/>
                <a:ea typeface="ヒラギノ角ゴ Pro W3"/>
                <a:cs typeface="ヒラギノ角ゴ Pro W3"/>
              </a:rPr>
              <a:t>Publicly traded companies who sell stocks on an American stock exchange</a:t>
            </a:r>
          </a:p>
          <a:p>
            <a:pPr lvl="1" eaLnBrk="1" hangingPunct="1"/>
            <a:r>
              <a:rPr lang="en-US" altLang="en-US" sz="2400">
                <a:latin typeface="Calibri" panose="020F0502020204030204" pitchFamily="34" charset="0"/>
                <a:ea typeface="ヒラギノ角ゴ Pro W3"/>
                <a:cs typeface="ヒラギノ角ゴ Pro W3"/>
              </a:rPr>
              <a:t>applies to many international companies</a:t>
            </a:r>
          </a:p>
          <a:p>
            <a:pPr eaLnBrk="1" hangingPunct="1"/>
            <a:r>
              <a:rPr lang="en-US" altLang="en-US" sz="2400">
                <a:latin typeface="Calibri" panose="020F0502020204030204" pitchFamily="34" charset="0"/>
                <a:ea typeface="ヒラギノ角ゴ Pro W3"/>
                <a:cs typeface="ヒラギノ角ゴ Pro W3"/>
              </a:rPr>
              <a:t>Some parts of SOX apply to not-for-profits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F6C14C-B4B1-42BC-969A-E7AF56A3F113}"/>
              </a:ext>
            </a:extLst>
          </p:cNvPr>
          <p:cNvSpPr>
            <a:spLocks noGrp="1"/>
          </p:cNvSpPr>
          <p:nvPr>
            <p:ph idx="11"/>
          </p:nvPr>
        </p:nvSpPr>
        <p:spPr>
          <a:xfrm>
            <a:off x="522288" y="1519238"/>
            <a:ext cx="8135937" cy="4879975"/>
          </a:xfrm>
        </p:spPr>
        <p:txBody>
          <a:bodyPr/>
          <a:lstStyle/>
          <a:p>
            <a:pPr>
              <a:defRPr/>
            </a:pPr>
            <a:r>
              <a:rPr lang="en-US" sz="2400" dirty="0"/>
              <a:t>The student shall be able to:</a:t>
            </a:r>
          </a:p>
          <a:p>
            <a:pPr>
              <a:defRPr/>
            </a:pPr>
            <a:r>
              <a:rPr lang="en-US" sz="2400" dirty="0"/>
              <a:t>Define the main purposes and basic protections of the following regulations or standards:</a:t>
            </a:r>
          </a:p>
          <a:p>
            <a:pPr marL="342900" indent="-342900">
              <a:buFont typeface="Arial" panose="020B0604020202020204" pitchFamily="34" charset="0"/>
              <a:buChar char="•"/>
              <a:defRPr/>
            </a:pPr>
            <a:r>
              <a:rPr lang="en-US" sz="2400" dirty="0"/>
              <a:t>State Breach Notification Law</a:t>
            </a:r>
          </a:p>
          <a:p>
            <a:pPr marL="342900" indent="-342900">
              <a:buFont typeface="Arial" panose="020B0604020202020204" pitchFamily="34" charset="0"/>
              <a:buChar char="•"/>
              <a:defRPr/>
            </a:pPr>
            <a:r>
              <a:rPr lang="en-US" sz="2400" dirty="0"/>
              <a:t>HIPAA</a:t>
            </a:r>
          </a:p>
          <a:p>
            <a:pPr marL="342900" indent="-342900">
              <a:buFont typeface="Arial" panose="020B0604020202020204" pitchFamily="34" charset="0"/>
              <a:buChar char="•"/>
              <a:defRPr/>
            </a:pPr>
            <a:r>
              <a:rPr lang="en-US" sz="2400" dirty="0" err="1"/>
              <a:t>Sarbannes</a:t>
            </a:r>
            <a:r>
              <a:rPr lang="en-US" sz="2400" dirty="0"/>
              <a:t>-Oxley</a:t>
            </a:r>
          </a:p>
          <a:p>
            <a:pPr marL="342900" indent="-342900">
              <a:buFont typeface="Arial" panose="020B0604020202020204" pitchFamily="34" charset="0"/>
              <a:buChar char="•"/>
              <a:defRPr/>
            </a:pPr>
            <a:r>
              <a:rPr lang="en-US" sz="2400" dirty="0"/>
              <a:t>Gramm-Leach-Bliley</a:t>
            </a:r>
          </a:p>
          <a:p>
            <a:pPr marL="342900" indent="-342900">
              <a:buFont typeface="Arial" panose="020B0604020202020204" pitchFamily="34" charset="0"/>
              <a:buChar char="•"/>
              <a:defRPr/>
            </a:pPr>
            <a:r>
              <a:rPr lang="en-US" sz="2400" dirty="0"/>
              <a:t>Red Flags Rule</a:t>
            </a:r>
          </a:p>
          <a:p>
            <a:pPr marL="342900" indent="-342900">
              <a:buFont typeface="Arial" panose="020B0604020202020204" pitchFamily="34" charset="0"/>
              <a:buChar char="•"/>
              <a:defRPr/>
            </a:pPr>
            <a:r>
              <a:rPr lang="en-US" sz="2400" dirty="0"/>
              <a:t>FISMA</a:t>
            </a:r>
          </a:p>
          <a:p>
            <a:pPr marL="342900" indent="-342900">
              <a:buFont typeface="Arial" panose="020B0604020202020204" pitchFamily="34" charset="0"/>
              <a:buChar char="•"/>
              <a:defRPr/>
            </a:pPr>
            <a:r>
              <a:rPr lang="en-US" sz="2400" dirty="0"/>
              <a:t>PCI DSS</a:t>
            </a:r>
          </a:p>
          <a:p>
            <a:pPr marL="342900" indent="-342900">
              <a:buFont typeface="Arial" panose="020B0604020202020204" pitchFamily="34" charset="0"/>
              <a:buChar char="•"/>
              <a:defRPr/>
            </a:pPr>
            <a:r>
              <a:rPr lang="en-US" sz="2400" dirty="0"/>
              <a:t>Computer Fraud &amp; Abuse Act</a:t>
            </a:r>
          </a:p>
          <a:p>
            <a:pPr marL="342900" indent="-342900">
              <a:buFont typeface="Arial" panose="020B0604020202020204" pitchFamily="34" charset="0"/>
              <a:buChar char="•"/>
              <a:defRPr/>
            </a:pPr>
            <a:r>
              <a:rPr lang="en-US" sz="2400" dirty="0"/>
              <a:t>Electronic Communications Privacy Act</a:t>
            </a:r>
          </a:p>
          <a:p>
            <a:pPr>
              <a:defRPr/>
            </a:pPr>
            <a:endParaRPr lang="en-US" sz="2400" dirty="0"/>
          </a:p>
        </p:txBody>
      </p:sp>
      <p:sp>
        <p:nvSpPr>
          <p:cNvPr id="13315" name="Title 2">
            <a:extLst>
              <a:ext uri="{FF2B5EF4-FFF2-40B4-BE49-F238E27FC236}">
                <a16:creationId xmlns:a16="http://schemas.microsoft.com/office/drawing/2014/main" id="{8676E802-3ECD-4A8B-A224-A5F89E15F94C}"/>
              </a:ext>
            </a:extLst>
          </p:cNvPr>
          <p:cNvSpPr>
            <a:spLocks noGrp="1"/>
          </p:cNvSpPr>
          <p:nvPr>
            <p:ph type="title"/>
          </p:nvPr>
        </p:nvSpPr>
        <p:spPr/>
        <p:txBody>
          <a:bodyPr/>
          <a:lstStyle/>
          <a:p>
            <a:r>
              <a:rPr lang="en-US" altLang="en-US">
                <a:ea typeface="Calibri" panose="020F0502020204030204" pitchFamily="34" charset="0"/>
                <a:cs typeface="Lucida Sans" panose="020B0602030504020204" pitchFamily="34" charset="0"/>
              </a:rPr>
              <a:t>Objectives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E14B2AB-9A43-417B-8DED-2513E572AAD1}"/>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Why?</a:t>
            </a:r>
          </a:p>
        </p:txBody>
      </p:sp>
      <p:sp>
        <p:nvSpPr>
          <p:cNvPr id="29699" name="Content Placeholder 2">
            <a:extLst>
              <a:ext uri="{FF2B5EF4-FFF2-40B4-BE49-F238E27FC236}">
                <a16:creationId xmlns:a16="http://schemas.microsoft.com/office/drawing/2014/main" id="{8D2C1B8C-3688-44E0-8D79-0B7A3848BD95}"/>
              </a:ext>
            </a:extLst>
          </p:cNvPr>
          <p:cNvSpPr>
            <a:spLocks noGrp="1"/>
          </p:cNvSpPr>
          <p:nvPr>
            <p:ph idx="1"/>
          </p:nvPr>
        </p:nvSpPr>
        <p:spPr>
          <a:xfrm>
            <a:off x="457200" y="1600200"/>
            <a:ext cx="8229600" cy="4267200"/>
          </a:xfrm>
        </p:spPr>
        <p:txBody>
          <a:bodyPr/>
          <a:lstStyle/>
          <a:p>
            <a:pPr eaLnBrk="1" hangingPunct="1">
              <a:buFont typeface="Wingdings" pitchFamily="2" charset="2"/>
              <a:buNone/>
              <a:defRPr/>
            </a:pPr>
            <a:r>
              <a:rPr lang="en-US" altLang="en-US" sz="2800" dirty="0">
                <a:latin typeface="Calibri" pitchFamily="34" charset="0"/>
                <a:ea typeface="ヒラギノ角ゴ Pro W3"/>
                <a:cs typeface="ヒラギノ角ゴ Pro W3"/>
              </a:rPr>
              <a:t>To report profits, ‘creative’ accounting used:</a:t>
            </a:r>
          </a:p>
          <a:p>
            <a:pPr eaLnBrk="1" hangingPunct="1">
              <a:defRPr/>
            </a:pPr>
            <a:r>
              <a:rPr lang="en-US" altLang="en-US" sz="2800" dirty="0">
                <a:latin typeface="Calibri" pitchFamily="34" charset="0"/>
                <a:ea typeface="ヒラギノ角ゴ Pro W3"/>
                <a:cs typeface="ヒラギノ角ゴ Pro W3"/>
              </a:rPr>
              <a:t>Misled regulators, investors, public</a:t>
            </a:r>
          </a:p>
          <a:p>
            <a:pPr marL="342900" lvl="1" indent="-342900" eaLnBrk="1" hangingPunct="1">
              <a:buFont typeface="Arial" panose="020B0604020202020204" pitchFamily="34" charset="0"/>
              <a:buChar char="•"/>
              <a:defRPr/>
            </a:pPr>
            <a:r>
              <a:rPr lang="en-US" altLang="en-US" sz="2400">
                <a:latin typeface="Calibri" pitchFamily="34" charset="0"/>
                <a:ea typeface="ヒラギノ角ゴ Pro W3"/>
                <a:cs typeface="ヒラギノ角ゴ Pro W3"/>
              </a:rPr>
              <a:t>Enron </a:t>
            </a:r>
          </a:p>
          <a:p>
            <a:pPr marL="342900" lvl="1" indent="-342900" eaLnBrk="1" hangingPunct="1">
              <a:buFont typeface="Arial" panose="020B0604020202020204" pitchFamily="34" charset="0"/>
              <a:buChar char="•"/>
              <a:defRPr/>
            </a:pPr>
            <a:r>
              <a:rPr lang="en-US" altLang="en-US" sz="2400">
                <a:latin typeface="Calibri" pitchFamily="34" charset="0"/>
                <a:ea typeface="ヒラギノ角ゴ Pro W3"/>
                <a:cs typeface="ヒラギノ角ゴ Pro W3"/>
              </a:rPr>
              <a:t>Arthur Andersen (accounting/audit firm) assisted in misleading financial reports of WorldCom, Enron, Sunbeam, Waste Management System.  </a:t>
            </a:r>
          </a:p>
          <a:p>
            <a:pPr marL="342900" lvl="3" indent="-342900" eaLnBrk="1" hangingPunct="1">
              <a:buFont typeface="Arial" panose="020B0604020202020204" pitchFamily="34" charset="0"/>
              <a:buChar char="•"/>
              <a:defRPr/>
            </a:pPr>
            <a:r>
              <a:rPr lang="en-US" altLang="en-US" sz="2000">
                <a:latin typeface="Calibri" pitchFamily="34" charset="0"/>
                <a:cs typeface="Geneva"/>
              </a:rPr>
              <a:t>Felony conviction of Arthur Andersen in 2002, for obstructing justice</a:t>
            </a:r>
          </a:p>
          <a:p>
            <a:pPr eaLnBrk="1" hangingPunct="1">
              <a:defRPr/>
            </a:pPr>
            <a:r>
              <a:rPr lang="en-US" altLang="en-US" sz="2800" dirty="0">
                <a:latin typeface="Calibri" pitchFamily="34" charset="0"/>
                <a:ea typeface="ヒラギノ角ゴ Pro W3"/>
                <a:cs typeface="ヒラギノ角ゴ Pro W3"/>
              </a:rPr>
              <a:t>Results in:</a:t>
            </a:r>
          </a:p>
          <a:p>
            <a:pPr marL="457200" indent="-457200" eaLnBrk="1" hangingPunct="1">
              <a:buFont typeface="Arial" panose="020B0604020202020204" pitchFamily="34" charset="0"/>
              <a:buChar char="•"/>
              <a:defRPr/>
            </a:pPr>
            <a:r>
              <a:rPr lang="en-US" altLang="en-US" sz="2400" dirty="0">
                <a:latin typeface="Calibri" pitchFamily="34" charset="0"/>
                <a:ea typeface="ヒラギノ角ゴ Pro W3"/>
                <a:cs typeface="ヒラギノ角ゴ Pro W3"/>
              </a:rPr>
              <a:t>corporate bankruptcies</a:t>
            </a:r>
          </a:p>
          <a:p>
            <a:pPr marL="457200" indent="-457200" eaLnBrk="1" hangingPunct="1">
              <a:buFont typeface="Arial" panose="020B0604020202020204" pitchFamily="34" charset="0"/>
              <a:buChar char="•"/>
              <a:defRPr/>
            </a:pPr>
            <a:r>
              <a:rPr lang="en-US" altLang="en-US" sz="2400" dirty="0">
                <a:latin typeface="Calibri" pitchFamily="34" charset="0"/>
                <a:ea typeface="ヒラギノ角ゴ Pro W3"/>
                <a:cs typeface="ヒラギノ角ゴ Pro W3"/>
              </a:rPr>
              <a:t>loss of employee retirements savings</a:t>
            </a:r>
          </a:p>
          <a:p>
            <a:pPr marL="457200" indent="-457200" eaLnBrk="1" hangingPunct="1">
              <a:buFont typeface="Arial" panose="020B0604020202020204" pitchFamily="34" charset="0"/>
              <a:buChar char="•"/>
              <a:defRPr/>
            </a:pPr>
            <a:r>
              <a:rPr lang="en-US" altLang="en-US" sz="2400" dirty="0">
                <a:latin typeface="Calibri" pitchFamily="34" charset="0"/>
                <a:ea typeface="ヒラギノ角ゴ Pro W3"/>
                <a:cs typeface="ヒラギノ角ゴ Pro W3"/>
              </a:rPr>
              <a:t>executive jail time for 15-25 years</a:t>
            </a:r>
          </a:p>
          <a:p>
            <a:pPr marL="457200" indent="-457200" eaLnBrk="1" hangingPunct="1">
              <a:buFont typeface="Arial" panose="020B0604020202020204" pitchFamily="34" charset="0"/>
              <a:buChar char="•"/>
              <a:defRPr/>
            </a:pPr>
            <a:r>
              <a:rPr lang="en-US" altLang="en-US" sz="2400" dirty="0">
                <a:latin typeface="Calibri" pitchFamily="34" charset="0"/>
                <a:ea typeface="ヒラギノ角ゴ Pro W3"/>
                <a:cs typeface="ヒラギノ角ゴ Pro W3"/>
              </a:rPr>
              <a:t>restitution fines  </a:t>
            </a:r>
          </a:p>
          <a:p>
            <a:pPr eaLnBrk="1" hangingPunct="1">
              <a:defRPr/>
            </a:pPr>
            <a:endParaRPr lang="en-US" altLang="en-US" dirty="0">
              <a:latin typeface="Calibri" pitchFamily="34" charset="0"/>
              <a:ea typeface="ヒラギノ角ゴ Pro W3"/>
              <a:cs typeface="ヒラギノ角ゴ Pro W3"/>
            </a:endParaRPr>
          </a:p>
          <a:p>
            <a:pPr eaLnBrk="1" hangingPunct="1">
              <a:defRPr/>
            </a:pPr>
            <a:endParaRPr lang="en-US" altLang="en-US" dirty="0">
              <a:latin typeface="Calibri" pitchFamily="34" charset="0"/>
              <a:ea typeface="ヒラギノ角ゴ Pro W3"/>
              <a:cs typeface="ヒラギノ角ゴ Pro W3"/>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40B95AE-A7E1-46B6-B92A-280359E2FC76}"/>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Goal of SOX:</a:t>
            </a:r>
          </a:p>
        </p:txBody>
      </p:sp>
      <p:sp>
        <p:nvSpPr>
          <p:cNvPr id="31747" name="Content Placeholder 2">
            <a:extLst>
              <a:ext uri="{FF2B5EF4-FFF2-40B4-BE49-F238E27FC236}">
                <a16:creationId xmlns:a16="http://schemas.microsoft.com/office/drawing/2014/main" id="{58C5B6F6-F3DA-4B97-9C14-39C702DDEEC8}"/>
              </a:ext>
            </a:extLst>
          </p:cNvPr>
          <p:cNvSpPr>
            <a:spLocks noGrp="1"/>
          </p:cNvSpPr>
          <p:nvPr>
            <p:ph idx="1"/>
          </p:nvPr>
        </p:nvSpPr>
        <p:spPr/>
        <p:txBody>
          <a:bodyPr/>
          <a:lstStyle/>
          <a:p>
            <a:pPr eaLnBrk="1" hangingPunct="1"/>
            <a:r>
              <a:rPr lang="en-US" altLang="en-US" sz="2400" dirty="0">
                <a:latin typeface="Calibri" panose="020F0502020204030204" pitchFamily="34" charset="0"/>
                <a:ea typeface="ヒラギノ角ゴ Pro W3"/>
                <a:cs typeface="ヒラギノ角ゴ Pro W3"/>
              </a:rPr>
              <a:t>Address securities fraud</a:t>
            </a:r>
          </a:p>
          <a:p>
            <a:pPr eaLnBrk="1" hangingPunct="1"/>
            <a:r>
              <a:rPr lang="en-US" altLang="en-US" sz="2400" dirty="0">
                <a:latin typeface="Calibri" panose="020F0502020204030204" pitchFamily="34" charset="0"/>
                <a:ea typeface="ヒラギノ角ゴ Pro W3"/>
                <a:cs typeface="ヒラギノ角ゴ Pro W3"/>
              </a:rPr>
              <a:t>Define ethics for reporting finances</a:t>
            </a:r>
          </a:p>
          <a:p>
            <a:pPr eaLnBrk="1" hangingPunct="1"/>
            <a:r>
              <a:rPr lang="en-US" altLang="en-US" sz="2400" dirty="0">
                <a:latin typeface="Calibri" panose="020F0502020204030204" pitchFamily="34" charset="0"/>
                <a:ea typeface="ヒラギノ角ゴ Pro W3"/>
                <a:cs typeface="ヒラギノ角ゴ Pro W3"/>
              </a:rPr>
              <a:t>Increase transparency of financial reporting to stockholders and consumers </a:t>
            </a:r>
          </a:p>
          <a:p>
            <a:pPr eaLnBrk="1" hangingPunct="1"/>
            <a:r>
              <a:rPr lang="en-US" altLang="en-US" sz="2400" dirty="0">
                <a:latin typeface="Calibri" panose="020F0502020204030204" pitchFamily="34" charset="0"/>
                <a:ea typeface="ヒラギノ角ゴ Pro W3"/>
                <a:cs typeface="ヒラギノ角ゴ Pro W3"/>
              </a:rPr>
              <a:t>Ensure disclosure of stock sales to executives</a:t>
            </a:r>
          </a:p>
          <a:p>
            <a:pPr eaLnBrk="1" hangingPunct="1"/>
            <a:r>
              <a:rPr lang="en-US" altLang="en-US" sz="2400" dirty="0">
                <a:latin typeface="Calibri" panose="020F0502020204030204" pitchFamily="34" charset="0"/>
                <a:ea typeface="ヒラギノ角ゴ Pro W3"/>
                <a:cs typeface="ヒラギノ角ゴ Pro W3"/>
              </a:rPr>
              <a:t>Prohibit loans to top managers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CD0C111-5CBD-4B5E-A9C3-54C8EACF6A23}"/>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Applies to Public, Private, Not-for-Profit:</a:t>
            </a:r>
          </a:p>
        </p:txBody>
      </p:sp>
      <p:sp>
        <p:nvSpPr>
          <p:cNvPr id="32771" name="Content Placeholder 2">
            <a:extLst>
              <a:ext uri="{FF2B5EF4-FFF2-40B4-BE49-F238E27FC236}">
                <a16:creationId xmlns:a16="http://schemas.microsoft.com/office/drawing/2014/main" id="{C6E41C58-C8E1-44F3-B529-1E315B2C80B7}"/>
              </a:ext>
            </a:extLst>
          </p:cNvPr>
          <p:cNvSpPr>
            <a:spLocks noGrp="1"/>
          </p:cNvSpPr>
          <p:nvPr>
            <p:ph idx="1"/>
          </p:nvPr>
        </p:nvSpPr>
        <p:spPr/>
        <p:txBody>
          <a:bodyPr/>
          <a:lstStyle/>
          <a:p>
            <a:pPr eaLnBrk="1" hangingPunct="1"/>
            <a:r>
              <a:rPr lang="en-US" altLang="en-US" sz="2800">
                <a:latin typeface="Calibri" panose="020F0502020204030204" pitchFamily="34" charset="0"/>
                <a:ea typeface="ヒラギノ角ゴ Pro W3"/>
                <a:cs typeface="ヒラギノ角ゴ Pro W3"/>
              </a:rPr>
              <a:t>Whistleblower Provision: Organizations must establish a means to:</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report financial improprieties/complaints, </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prevent punishing employees who report suspected illegal actions to gov’t.  </a:t>
            </a:r>
          </a:p>
          <a:p>
            <a:pPr eaLnBrk="1" hangingPunct="1"/>
            <a:r>
              <a:rPr lang="en-US" altLang="en-US" sz="2800">
                <a:latin typeface="Calibri" panose="020F0502020204030204" pitchFamily="34" charset="0"/>
                <a:ea typeface="ヒラギノ角ゴ Pro W3"/>
                <a:cs typeface="ヒラギノ角ゴ Pro W3"/>
              </a:rPr>
              <a:t>Destroying evidence for a federal investigation: subject to a 20-year prison term and/or fines   </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Apply to electronic records, voicemail, archives</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Policies should be well-known </a:t>
            </a:r>
          </a:p>
          <a:p>
            <a:pPr marL="342900" lvl="1" indent="-342900" eaLnBrk="1" hangingPunct="1">
              <a:buFont typeface="Arial" panose="020B0604020202020204" pitchFamily="34" charset="0"/>
              <a:buChar char="•"/>
            </a:pPr>
            <a:endParaRPr lang="en-US" altLang="en-US" sz="2400">
              <a:latin typeface="Calibri" panose="020F0502020204030204" pitchFamily="34" charset="0"/>
              <a:ea typeface="ヒラギノ角ゴ Pro W3"/>
              <a:cs typeface="ヒラギノ角ゴ Pro W3"/>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EB057FB-4377-44EC-818C-B652278111F3}"/>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Applies to Public Company</a:t>
            </a:r>
          </a:p>
        </p:txBody>
      </p:sp>
      <p:sp>
        <p:nvSpPr>
          <p:cNvPr id="33795" name="Content Placeholder 2">
            <a:extLst>
              <a:ext uri="{FF2B5EF4-FFF2-40B4-BE49-F238E27FC236}">
                <a16:creationId xmlns:a16="http://schemas.microsoft.com/office/drawing/2014/main" id="{D92DEB01-FD8E-4F00-81DD-89C25512F7F4}"/>
              </a:ext>
            </a:extLst>
          </p:cNvPr>
          <p:cNvSpPr>
            <a:spLocks noGrp="1"/>
          </p:cNvSpPr>
          <p:nvPr>
            <p:ph idx="1"/>
          </p:nvPr>
        </p:nvSpPr>
        <p:spPr>
          <a:xfrm>
            <a:off x="457200" y="1676400"/>
            <a:ext cx="8229600" cy="4191000"/>
          </a:xfrm>
        </p:spPr>
        <p:txBody>
          <a:bodyPr/>
          <a:lstStyle/>
          <a:p>
            <a:pPr eaLnBrk="1" hangingPunct="1"/>
            <a:r>
              <a:rPr lang="en-US" altLang="en-US" sz="2400">
                <a:latin typeface="Calibri" panose="020F0502020204030204" pitchFamily="34" charset="0"/>
                <a:ea typeface="ヒラギノ角ゴ Pro W3"/>
                <a:cs typeface="ヒラギノ角ゴ Pro W3"/>
              </a:rPr>
              <a:t>301: An audit committee must hire a registered accounting firm... </a:t>
            </a:r>
          </a:p>
          <a:p>
            <a:pPr eaLnBrk="1" hangingPunct="1"/>
            <a:r>
              <a:rPr lang="en-US" altLang="en-US" sz="2400">
                <a:latin typeface="Calibri" panose="020F0502020204030204" pitchFamily="34" charset="0"/>
                <a:ea typeface="ヒラギノ角ゴ Pro W3"/>
                <a:cs typeface="ヒラギノ角ゴ Pro W3"/>
              </a:rPr>
              <a:t>302: Signing officer testifies periodically to the accuracy and completeness of the audit report. </a:t>
            </a:r>
          </a:p>
          <a:p>
            <a:pPr eaLnBrk="1" hangingPunct="1"/>
            <a:r>
              <a:rPr lang="en-US" altLang="en-US" sz="2400">
                <a:latin typeface="Calibri" panose="020F0502020204030204" pitchFamily="34" charset="0"/>
                <a:ea typeface="ヒラギノ角ゴ Pro W3"/>
                <a:cs typeface="ヒラギノ角ゴ Pro W3"/>
              </a:rPr>
              <a:t>401: Clarifies requirements for financial reporting.</a:t>
            </a:r>
          </a:p>
          <a:p>
            <a:pPr eaLnBrk="1" hangingPunct="1"/>
            <a:r>
              <a:rPr lang="en-US" altLang="en-US" sz="2400" b="1">
                <a:latin typeface="Calibri" panose="020F0502020204030204" pitchFamily="34" charset="0"/>
                <a:ea typeface="ヒラギノ角ゴ Pro W3"/>
                <a:cs typeface="ヒラギノ角ゴ Pro W3"/>
              </a:rPr>
              <a:t>404*: Auditors must audit financials and internal control</a:t>
            </a:r>
            <a:r>
              <a:rPr lang="en-US" altLang="en-US" sz="2400">
                <a:latin typeface="Calibri" panose="020F0502020204030204" pitchFamily="34" charset="0"/>
                <a:ea typeface="ヒラギノ角ゴ Pro W3"/>
                <a:cs typeface="ヒラギノ角ゴ Pro W3"/>
              </a:rPr>
              <a:t>. Controls define how </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significant transactions are processed</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how assets are safeguarded, fraud is controlled </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how end-of-period financial reporting occurs</a:t>
            </a:r>
          </a:p>
          <a:p>
            <a:pPr eaLnBrk="1" hangingPunct="1"/>
            <a:endParaRPr lang="en-US" altLang="en-US">
              <a:latin typeface="Calibri" panose="020F0502020204030204" pitchFamily="34" charset="0"/>
              <a:ea typeface="ヒラギノ角ゴ Pro W3"/>
              <a:cs typeface="ヒラギノ角ゴ Pro W3"/>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1F89485-300B-41B0-854F-083F99908B75}"/>
              </a:ext>
            </a:extLst>
          </p:cNvPr>
          <p:cNvSpPr>
            <a:spLocks noGrp="1"/>
          </p:cNvSpPr>
          <p:nvPr>
            <p:ph type="title"/>
          </p:nvPr>
        </p:nvSpPr>
        <p:spPr>
          <a:xfrm>
            <a:off x="520700" y="685800"/>
            <a:ext cx="8154988" cy="730250"/>
          </a:xfrm>
        </p:spPr>
        <p:txBody>
          <a:bodyPr/>
          <a:lstStyle/>
          <a:p>
            <a:pPr eaLnBrk="1" hangingPunct="1"/>
            <a:r>
              <a:rPr lang="en-US" altLang="en-US">
                <a:ea typeface="Calibri" panose="020F0502020204030204" pitchFamily="34" charset="0"/>
                <a:cs typeface="Lucida Sans" panose="020B0602030504020204" pitchFamily="34" charset="0"/>
              </a:rPr>
              <a:t>COBIT is an IT Standard for Internal Controls</a:t>
            </a:r>
          </a:p>
        </p:txBody>
      </p:sp>
      <p:sp>
        <p:nvSpPr>
          <p:cNvPr id="3" name="Content Placeholder 2">
            <a:extLst>
              <a:ext uri="{FF2B5EF4-FFF2-40B4-BE49-F238E27FC236}">
                <a16:creationId xmlns:a16="http://schemas.microsoft.com/office/drawing/2014/main" id="{D07F57E2-F8FC-48B1-909D-0A69A5D1B958}"/>
              </a:ext>
            </a:extLst>
          </p:cNvPr>
          <p:cNvSpPr>
            <a:spLocks noGrp="1"/>
          </p:cNvSpPr>
          <p:nvPr>
            <p:ph idx="1"/>
          </p:nvPr>
        </p:nvSpPr>
        <p:spPr/>
        <p:txBody>
          <a:bodyPr>
            <a:noAutofit/>
          </a:bodyPr>
          <a:lstStyle/>
          <a:p>
            <a:pPr eaLnBrk="1" hangingPunct="1">
              <a:buFont typeface="Wingdings" pitchFamily="2" charset="2"/>
              <a:buNone/>
              <a:defRPr/>
            </a:pPr>
            <a:r>
              <a:rPr lang="en-US" sz="2400" dirty="0"/>
              <a:t>COBIT applies to the IT lifecycle: </a:t>
            </a:r>
          </a:p>
          <a:p>
            <a:pPr marL="514350" indent="-514350" eaLnBrk="1" hangingPunct="1">
              <a:buFont typeface="+mj-lt"/>
              <a:buAutoNum type="arabicPeriod"/>
              <a:defRPr/>
            </a:pPr>
            <a:r>
              <a:rPr lang="en-US" sz="2400" dirty="0"/>
              <a:t>Evaluate, Direct and Monitor; </a:t>
            </a:r>
          </a:p>
          <a:p>
            <a:pPr marL="514350" indent="-514350" eaLnBrk="1" hangingPunct="1">
              <a:buFont typeface="+mj-lt"/>
              <a:buAutoNum type="arabicPeriod"/>
              <a:defRPr/>
            </a:pPr>
            <a:r>
              <a:rPr lang="en-US" sz="2400" dirty="0"/>
              <a:t>Align, Plan and Organize; </a:t>
            </a:r>
          </a:p>
          <a:p>
            <a:pPr marL="514350" indent="-514350" eaLnBrk="1" hangingPunct="1">
              <a:buFont typeface="+mj-lt"/>
              <a:buAutoNum type="arabicPeriod"/>
              <a:defRPr/>
            </a:pPr>
            <a:r>
              <a:rPr lang="en-US" sz="2400" dirty="0"/>
              <a:t>Build, Acquire and Implement; </a:t>
            </a:r>
          </a:p>
          <a:p>
            <a:pPr marL="514350" indent="-514350" eaLnBrk="1" hangingPunct="1">
              <a:buFont typeface="+mj-lt"/>
              <a:buAutoNum type="arabicPeriod"/>
              <a:defRPr/>
            </a:pPr>
            <a:r>
              <a:rPr lang="en-US" sz="2400" dirty="0"/>
              <a:t>Deliver, Service and Support; and </a:t>
            </a:r>
          </a:p>
          <a:p>
            <a:pPr marL="514350" indent="-514350" eaLnBrk="1" hangingPunct="1">
              <a:buFont typeface="+mj-lt"/>
              <a:buAutoNum type="arabicPeriod"/>
              <a:defRPr/>
            </a:pPr>
            <a:r>
              <a:rPr lang="en-US" sz="2400" dirty="0"/>
              <a:t>Monitor, Evaluate and Assess.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CD9A-5763-4515-ACBB-082B6F3ECFD2}"/>
              </a:ext>
            </a:extLst>
          </p:cNvPr>
          <p:cNvSpPr>
            <a:spLocks noGrp="1"/>
          </p:cNvSpPr>
          <p:nvPr>
            <p:ph type="title"/>
          </p:nvPr>
        </p:nvSpPr>
        <p:spPr/>
        <p:txBody>
          <a:bodyPr/>
          <a:lstStyle/>
          <a:p>
            <a:pPr eaLnBrk="1" hangingPunct="1">
              <a:defRPr/>
            </a:pPr>
            <a:r>
              <a:rPr lang="en-US" dirty="0"/>
              <a:t>Gramm–Leach–Bliley</a:t>
            </a:r>
          </a:p>
        </p:txBody>
      </p:sp>
      <p:sp>
        <p:nvSpPr>
          <p:cNvPr id="35843" name="Text Placeholder 2">
            <a:extLst>
              <a:ext uri="{FF2B5EF4-FFF2-40B4-BE49-F238E27FC236}">
                <a16:creationId xmlns:a16="http://schemas.microsoft.com/office/drawing/2014/main" id="{F8DC390E-712B-4E0B-B71C-82DC8A9F60A5}"/>
              </a:ext>
            </a:extLst>
          </p:cNvPr>
          <p:cNvSpPr>
            <a:spLocks noGrp="1"/>
          </p:cNvSpPr>
          <p:nvPr>
            <p:ph type="body" idx="1"/>
          </p:nvPr>
        </p:nvSpPr>
        <p:spPr>
          <a:xfrm>
            <a:off x="722313" y="3282950"/>
            <a:ext cx="6924675" cy="1123950"/>
          </a:xfrm>
        </p:spPr>
        <p:txBody>
          <a:bodyPr/>
          <a:lstStyle/>
          <a:p>
            <a:pPr eaLnBrk="1" hangingPunct="1"/>
            <a:r>
              <a:rPr lang="en-US" altLang="en-US">
                <a:latin typeface="Calibri" panose="020F0502020204030204" pitchFamily="34" charset="0"/>
                <a:ea typeface="ヒラギノ角ゴ Pro W3"/>
                <a:cs typeface="ヒラギノ角ゴ Pro W3"/>
              </a:rPr>
              <a:t>Mortgage brokering, credit counseling, property appraisals, tax preparation, credit reporting, and ATM operations </a:t>
            </a:r>
          </a:p>
        </p:txBody>
      </p:sp>
      <p:pic>
        <p:nvPicPr>
          <p:cNvPr id="35844" name="Picture 2" descr="C:\Users\lincke\AppData\Local\Microsoft\Windows\Temporary Internet Files\Content.IE5\0PWK30DN\logos-financial-services-2[1].jpg">
            <a:extLst>
              <a:ext uri="{FF2B5EF4-FFF2-40B4-BE49-F238E27FC236}">
                <a16:creationId xmlns:a16="http://schemas.microsoft.com/office/drawing/2014/main" id="{E942A6A0-353C-4FAF-BB9A-D07655D93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838200"/>
            <a:ext cx="5516563"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A1E468B-713A-4C14-B6A1-4EDF14B0C65A}"/>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Gramm-Leach-Bliley</a:t>
            </a:r>
          </a:p>
        </p:txBody>
      </p:sp>
      <p:sp>
        <p:nvSpPr>
          <p:cNvPr id="36867" name="Content Placeholder 2">
            <a:extLst>
              <a:ext uri="{FF2B5EF4-FFF2-40B4-BE49-F238E27FC236}">
                <a16:creationId xmlns:a16="http://schemas.microsoft.com/office/drawing/2014/main" id="{7AA55D17-7FD5-401C-A394-B0DA55CB2BF5}"/>
              </a:ext>
            </a:extLst>
          </p:cNvPr>
          <p:cNvSpPr>
            <a:spLocks noGrp="1"/>
          </p:cNvSpPr>
          <p:nvPr>
            <p:ph idx="1"/>
          </p:nvPr>
        </p:nvSpPr>
        <p:spPr/>
        <p:txBody>
          <a:bodyPr/>
          <a:lstStyle/>
          <a:p>
            <a:pPr eaLnBrk="1" hangingPunct="1"/>
            <a:r>
              <a:rPr lang="en-US" altLang="en-US" sz="2400">
                <a:latin typeface="Calibri" panose="020F0502020204030204" pitchFamily="34" charset="0"/>
                <a:ea typeface="ヒラギノ角ゴ Pro W3"/>
                <a:cs typeface="ヒラギノ角ゴ Pro W3"/>
              </a:rPr>
              <a:t>Protects personal financial information</a:t>
            </a:r>
          </a:p>
          <a:p>
            <a:pPr eaLnBrk="1" hangingPunct="1"/>
            <a:r>
              <a:rPr lang="en-US" altLang="en-US" sz="2400">
                <a:latin typeface="Calibri" panose="020F0502020204030204" pitchFamily="34" charset="0"/>
                <a:ea typeface="ヒラギノ角ゴ Pro W3"/>
                <a:cs typeface="ヒラギノ角ゴ Pro W3"/>
              </a:rPr>
              <a:t>Allows banks, securities and insurance companies to merge:</a:t>
            </a:r>
          </a:p>
          <a:p>
            <a:pPr lvl="1" eaLnBrk="1" hangingPunct="1"/>
            <a:r>
              <a:rPr lang="en-US" altLang="en-US" sz="2400">
                <a:latin typeface="Calibri" panose="020F0502020204030204" pitchFamily="34" charset="0"/>
                <a:ea typeface="ヒラギノ角ゴ Pro W3"/>
                <a:cs typeface="ヒラギノ角ゴ Pro W3"/>
              </a:rPr>
              <a:t>One-stop-shopping for financial needs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BBC4D1D-659C-4A05-87F3-BDE882FC92F4}"/>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Privacy Rule requires…</a:t>
            </a:r>
          </a:p>
        </p:txBody>
      </p:sp>
      <p:sp>
        <p:nvSpPr>
          <p:cNvPr id="36867" name="Content Placeholder 2">
            <a:extLst>
              <a:ext uri="{FF2B5EF4-FFF2-40B4-BE49-F238E27FC236}">
                <a16:creationId xmlns:a16="http://schemas.microsoft.com/office/drawing/2014/main" id="{7417761D-A924-4746-A30C-6C98F3A442BD}"/>
              </a:ext>
            </a:extLst>
          </p:cNvPr>
          <p:cNvSpPr>
            <a:spLocks noGrp="1"/>
          </p:cNvSpPr>
          <p:nvPr>
            <p:ph idx="1"/>
          </p:nvPr>
        </p:nvSpPr>
        <p:spPr/>
        <p:txBody>
          <a:bodyPr/>
          <a:lstStyle/>
          <a:p>
            <a:pPr eaLnBrk="1" hangingPunct="1">
              <a:defRPr/>
            </a:pPr>
            <a:r>
              <a:rPr lang="en-US" altLang="en-US" sz="2400" dirty="0">
                <a:latin typeface="Calibri" pitchFamily="34" charset="0"/>
                <a:ea typeface="ヒラギノ角ゴ Pro W3"/>
                <a:cs typeface="ヒラギノ角ゴ Pro W3"/>
              </a:rPr>
              <a:t>Notice of Privacy Practices (NPP) </a:t>
            </a:r>
          </a:p>
          <a:p>
            <a:pPr eaLnBrk="1" hangingPunct="1">
              <a:defRPr/>
            </a:pPr>
            <a:r>
              <a:rPr lang="en-US" altLang="en-US" sz="2400" dirty="0">
                <a:latin typeface="Calibri" pitchFamily="34" charset="0"/>
                <a:ea typeface="ヒラギノ角ゴ Pro W3"/>
                <a:cs typeface="ヒラギノ角ゴ Pro W3"/>
              </a:rPr>
              <a:t>Protect Nonpublic Personal Information: </a:t>
            </a:r>
          </a:p>
          <a:p>
            <a:pPr marL="285750" lvl="1" indent="-285750" eaLnBrk="1" hangingPunct="1">
              <a:buFont typeface="Arial" panose="020B0604020202020204" pitchFamily="34" charset="0"/>
              <a:buChar char="•"/>
              <a:defRPr/>
            </a:pPr>
            <a:r>
              <a:rPr lang="en-US" altLang="en-US" sz="2400">
                <a:latin typeface="Calibri" pitchFamily="34" charset="0"/>
                <a:ea typeface="ヒラギノ角ゴ Pro W3"/>
                <a:cs typeface="ヒラギノ角ゴ Pro W3"/>
              </a:rPr>
              <a:t>name, address, phone, social security number, financial account numbers, credit card numbers, birth date, customer relationship information, details of financial transactions</a:t>
            </a:r>
          </a:p>
          <a:p>
            <a:pPr marL="285750" indent="-285750" eaLnBrk="1" hangingPunct="1">
              <a:buFont typeface="Arial" panose="020B0604020202020204" pitchFamily="34" charset="0"/>
              <a:buChar char="•"/>
              <a:defRPr/>
            </a:pPr>
            <a:r>
              <a:rPr lang="en-US" altLang="en-US" sz="2400" dirty="0">
                <a:latin typeface="Calibri" pitchFamily="34" charset="0"/>
                <a:ea typeface="ヒラギノ角ゴ Pro W3"/>
                <a:cs typeface="ヒラギノ角ゴ Pro W3"/>
              </a:rPr>
              <a:t>May share credit reports/applications with third parties unless customer ‘opts out’</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0E6CF91B-215A-4203-BB99-E30E400BE7E0}"/>
              </a:ext>
            </a:extLst>
          </p:cNvPr>
          <p:cNvSpPr>
            <a:spLocks noGrp="1"/>
          </p:cNvSpPr>
          <p:nvPr>
            <p:ph type="title"/>
          </p:nvPr>
        </p:nvSpPr>
        <p:spPr>
          <a:xfrm>
            <a:off x="457200" y="609600"/>
            <a:ext cx="8229600" cy="808038"/>
          </a:xfrm>
        </p:spPr>
        <p:txBody>
          <a:bodyPr/>
          <a:lstStyle/>
          <a:p>
            <a:pPr eaLnBrk="1" hangingPunct="1"/>
            <a:r>
              <a:rPr lang="en-US" altLang="en-US">
                <a:ea typeface="Calibri" panose="020F0502020204030204" pitchFamily="34" charset="0"/>
                <a:cs typeface="Lucida Sans" panose="020B0602030504020204" pitchFamily="34" charset="0"/>
              </a:rPr>
              <a:t>Additional GLB Rules</a:t>
            </a:r>
          </a:p>
        </p:txBody>
      </p:sp>
      <p:sp>
        <p:nvSpPr>
          <p:cNvPr id="38915" name="Text Placeholder 4">
            <a:extLst>
              <a:ext uri="{FF2B5EF4-FFF2-40B4-BE49-F238E27FC236}">
                <a16:creationId xmlns:a16="http://schemas.microsoft.com/office/drawing/2014/main" id="{ADEE6BA4-E10D-4637-989B-D46BF5CE50A1}"/>
              </a:ext>
            </a:extLst>
          </p:cNvPr>
          <p:cNvSpPr>
            <a:spLocks noGrp="1"/>
          </p:cNvSpPr>
          <p:nvPr>
            <p:ph type="body" idx="1"/>
          </p:nvPr>
        </p:nvSpPr>
        <p:spPr/>
        <p:txBody>
          <a:bodyPr/>
          <a:lstStyle/>
          <a:p>
            <a:pPr eaLnBrk="1" hangingPunct="1"/>
            <a:r>
              <a:rPr lang="en-US" altLang="en-US">
                <a:latin typeface="Calibri" panose="020F0502020204030204" pitchFamily="34" charset="0"/>
                <a:ea typeface="ヒラギノ角ゴ Pro W3"/>
                <a:cs typeface="ヒラギノ角ゴ Pro W3"/>
              </a:rPr>
              <a:t>Pretexting Rule</a:t>
            </a:r>
          </a:p>
        </p:txBody>
      </p:sp>
      <p:sp>
        <p:nvSpPr>
          <p:cNvPr id="38916" name="Content Placeholder 5">
            <a:extLst>
              <a:ext uri="{FF2B5EF4-FFF2-40B4-BE49-F238E27FC236}">
                <a16:creationId xmlns:a16="http://schemas.microsoft.com/office/drawing/2014/main" id="{C49B8354-6C3A-4B81-B5C5-6BA00F47720B}"/>
              </a:ext>
            </a:extLst>
          </p:cNvPr>
          <p:cNvSpPr>
            <a:spLocks noGrp="1"/>
          </p:cNvSpPr>
          <p:nvPr>
            <p:ph sz="half" idx="2"/>
          </p:nvPr>
        </p:nvSpPr>
        <p:spPr>
          <a:xfrm>
            <a:off x="457200" y="2174875"/>
            <a:ext cx="3657600" cy="3951288"/>
          </a:xfrm>
        </p:spPr>
        <p:txBody>
          <a:bodyPr/>
          <a:lstStyle/>
          <a:p>
            <a:pPr eaLnBrk="1" hangingPunct="1"/>
            <a:r>
              <a:rPr lang="en-US" altLang="en-US">
                <a:latin typeface="Calibri" panose="020F0502020204030204" pitchFamily="34" charset="0"/>
                <a:ea typeface="ヒラギノ角ゴ Pro W3"/>
                <a:cs typeface="ヒラギノ角ゴ Pro W3"/>
              </a:rPr>
              <a:t>Outlaws counterfeit documents and social engineering to obtain customer information. </a:t>
            </a:r>
          </a:p>
          <a:p>
            <a:pPr eaLnBrk="1" hangingPunct="1"/>
            <a:r>
              <a:rPr lang="en-US" altLang="en-US">
                <a:latin typeface="Calibri" panose="020F0502020204030204" pitchFamily="34" charset="0"/>
                <a:ea typeface="ヒラギノ角ゴ Pro W3"/>
                <a:cs typeface="ヒラギノ角ゴ Pro W3"/>
              </a:rPr>
              <a:t>Requires employee training for security awareness </a:t>
            </a:r>
          </a:p>
          <a:p>
            <a:pPr eaLnBrk="1" hangingPunct="1"/>
            <a:r>
              <a:rPr lang="en-US" altLang="en-US">
                <a:latin typeface="Calibri" panose="020F0502020204030204" pitchFamily="34" charset="0"/>
                <a:ea typeface="ヒラギノ角ゴ Pro W3"/>
                <a:cs typeface="ヒラギノ角ゴ Pro W3"/>
              </a:rPr>
              <a:t>Employees shall report social engineering attempts</a:t>
            </a:r>
          </a:p>
        </p:txBody>
      </p:sp>
      <p:sp>
        <p:nvSpPr>
          <p:cNvPr id="38917" name="Text Placeholder 6">
            <a:extLst>
              <a:ext uri="{FF2B5EF4-FFF2-40B4-BE49-F238E27FC236}">
                <a16:creationId xmlns:a16="http://schemas.microsoft.com/office/drawing/2014/main" id="{A07FF6D1-E73B-48B8-BEA8-CE3A3CDB5AAF}"/>
              </a:ext>
            </a:extLst>
          </p:cNvPr>
          <p:cNvSpPr>
            <a:spLocks noGrp="1"/>
          </p:cNvSpPr>
          <p:nvPr>
            <p:ph type="body" sz="quarter" idx="3"/>
          </p:nvPr>
        </p:nvSpPr>
        <p:spPr/>
        <p:txBody>
          <a:bodyPr/>
          <a:lstStyle/>
          <a:p>
            <a:pPr eaLnBrk="1" hangingPunct="1"/>
            <a:r>
              <a:rPr lang="en-US" altLang="en-US">
                <a:latin typeface="Calibri" panose="020F0502020204030204" pitchFamily="34" charset="0"/>
                <a:ea typeface="ヒラギノ角ゴ Pro W3"/>
                <a:cs typeface="ヒラギノ角ゴ Pro W3"/>
              </a:rPr>
              <a:t>Safeguards Rule</a:t>
            </a:r>
          </a:p>
        </p:txBody>
      </p:sp>
      <p:sp>
        <p:nvSpPr>
          <p:cNvPr id="38918" name="Content Placeholder 7">
            <a:extLst>
              <a:ext uri="{FF2B5EF4-FFF2-40B4-BE49-F238E27FC236}">
                <a16:creationId xmlns:a16="http://schemas.microsoft.com/office/drawing/2014/main" id="{9E312E38-8EAC-4F52-BB80-03FF688D0ACE}"/>
              </a:ext>
            </a:extLst>
          </p:cNvPr>
          <p:cNvSpPr>
            <a:spLocks noGrp="1"/>
          </p:cNvSpPr>
          <p:nvPr>
            <p:ph sz="quarter" idx="4"/>
          </p:nvPr>
        </p:nvSpPr>
        <p:spPr>
          <a:xfrm>
            <a:off x="4343400" y="2174875"/>
            <a:ext cx="4572000" cy="3951288"/>
          </a:xfrm>
        </p:spPr>
        <p:txBody>
          <a:bodyPr/>
          <a:lstStyle/>
          <a:p>
            <a:pPr eaLnBrk="1" hangingPunct="1"/>
            <a:r>
              <a:rPr lang="en-US" altLang="en-US">
                <a:latin typeface="Calibri" panose="020F0502020204030204" pitchFamily="34" charset="0"/>
                <a:ea typeface="ヒラギノ角ゴ Pro W3"/>
                <a:cs typeface="ヒラギノ角ゴ Pro W3"/>
              </a:rPr>
              <a:t>information security program</a:t>
            </a:r>
          </a:p>
          <a:p>
            <a:pPr eaLnBrk="1" hangingPunct="1"/>
            <a:r>
              <a:rPr lang="en-US" altLang="en-US">
                <a:latin typeface="Calibri" panose="020F0502020204030204" pitchFamily="34" charset="0"/>
                <a:ea typeface="ヒラギノ角ゴ Pro W3"/>
                <a:cs typeface="ヒラギノ角ゴ Pro W3"/>
              </a:rPr>
              <a:t>designated employee(s) to coordinate security </a:t>
            </a:r>
          </a:p>
          <a:p>
            <a:pPr eaLnBrk="1" hangingPunct="1"/>
            <a:r>
              <a:rPr lang="en-US" altLang="en-US">
                <a:latin typeface="Calibri" panose="020F0502020204030204" pitchFamily="34" charset="0"/>
                <a:ea typeface="ヒラギノ角ゴ Pro W3"/>
                <a:cs typeface="ヒラギノ角ゴ Pro W3"/>
              </a:rPr>
              <a:t>risk assessment</a:t>
            </a:r>
          </a:p>
          <a:p>
            <a:pPr eaLnBrk="1" hangingPunct="1"/>
            <a:r>
              <a:rPr lang="en-US" altLang="en-US">
                <a:latin typeface="Calibri" panose="020F0502020204030204" pitchFamily="34" charset="0"/>
                <a:ea typeface="ヒラギノ角ゴ Pro W3"/>
                <a:cs typeface="ヒラギノ角ゴ Pro W3"/>
              </a:rPr>
              <a:t>control over contractors</a:t>
            </a:r>
          </a:p>
          <a:p>
            <a:pPr eaLnBrk="1" hangingPunct="1"/>
            <a:r>
              <a:rPr lang="en-US" altLang="en-US">
                <a:latin typeface="Calibri" panose="020F0502020204030204" pitchFamily="34" charset="0"/>
                <a:ea typeface="ヒラギノ角ゴ Pro W3"/>
                <a:cs typeface="ヒラギノ角ゴ Pro W3"/>
              </a:rPr>
              <a:t>periodic review of policies</a:t>
            </a:r>
          </a:p>
          <a:p>
            <a:pPr eaLnBrk="1" hangingPunct="1"/>
            <a:r>
              <a:rPr lang="en-US" altLang="en-US">
                <a:latin typeface="Calibri" panose="020F0502020204030204" pitchFamily="34" charset="0"/>
                <a:ea typeface="ヒラギノ角ゴ Pro W3"/>
                <a:cs typeface="ヒラギノ角ゴ Pro W3"/>
              </a:rPr>
              <a:t>personnel security</a:t>
            </a:r>
          </a:p>
          <a:p>
            <a:pPr eaLnBrk="1" hangingPunct="1"/>
            <a:r>
              <a:rPr lang="en-US" altLang="en-US">
                <a:latin typeface="Calibri" panose="020F0502020204030204" pitchFamily="34" charset="0"/>
                <a:ea typeface="ヒラギノ角ゴ Pro W3"/>
                <a:cs typeface="ヒラギノ角ゴ Pro W3"/>
              </a:rPr>
              <a:t>physical security</a:t>
            </a:r>
          </a:p>
          <a:p>
            <a:pPr eaLnBrk="1" hangingPunct="1"/>
            <a:r>
              <a:rPr lang="en-US" altLang="en-US">
                <a:latin typeface="Calibri" panose="020F0502020204030204" pitchFamily="34" charset="0"/>
                <a:ea typeface="ヒラギノ角ゴ Pro W3"/>
                <a:cs typeface="ヒラギノ角ゴ Pro W3"/>
              </a:rPr>
              <a:t>data and network security</a:t>
            </a:r>
          </a:p>
          <a:p>
            <a:pPr eaLnBrk="1" hangingPunct="1"/>
            <a:r>
              <a:rPr lang="en-US" altLang="en-US">
                <a:latin typeface="Calibri" panose="020F0502020204030204" pitchFamily="34" charset="0"/>
                <a:ea typeface="ヒラギノ角ゴ Pro W3"/>
                <a:cs typeface="ヒラギノ角ゴ Pro W3"/>
              </a:rPr>
              <a:t>intrusion detection</a:t>
            </a:r>
          </a:p>
          <a:p>
            <a:pPr eaLnBrk="1" hangingPunct="1"/>
            <a:r>
              <a:rPr lang="en-US" altLang="en-US">
                <a:latin typeface="Calibri" panose="020F0502020204030204" pitchFamily="34" charset="0"/>
                <a:ea typeface="ヒラギノ角ゴ Pro W3"/>
                <a:cs typeface="ヒラギノ角ゴ Pro W3"/>
              </a:rPr>
              <a:t>incident response</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1AF62-7615-4AB6-AEF0-72D3A28DEBF4}"/>
              </a:ext>
            </a:extLst>
          </p:cNvPr>
          <p:cNvSpPr>
            <a:spLocks noGrp="1"/>
          </p:cNvSpPr>
          <p:nvPr>
            <p:ph type="title"/>
          </p:nvPr>
        </p:nvSpPr>
        <p:spPr/>
        <p:txBody>
          <a:bodyPr/>
          <a:lstStyle/>
          <a:p>
            <a:pPr eaLnBrk="1" hangingPunct="1">
              <a:defRPr/>
            </a:pPr>
            <a:r>
              <a:rPr lang="en-US" dirty="0"/>
              <a:t>Red Flags Rule</a:t>
            </a:r>
          </a:p>
        </p:txBody>
      </p:sp>
      <p:sp>
        <p:nvSpPr>
          <p:cNvPr id="39939" name="Text Placeholder 2">
            <a:extLst>
              <a:ext uri="{FF2B5EF4-FFF2-40B4-BE49-F238E27FC236}">
                <a16:creationId xmlns:a16="http://schemas.microsoft.com/office/drawing/2014/main" id="{B6FE521B-9B9C-49E7-94BB-217C90A7176C}"/>
              </a:ext>
            </a:extLst>
          </p:cNvPr>
          <p:cNvSpPr>
            <a:spLocks noGrp="1"/>
          </p:cNvSpPr>
          <p:nvPr>
            <p:ph type="body" idx="1"/>
          </p:nvPr>
        </p:nvSpPr>
        <p:spPr/>
        <p:txBody>
          <a:bodyPr/>
          <a:lstStyle/>
          <a:p>
            <a:pPr eaLnBrk="1" hangingPunct="1"/>
            <a:r>
              <a:rPr lang="en-US" altLang="en-US">
                <a:latin typeface="Calibri" panose="020F0502020204030204" pitchFamily="34" charset="0"/>
                <a:ea typeface="ヒラギノ角ゴ Pro W3"/>
                <a:cs typeface="ヒラギノ角ゴ Pro W3"/>
              </a:rPr>
              <a:t>Creditors: provide credit card accounts, utility accounts, cell phone accounts, and retailers providing financing</a:t>
            </a:r>
          </a:p>
        </p:txBody>
      </p:sp>
      <p:pic>
        <p:nvPicPr>
          <p:cNvPr id="39940" name="Picture 2" descr="C:\Users\lincke\AppData\Local\Microsoft\Windows\Temporary Internet Files\Content.IE5\0PWK30DN\RED-FLAGS[1].jpg">
            <a:extLst>
              <a:ext uri="{FF2B5EF4-FFF2-40B4-BE49-F238E27FC236}">
                <a16:creationId xmlns:a16="http://schemas.microsoft.com/office/drawing/2014/main" id="{CB5A8B5D-20EE-48BF-9185-1761F22B0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925" y="593725"/>
            <a:ext cx="4149725"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a:extLst>
              <a:ext uri="{FF2B5EF4-FFF2-40B4-BE49-F238E27FC236}">
                <a16:creationId xmlns:a16="http://schemas.microsoft.com/office/drawing/2014/main" id="{39D7F9A5-645A-408D-9A04-FE9E856BA828}"/>
              </a:ext>
            </a:extLst>
          </p:cNvPr>
          <p:cNvSpPr>
            <a:spLocks noGrp="1" noChangeArrowheads="1"/>
          </p:cNvSpPr>
          <p:nvPr>
            <p:ph type="title"/>
          </p:nvPr>
        </p:nvSpPr>
        <p:spPr>
          <a:xfrm>
            <a:off x="457200" y="609600"/>
            <a:ext cx="8229600" cy="1219200"/>
          </a:xfrm>
        </p:spPr>
        <p:txBody>
          <a:bodyPr/>
          <a:lstStyle/>
          <a:p>
            <a:pPr eaLnBrk="1" hangingPunct="1"/>
            <a:r>
              <a:rPr lang="en-US" altLang="en-US">
                <a:ea typeface="Calibri" panose="020F0502020204030204" pitchFamily="34" charset="0"/>
                <a:cs typeface="Lucida Sans" panose="020B0602030504020204" pitchFamily="34" charset="0"/>
              </a:rPr>
              <a:t>Security Vocabulary</a:t>
            </a:r>
          </a:p>
        </p:txBody>
      </p:sp>
      <p:sp>
        <p:nvSpPr>
          <p:cNvPr id="14339" name="Rectangle 14">
            <a:extLst>
              <a:ext uri="{FF2B5EF4-FFF2-40B4-BE49-F238E27FC236}">
                <a16:creationId xmlns:a16="http://schemas.microsoft.com/office/drawing/2014/main" id="{A13DA186-9DEF-4AF5-9287-4B5DD4FB75E8}"/>
              </a:ext>
            </a:extLst>
          </p:cNvPr>
          <p:cNvSpPr>
            <a:spLocks noGrp="1" noChangeArrowheads="1"/>
          </p:cNvSpPr>
          <p:nvPr>
            <p:ph type="body" sz="half" idx="1"/>
          </p:nvPr>
        </p:nvSpPr>
        <p:spPr/>
        <p:txBody>
          <a:bodyPr/>
          <a:lstStyle/>
          <a:p>
            <a:pPr eaLnBrk="1" hangingPunct="1">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Asset</a:t>
            </a:r>
            <a:r>
              <a:rPr lang="en-US" altLang="en-US" sz="2400">
                <a:latin typeface="Calibri" panose="020F0502020204030204" pitchFamily="34" charset="0"/>
                <a:ea typeface="ヒラギノ角ゴ Pro W3"/>
                <a:cs typeface="ヒラギノ角ゴ Pro W3"/>
              </a:rPr>
              <a:t>: Diamonds</a:t>
            </a:r>
          </a:p>
          <a:p>
            <a:pPr eaLnBrk="1" hangingPunct="1">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Threat</a:t>
            </a:r>
            <a:r>
              <a:rPr lang="en-US" altLang="en-US" sz="2400">
                <a:latin typeface="Calibri" panose="020F0502020204030204" pitchFamily="34" charset="0"/>
                <a:ea typeface="ヒラギノ角ゴ Pro W3"/>
                <a:cs typeface="ヒラギノ角ゴ Pro W3"/>
              </a:rPr>
              <a:t>: Theft</a:t>
            </a:r>
          </a:p>
          <a:p>
            <a:pPr eaLnBrk="1" hangingPunct="1">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Vulnerability</a:t>
            </a:r>
            <a:r>
              <a:rPr lang="en-US" altLang="en-US" sz="2400">
                <a:latin typeface="Calibri" panose="020F0502020204030204" pitchFamily="34" charset="0"/>
                <a:ea typeface="ヒラギノ角ゴ Pro W3"/>
                <a:cs typeface="ヒラギノ角ゴ Pro W3"/>
              </a:rPr>
              <a:t>: Open door or windows</a:t>
            </a:r>
          </a:p>
          <a:p>
            <a:pPr eaLnBrk="1" hangingPunct="1">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Threat agent</a:t>
            </a:r>
            <a:r>
              <a:rPr lang="en-US" altLang="en-US" sz="2400">
                <a:latin typeface="Calibri" panose="020F0502020204030204" pitchFamily="34" charset="0"/>
                <a:ea typeface="ヒラギノ角ゴ Pro W3"/>
                <a:cs typeface="ヒラギノ角ゴ Pro W3"/>
              </a:rPr>
              <a:t>: Burglar</a:t>
            </a:r>
          </a:p>
          <a:p>
            <a:pPr eaLnBrk="1" hangingPunct="1">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Owner</a:t>
            </a:r>
            <a:r>
              <a:rPr lang="en-US" altLang="en-US" sz="2400">
                <a:latin typeface="Calibri" panose="020F0502020204030204" pitchFamily="34" charset="0"/>
                <a:ea typeface="ヒラギノ角ゴ Pro W3"/>
                <a:cs typeface="ヒラギノ角ゴ Pro W3"/>
              </a:rPr>
              <a:t>: Those accountable or who value the asset</a:t>
            </a:r>
          </a:p>
          <a:p>
            <a:pPr eaLnBrk="1" hangingPunct="1">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Risk</a:t>
            </a:r>
            <a:r>
              <a:rPr lang="en-US" altLang="en-US" sz="2400">
                <a:latin typeface="Calibri" panose="020F0502020204030204" pitchFamily="34" charset="0"/>
                <a:ea typeface="ヒラギノ角ゴ Pro W3"/>
                <a:cs typeface="ヒラギノ角ゴ Pro W3"/>
              </a:rPr>
              <a:t>: Danger to assets</a:t>
            </a:r>
          </a:p>
          <a:p>
            <a:pPr eaLnBrk="1" hangingPunct="1"/>
            <a:endParaRPr lang="en-US" altLang="en-US" sz="2800">
              <a:latin typeface="Calibri" panose="020F0502020204030204" pitchFamily="34" charset="0"/>
              <a:ea typeface="ヒラギノ角ゴ Pro W3"/>
              <a:cs typeface="ヒラギノ角ゴ Pro W3"/>
            </a:endParaRPr>
          </a:p>
        </p:txBody>
      </p:sp>
      <p:sp>
        <p:nvSpPr>
          <p:cNvPr id="14340" name="Rectangle 5">
            <a:extLst>
              <a:ext uri="{FF2B5EF4-FFF2-40B4-BE49-F238E27FC236}">
                <a16:creationId xmlns:a16="http://schemas.microsoft.com/office/drawing/2014/main" id="{D8FB7C56-379F-4AAC-A113-B1263B152EAB}"/>
              </a:ext>
            </a:extLst>
          </p:cNvPr>
          <p:cNvSpPr>
            <a:spLocks noChangeArrowheads="1"/>
          </p:cNvSpPr>
          <p:nvPr/>
        </p:nvSpPr>
        <p:spPr bwMode="auto">
          <a:xfrm>
            <a:off x="5105400" y="3200400"/>
            <a:ext cx="3429000" cy="1905000"/>
          </a:xfrm>
          <a:prstGeom prst="rect">
            <a:avLst/>
          </a:prstGeom>
          <a:solidFill>
            <a:srgbClr val="DE4A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1" name="AutoShape 6">
            <a:extLst>
              <a:ext uri="{FF2B5EF4-FFF2-40B4-BE49-F238E27FC236}">
                <a16:creationId xmlns:a16="http://schemas.microsoft.com/office/drawing/2014/main" id="{FEAF1FEE-1CC8-46E4-B9A3-2335BF70668C}"/>
              </a:ext>
            </a:extLst>
          </p:cNvPr>
          <p:cNvSpPr>
            <a:spLocks noChangeArrowheads="1"/>
          </p:cNvSpPr>
          <p:nvPr/>
        </p:nvSpPr>
        <p:spPr bwMode="auto">
          <a:xfrm rot="10800000">
            <a:off x="4953000" y="2819400"/>
            <a:ext cx="3733800" cy="457200"/>
          </a:xfrm>
          <a:prstGeom prst="flowChartManualOperation">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2" name="Rectangle 7">
            <a:extLst>
              <a:ext uri="{FF2B5EF4-FFF2-40B4-BE49-F238E27FC236}">
                <a16:creationId xmlns:a16="http://schemas.microsoft.com/office/drawing/2014/main" id="{A7DAE28A-0141-40CD-8895-29F6D83ACDE0}"/>
              </a:ext>
            </a:extLst>
          </p:cNvPr>
          <p:cNvSpPr>
            <a:spLocks noChangeArrowheads="1"/>
          </p:cNvSpPr>
          <p:nvPr/>
        </p:nvSpPr>
        <p:spPr bwMode="auto">
          <a:xfrm>
            <a:off x="6324600" y="4267200"/>
            <a:ext cx="1066800" cy="838200"/>
          </a:xfrm>
          <a:prstGeom prst="rect">
            <a:avLst/>
          </a:prstGeom>
          <a:solidFill>
            <a:srgbClr val="F6FCA2"/>
          </a:solidFill>
          <a:ln w="381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3" name="Rectangle 8">
            <a:extLst>
              <a:ext uri="{FF2B5EF4-FFF2-40B4-BE49-F238E27FC236}">
                <a16:creationId xmlns:a16="http://schemas.microsoft.com/office/drawing/2014/main" id="{430197CB-0E54-4895-AAC4-8BE858073716}"/>
              </a:ext>
            </a:extLst>
          </p:cNvPr>
          <p:cNvSpPr>
            <a:spLocks noChangeArrowheads="1"/>
          </p:cNvSpPr>
          <p:nvPr/>
        </p:nvSpPr>
        <p:spPr bwMode="auto">
          <a:xfrm>
            <a:off x="5562600" y="3733800"/>
            <a:ext cx="533400" cy="762000"/>
          </a:xfrm>
          <a:prstGeom prst="rect">
            <a:avLst/>
          </a:prstGeom>
          <a:solidFill>
            <a:srgbClr val="F6FCA2"/>
          </a:solidFill>
          <a:ln w="381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4" name="Rectangle 10">
            <a:extLst>
              <a:ext uri="{FF2B5EF4-FFF2-40B4-BE49-F238E27FC236}">
                <a16:creationId xmlns:a16="http://schemas.microsoft.com/office/drawing/2014/main" id="{2F5878C9-4353-420B-9B0D-D0094B51BEFF}"/>
              </a:ext>
            </a:extLst>
          </p:cNvPr>
          <p:cNvSpPr>
            <a:spLocks noChangeArrowheads="1"/>
          </p:cNvSpPr>
          <p:nvPr/>
        </p:nvSpPr>
        <p:spPr bwMode="auto">
          <a:xfrm>
            <a:off x="7620000" y="3733800"/>
            <a:ext cx="533400" cy="762000"/>
          </a:xfrm>
          <a:prstGeom prst="rect">
            <a:avLst/>
          </a:prstGeom>
          <a:solidFill>
            <a:srgbClr val="F6FCA2"/>
          </a:solidFill>
          <a:ln w="381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5" name="AutoShape 12">
            <a:extLst>
              <a:ext uri="{FF2B5EF4-FFF2-40B4-BE49-F238E27FC236}">
                <a16:creationId xmlns:a16="http://schemas.microsoft.com/office/drawing/2014/main" id="{CC2C653E-3FF8-4DA1-A79A-480FD3CBB5B5}"/>
              </a:ext>
            </a:extLst>
          </p:cNvPr>
          <p:cNvSpPr>
            <a:spLocks noChangeArrowheads="1"/>
          </p:cNvSpPr>
          <p:nvPr/>
        </p:nvSpPr>
        <p:spPr bwMode="auto">
          <a:xfrm rot="10177705">
            <a:off x="5867400" y="4267200"/>
            <a:ext cx="533400" cy="838200"/>
          </a:xfrm>
          <a:prstGeom prst="parallelogram">
            <a:avLst>
              <a:gd name="adj" fmla="val 25000"/>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4346" name="Picture 16" descr="hh00143_[1]">
            <a:extLst>
              <a:ext uri="{FF2B5EF4-FFF2-40B4-BE49-F238E27FC236}">
                <a16:creationId xmlns:a16="http://schemas.microsoft.com/office/drawing/2014/main" id="{71C79007-7F0D-443E-89EB-F15732273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572000"/>
            <a:ext cx="6858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7" descr="MCj00843820000[1]">
            <a:extLst>
              <a:ext uri="{FF2B5EF4-FFF2-40B4-BE49-F238E27FC236}">
                <a16:creationId xmlns:a16="http://schemas.microsoft.com/office/drawing/2014/main" id="{E9F5DEAF-9C3A-43A3-B199-7521AD0A1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876800"/>
            <a:ext cx="9906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AutoShape 18">
            <a:extLst>
              <a:ext uri="{FF2B5EF4-FFF2-40B4-BE49-F238E27FC236}">
                <a16:creationId xmlns:a16="http://schemas.microsoft.com/office/drawing/2014/main" id="{678BEC50-3565-4525-BAAA-D698CB3C7D60}"/>
              </a:ext>
            </a:extLst>
          </p:cNvPr>
          <p:cNvSpPr>
            <a:spLocks noChangeArrowheads="1"/>
          </p:cNvSpPr>
          <p:nvPr/>
        </p:nvSpPr>
        <p:spPr bwMode="auto">
          <a:xfrm rot="11408764" flipV="1">
            <a:off x="7315200" y="4343400"/>
            <a:ext cx="533400" cy="838200"/>
          </a:xfrm>
          <a:prstGeom prst="parallelogram">
            <a:avLst>
              <a:gd name="adj" fmla="val 25000"/>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4349" name="Picture 19" descr="hh00143_[1]">
            <a:extLst>
              <a:ext uri="{FF2B5EF4-FFF2-40B4-BE49-F238E27FC236}">
                <a16:creationId xmlns:a16="http://schemas.microsoft.com/office/drawing/2014/main" id="{D1B0C16B-711D-406F-9BA6-92C40523E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38600"/>
            <a:ext cx="457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h00143_[1]">
            <a:extLst>
              <a:ext uri="{FF2B5EF4-FFF2-40B4-BE49-F238E27FC236}">
                <a16:creationId xmlns:a16="http://schemas.microsoft.com/office/drawing/2014/main" id="{A1B66443-8CAA-4E50-8D7A-8327B8AD4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038600"/>
            <a:ext cx="457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42999428-530F-47E4-9ADB-A96511437BBA}"/>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Red Flags Applies to:</a:t>
            </a:r>
          </a:p>
        </p:txBody>
      </p:sp>
      <p:sp>
        <p:nvSpPr>
          <p:cNvPr id="39939" name="Content Placeholder 2">
            <a:extLst>
              <a:ext uri="{FF2B5EF4-FFF2-40B4-BE49-F238E27FC236}">
                <a16:creationId xmlns:a16="http://schemas.microsoft.com/office/drawing/2014/main" id="{3E27438F-45A8-40C2-A3B1-ED90C0721A43}"/>
              </a:ext>
            </a:extLst>
          </p:cNvPr>
          <p:cNvSpPr>
            <a:spLocks noGrp="1"/>
          </p:cNvSpPr>
          <p:nvPr>
            <p:ph idx="1"/>
          </p:nvPr>
        </p:nvSpPr>
        <p:spPr/>
        <p:txBody>
          <a:bodyPr/>
          <a:lstStyle/>
          <a:p>
            <a:pPr eaLnBrk="1" hangingPunct="1">
              <a:buFont typeface="Wingdings" pitchFamily="2" charset="2"/>
              <a:buNone/>
              <a:defRPr/>
            </a:pPr>
            <a:r>
              <a:rPr lang="en-US" altLang="en-US" sz="2400" dirty="0">
                <a:latin typeface="Calibri" pitchFamily="34" charset="0"/>
                <a:ea typeface="ヒラギノ角ゴ Pro W3"/>
                <a:cs typeface="ヒラギノ角ゴ Pro W3"/>
              </a:rPr>
              <a:t>‘Creditor’ applies to any organization that:</a:t>
            </a:r>
          </a:p>
          <a:p>
            <a:pPr marL="285750" indent="-285750" eaLnBrk="1" hangingPunct="1">
              <a:buFont typeface="Arial" panose="020B0604020202020204" pitchFamily="34" charset="0"/>
              <a:buChar char="•"/>
              <a:defRPr/>
            </a:pPr>
            <a:r>
              <a:rPr lang="en-US" altLang="en-US" sz="2400" dirty="0">
                <a:latin typeface="Calibri" pitchFamily="34" charset="0"/>
                <a:ea typeface="ヒラギノ角ゴ Pro W3"/>
                <a:cs typeface="ヒラギノ角ゴ Pro W3"/>
              </a:rPr>
              <a:t>provides credit or defer payment or bill customers for products and services OR</a:t>
            </a:r>
          </a:p>
          <a:p>
            <a:pPr marL="285750" indent="-285750" eaLnBrk="1" hangingPunct="1">
              <a:buFont typeface="Arial" panose="020B0604020202020204" pitchFamily="34" charset="0"/>
              <a:buChar char="•"/>
              <a:defRPr/>
            </a:pPr>
            <a:r>
              <a:rPr lang="en-US" altLang="en-US" sz="2400" dirty="0">
                <a:latin typeface="Calibri" pitchFamily="34" charset="0"/>
                <a:ea typeface="ヒラギノ角ゴ Pro W3"/>
                <a:cs typeface="ヒラギノ角ゴ Pro W3"/>
              </a:rPr>
              <a:t>provides funds for repayment OR </a:t>
            </a:r>
          </a:p>
          <a:p>
            <a:pPr marL="285750" indent="-285750" eaLnBrk="1" hangingPunct="1">
              <a:buFont typeface="Arial" panose="020B0604020202020204" pitchFamily="34" charset="0"/>
              <a:buChar char="•"/>
              <a:defRPr/>
            </a:pPr>
            <a:r>
              <a:rPr lang="en-US" altLang="en-US" sz="2400" dirty="0">
                <a:latin typeface="Calibri" pitchFamily="34" charset="0"/>
                <a:ea typeface="ヒラギノ角ゴ Pro W3"/>
                <a:cs typeface="ヒラギノ角ゴ Pro W3"/>
              </a:rPr>
              <a:t>uses credit reports OR</a:t>
            </a:r>
          </a:p>
          <a:p>
            <a:pPr marL="285750" indent="-285750" eaLnBrk="1" hangingPunct="1">
              <a:buFont typeface="Arial" panose="020B0604020202020204" pitchFamily="34" charset="0"/>
              <a:buChar char="•"/>
              <a:defRPr/>
            </a:pPr>
            <a:r>
              <a:rPr lang="en-US" altLang="en-US" sz="2400" dirty="0">
                <a:latin typeface="Calibri" pitchFamily="34" charset="0"/>
                <a:ea typeface="ヒラギノ角ゴ Pro W3"/>
                <a:cs typeface="ヒラギノ角ゴ Pro W3"/>
              </a:rPr>
              <a:t>provides information to credit reporting agencies about consumer credit.</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6F49812E-2208-4259-B8E5-7540C10E993F}"/>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Red Flags Rule</a:t>
            </a:r>
          </a:p>
        </p:txBody>
      </p:sp>
      <p:graphicFrame>
        <p:nvGraphicFramePr>
          <p:cNvPr id="5" name="Content Placeholder 4">
            <a:extLst>
              <a:ext uri="{FF2B5EF4-FFF2-40B4-BE49-F238E27FC236}">
                <a16:creationId xmlns:a16="http://schemas.microsoft.com/office/drawing/2014/main" id="{9B79EC8B-FEF7-4ED8-BB75-9369B8FF1AB3}"/>
              </a:ext>
            </a:extLst>
          </p:cNvPr>
          <p:cNvGraphicFramePr>
            <a:graphicFrameLocks noGrp="1"/>
          </p:cNvGraphicFramePr>
          <p:nvPr>
            <p:ph idx="1"/>
          </p:nvPr>
        </p:nvGraphicFramePr>
        <p:xfrm>
          <a:off x="457200" y="1787525"/>
          <a:ext cx="8229600" cy="4776787"/>
        </p:xfrm>
        <a:graphic>
          <a:graphicData uri="http://schemas.openxmlformats.org/drawingml/2006/table">
            <a:tbl>
              <a:tblPr firstRow="1" firstCol="1" bandRow="1">
                <a:tableStyleId>{5C22544A-7EE6-4342-B048-85BDC9FD1C3A}</a:tableStyleId>
              </a:tblPr>
              <a:tblGrid>
                <a:gridCol w="1295399">
                  <a:extLst>
                    <a:ext uri="{9D8B030D-6E8A-4147-A177-3AD203B41FA5}">
                      <a16:colId xmlns:a16="http://schemas.microsoft.com/office/drawing/2014/main" val="20000"/>
                    </a:ext>
                  </a:extLst>
                </a:gridCol>
                <a:gridCol w="6934201">
                  <a:extLst>
                    <a:ext uri="{9D8B030D-6E8A-4147-A177-3AD203B41FA5}">
                      <a16:colId xmlns:a16="http://schemas.microsoft.com/office/drawing/2014/main" val="20001"/>
                    </a:ext>
                  </a:extLst>
                </a:gridCol>
              </a:tblGrid>
              <a:tr h="560966">
                <a:tc>
                  <a:txBody>
                    <a:bodyPr/>
                    <a:lstStyle/>
                    <a:p>
                      <a:pPr marL="0" marR="0" algn="ctr">
                        <a:lnSpc>
                          <a:spcPct val="115000"/>
                        </a:lnSpc>
                        <a:spcBef>
                          <a:spcPts val="0"/>
                        </a:spcBef>
                        <a:spcAft>
                          <a:spcPts val="0"/>
                        </a:spcAft>
                      </a:pPr>
                      <a:r>
                        <a:rPr lang="en-US" sz="1600" dirty="0">
                          <a:effectLst/>
                        </a:rPr>
                        <a:t>Red Flag Category</a:t>
                      </a:r>
                      <a:endParaRPr lang="en-US" sz="1600" dirty="0">
                        <a:effectLst/>
                        <a:latin typeface="Calibri"/>
                        <a:ea typeface="Calibri"/>
                        <a:cs typeface="Times New Roman"/>
                      </a:endParaRPr>
                    </a:p>
                  </a:txBody>
                  <a:tcPr marL="53983" marR="53983" marT="0" marB="0"/>
                </a:tc>
                <a:tc>
                  <a:txBody>
                    <a:bodyPr/>
                    <a:lstStyle/>
                    <a:p>
                      <a:pPr marL="0" marR="0" algn="ctr">
                        <a:lnSpc>
                          <a:spcPct val="115000"/>
                        </a:lnSpc>
                        <a:spcBef>
                          <a:spcPts val="0"/>
                        </a:spcBef>
                        <a:spcAft>
                          <a:spcPts val="0"/>
                        </a:spcAft>
                      </a:pPr>
                      <a:r>
                        <a:rPr lang="en-US" sz="1600" dirty="0">
                          <a:effectLst/>
                        </a:rPr>
                        <a:t>Example Red Flag Cases</a:t>
                      </a:r>
                      <a:endParaRPr lang="en-US" sz="1600" dirty="0">
                        <a:effectLst/>
                        <a:latin typeface="Calibri"/>
                        <a:ea typeface="Calibri"/>
                        <a:cs typeface="Times New Roman"/>
                      </a:endParaRPr>
                    </a:p>
                  </a:txBody>
                  <a:tcPr marL="53983" marR="53983" marT="0" marB="0"/>
                </a:tc>
                <a:extLst>
                  <a:ext uri="{0D108BD9-81ED-4DB2-BD59-A6C34878D82A}">
                    <a16:rowId xmlns:a16="http://schemas.microsoft.com/office/drawing/2014/main" val="10000"/>
                  </a:ext>
                </a:extLst>
              </a:tr>
              <a:tr h="640233">
                <a:tc>
                  <a:txBody>
                    <a:bodyPr/>
                    <a:lstStyle/>
                    <a:p>
                      <a:pPr marL="0" marR="0">
                        <a:lnSpc>
                          <a:spcPct val="115000"/>
                        </a:lnSpc>
                        <a:spcBef>
                          <a:spcPts val="0"/>
                        </a:spcBef>
                        <a:spcAft>
                          <a:spcPts val="0"/>
                        </a:spcAft>
                      </a:pPr>
                      <a:r>
                        <a:rPr lang="en-US" sz="1400" dirty="0">
                          <a:effectLst/>
                        </a:rPr>
                        <a:t>Suspicious Documents</a:t>
                      </a:r>
                      <a:endParaRPr lang="en-US" sz="1400" dirty="0">
                        <a:effectLst/>
                        <a:latin typeface="Calibri"/>
                        <a:ea typeface="Calibri"/>
                        <a:cs typeface="Times New Roman"/>
                      </a:endParaRPr>
                    </a:p>
                  </a:txBody>
                  <a:tcPr marL="53983" marR="53983" marT="0" marB="0"/>
                </a:tc>
                <a:tc>
                  <a:txBody>
                    <a:bodyPr/>
                    <a:lstStyle/>
                    <a:p>
                      <a:pPr marL="342900" marR="0" lvl="0" indent="-342900" algn="just">
                        <a:spcBef>
                          <a:spcPts val="0"/>
                        </a:spcBef>
                        <a:spcAft>
                          <a:spcPts val="0"/>
                        </a:spcAft>
                        <a:buFont typeface="Symbol"/>
                        <a:buChar char=""/>
                      </a:pPr>
                      <a:r>
                        <a:rPr lang="en-US" sz="1400" dirty="0">
                          <a:effectLst/>
                        </a:rPr>
                        <a:t>Identification or application looks forged or altered.</a:t>
                      </a:r>
                    </a:p>
                    <a:p>
                      <a:pPr marL="342900" marR="0" lvl="0" indent="-342900" algn="just">
                        <a:spcBef>
                          <a:spcPts val="0"/>
                        </a:spcBef>
                        <a:spcAft>
                          <a:spcPts val="0"/>
                        </a:spcAft>
                        <a:buFont typeface="Symbol"/>
                        <a:buChar char=""/>
                      </a:pPr>
                      <a:r>
                        <a:rPr lang="en-US" sz="1400" dirty="0">
                          <a:effectLst/>
                        </a:rPr>
                        <a:t>Info</a:t>
                      </a:r>
                      <a:r>
                        <a:rPr lang="en-US" sz="1400" baseline="0" dirty="0">
                          <a:effectLst/>
                        </a:rPr>
                        <a:t> </a:t>
                      </a:r>
                      <a:r>
                        <a:rPr lang="en-US" sz="1400" dirty="0">
                          <a:effectLst/>
                        </a:rPr>
                        <a:t>is inconsistent </a:t>
                      </a:r>
                      <a:r>
                        <a:rPr lang="en-US" sz="1400" dirty="0" err="1">
                          <a:effectLst/>
                        </a:rPr>
                        <a:t>btwn</a:t>
                      </a:r>
                      <a:r>
                        <a:rPr lang="en-US" sz="1400" dirty="0">
                          <a:effectLst/>
                        </a:rPr>
                        <a:t> ID, what client</a:t>
                      </a:r>
                      <a:r>
                        <a:rPr lang="en-US" sz="1400" baseline="0" dirty="0">
                          <a:effectLst/>
                        </a:rPr>
                        <a:t> says</a:t>
                      </a:r>
                      <a:r>
                        <a:rPr lang="en-US" sz="1400" dirty="0">
                          <a:effectLst/>
                        </a:rPr>
                        <a:t>, and their records.</a:t>
                      </a:r>
                    </a:p>
                    <a:p>
                      <a:pPr marL="342900" marR="0" lvl="0" indent="-342900" algn="just">
                        <a:spcBef>
                          <a:spcPts val="0"/>
                        </a:spcBef>
                        <a:spcAft>
                          <a:spcPts val="0"/>
                        </a:spcAft>
                        <a:buFont typeface="Symbol"/>
                        <a:buChar char=""/>
                      </a:pPr>
                      <a:r>
                        <a:rPr lang="en-US" sz="1400" dirty="0">
                          <a:effectLst/>
                        </a:rPr>
                        <a:t>Picture or signature differs.</a:t>
                      </a:r>
                      <a:endParaRPr lang="en-US" sz="1400" dirty="0">
                        <a:effectLst/>
                        <a:latin typeface="Arial"/>
                        <a:ea typeface="Times New Roman"/>
                      </a:endParaRPr>
                    </a:p>
                  </a:txBody>
                  <a:tcPr marL="53983" marR="53983" marT="0" marB="0"/>
                </a:tc>
                <a:extLst>
                  <a:ext uri="{0D108BD9-81ED-4DB2-BD59-A6C34878D82A}">
                    <a16:rowId xmlns:a16="http://schemas.microsoft.com/office/drawing/2014/main" val="10001"/>
                  </a:ext>
                </a:extLst>
              </a:tr>
              <a:tr h="1068009">
                <a:tc>
                  <a:txBody>
                    <a:bodyPr/>
                    <a:lstStyle/>
                    <a:p>
                      <a:pPr marL="0" marR="0">
                        <a:lnSpc>
                          <a:spcPct val="115000"/>
                        </a:lnSpc>
                        <a:spcBef>
                          <a:spcPts val="0"/>
                        </a:spcBef>
                        <a:spcAft>
                          <a:spcPts val="0"/>
                        </a:spcAft>
                      </a:pPr>
                      <a:r>
                        <a:rPr lang="en-US" sz="1400">
                          <a:effectLst/>
                        </a:rPr>
                        <a:t>Personal Identifying Information</a:t>
                      </a:r>
                      <a:endParaRPr lang="en-US" sz="1400">
                        <a:effectLst/>
                        <a:latin typeface="Calibri"/>
                        <a:ea typeface="Calibri"/>
                        <a:cs typeface="Times New Roman"/>
                      </a:endParaRPr>
                    </a:p>
                  </a:txBody>
                  <a:tcPr marL="53983" marR="53983" marT="0" marB="0"/>
                </a:tc>
                <a:tc>
                  <a:txBody>
                    <a:bodyPr/>
                    <a:lstStyle/>
                    <a:p>
                      <a:pPr marL="342900" marR="0" lvl="0" indent="-342900" algn="just">
                        <a:spcBef>
                          <a:spcPts val="0"/>
                        </a:spcBef>
                        <a:spcAft>
                          <a:spcPts val="0"/>
                        </a:spcAft>
                        <a:buFont typeface="Symbol"/>
                        <a:buChar char=""/>
                      </a:pPr>
                      <a:r>
                        <a:rPr lang="en-US" sz="1400" dirty="0">
                          <a:effectLst/>
                        </a:rPr>
                        <a:t>Info matches other clients</a:t>
                      </a:r>
                    </a:p>
                    <a:p>
                      <a:pPr marL="342900" marR="0" lvl="0" indent="-342900" algn="just">
                        <a:spcBef>
                          <a:spcPts val="0"/>
                        </a:spcBef>
                        <a:spcAft>
                          <a:spcPts val="0"/>
                        </a:spcAft>
                        <a:buFont typeface="Symbol"/>
                        <a:buChar char=""/>
                      </a:pPr>
                      <a:r>
                        <a:rPr lang="en-US" sz="1400" dirty="0">
                          <a:effectLst/>
                        </a:rPr>
                        <a:t>Info. looks suspicious: phone number is answering service;</a:t>
                      </a:r>
                      <a:r>
                        <a:rPr lang="en-US" sz="1400" baseline="0" dirty="0">
                          <a:effectLst/>
                        </a:rPr>
                        <a:t> SSN</a:t>
                      </a:r>
                      <a:r>
                        <a:rPr lang="en-US" sz="1400" dirty="0">
                          <a:effectLst/>
                        </a:rPr>
                        <a:t> is on Death Master File; info. inconsistent with credit report.</a:t>
                      </a:r>
                    </a:p>
                    <a:p>
                      <a:pPr marL="342900" marR="0" lvl="0" indent="-342900" algn="just">
                        <a:spcBef>
                          <a:spcPts val="0"/>
                        </a:spcBef>
                        <a:spcAft>
                          <a:spcPts val="0"/>
                        </a:spcAft>
                        <a:buFont typeface="Symbol"/>
                        <a:buChar char=""/>
                      </a:pPr>
                      <a:r>
                        <a:rPr lang="en-US" sz="1400" dirty="0">
                          <a:effectLst/>
                        </a:rPr>
                        <a:t>Incomplete application and client fails to submit additional info</a:t>
                      </a:r>
                    </a:p>
                    <a:p>
                      <a:pPr marL="342900" marR="0" lvl="0" indent="-342900" algn="just">
                        <a:spcBef>
                          <a:spcPts val="0"/>
                        </a:spcBef>
                        <a:spcAft>
                          <a:spcPts val="0"/>
                        </a:spcAft>
                        <a:buFont typeface="Symbol"/>
                        <a:buChar char=""/>
                      </a:pPr>
                      <a:r>
                        <a:rPr lang="en-US" sz="1400" dirty="0">
                          <a:effectLst/>
                        </a:rPr>
                        <a:t>Client cannot provide authenticating info</a:t>
                      </a:r>
                      <a:r>
                        <a:rPr lang="en-US" sz="1400" baseline="0" dirty="0">
                          <a:effectLst/>
                        </a:rPr>
                        <a:t> beyond </a:t>
                      </a:r>
                      <a:r>
                        <a:rPr lang="en-US" sz="1400" dirty="0">
                          <a:effectLst/>
                        </a:rPr>
                        <a:t>name address phone</a:t>
                      </a:r>
                      <a:endParaRPr lang="en-US" sz="1400" dirty="0">
                        <a:effectLst/>
                        <a:latin typeface="Arial"/>
                        <a:ea typeface="Times New Roman"/>
                      </a:endParaRPr>
                    </a:p>
                  </a:txBody>
                  <a:tcPr marL="53983" marR="53983" marT="0" marB="0"/>
                </a:tc>
                <a:extLst>
                  <a:ext uri="{0D108BD9-81ED-4DB2-BD59-A6C34878D82A}">
                    <a16:rowId xmlns:a16="http://schemas.microsoft.com/office/drawing/2014/main" val="10002"/>
                  </a:ext>
                </a:extLst>
              </a:tr>
              <a:tr h="1280466">
                <a:tc>
                  <a:txBody>
                    <a:bodyPr/>
                    <a:lstStyle/>
                    <a:p>
                      <a:pPr marL="0" marR="0">
                        <a:lnSpc>
                          <a:spcPct val="115000"/>
                        </a:lnSpc>
                        <a:spcBef>
                          <a:spcPts val="0"/>
                        </a:spcBef>
                        <a:spcAft>
                          <a:spcPts val="0"/>
                        </a:spcAft>
                      </a:pPr>
                      <a:r>
                        <a:rPr lang="en-US" sz="1400" dirty="0">
                          <a:effectLst/>
                        </a:rPr>
                        <a:t>Account Activity</a:t>
                      </a:r>
                      <a:endParaRPr lang="en-US" sz="1400" dirty="0">
                        <a:effectLst/>
                        <a:latin typeface="Calibri"/>
                        <a:ea typeface="Calibri"/>
                        <a:cs typeface="Times New Roman"/>
                      </a:endParaRPr>
                    </a:p>
                  </a:txBody>
                  <a:tcPr marL="53983" marR="53983" marT="0" marB="0"/>
                </a:tc>
                <a:tc>
                  <a:txBody>
                    <a:bodyPr/>
                    <a:lstStyle/>
                    <a:p>
                      <a:pPr marL="342900" marR="0" lvl="0" indent="-342900" algn="just">
                        <a:spcBef>
                          <a:spcPts val="0"/>
                        </a:spcBef>
                        <a:spcAft>
                          <a:spcPts val="0"/>
                        </a:spcAft>
                        <a:buFont typeface="Symbol"/>
                        <a:buChar char=""/>
                      </a:pPr>
                      <a:r>
                        <a:rPr lang="en-US" sz="1400" dirty="0">
                          <a:effectLst/>
                        </a:rPr>
                        <a:t>A major change in spending or payment habits.</a:t>
                      </a:r>
                    </a:p>
                    <a:p>
                      <a:pPr marL="342900" marR="0" lvl="0" indent="-342900" algn="just">
                        <a:spcBef>
                          <a:spcPts val="0"/>
                        </a:spcBef>
                        <a:spcAft>
                          <a:spcPts val="0"/>
                        </a:spcAft>
                        <a:buFont typeface="Symbol"/>
                        <a:buChar char=""/>
                      </a:pPr>
                      <a:r>
                        <a:rPr lang="en-US" sz="1400" dirty="0">
                          <a:effectLst/>
                        </a:rPr>
                        <a:t>A change in address, followed by unusual requests: e.g., multiple credit cards.</a:t>
                      </a:r>
                    </a:p>
                    <a:p>
                      <a:pPr marL="342900" marR="0" lvl="0" indent="-342900" algn="just">
                        <a:spcBef>
                          <a:spcPts val="0"/>
                        </a:spcBef>
                        <a:spcAft>
                          <a:spcPts val="0"/>
                        </a:spcAft>
                        <a:buFont typeface="Symbol"/>
                        <a:buChar char=""/>
                      </a:pPr>
                      <a:r>
                        <a:rPr lang="en-US" sz="1400" dirty="0">
                          <a:effectLst/>
                        </a:rPr>
                        <a:t>Initial use of credit card shows unusual activity: first payment only; purchase of products easily converted to cash: electronics, jewelry.</a:t>
                      </a:r>
                    </a:p>
                    <a:p>
                      <a:pPr marL="342900" marR="0" lvl="0" indent="-342900" algn="just">
                        <a:spcBef>
                          <a:spcPts val="0"/>
                        </a:spcBef>
                        <a:spcAft>
                          <a:spcPts val="0"/>
                        </a:spcAft>
                        <a:buFont typeface="Symbol"/>
                        <a:buChar char=""/>
                      </a:pPr>
                      <a:r>
                        <a:rPr lang="en-US" sz="1400" dirty="0">
                          <a:effectLst/>
                        </a:rPr>
                        <a:t>Inactive accounts become suddenly active.</a:t>
                      </a:r>
                    </a:p>
                    <a:p>
                      <a:pPr marL="342900" marR="0" lvl="0" indent="-342900" algn="just">
                        <a:spcBef>
                          <a:spcPts val="0"/>
                        </a:spcBef>
                        <a:spcAft>
                          <a:spcPts val="0"/>
                        </a:spcAft>
                        <a:buFont typeface="Symbol"/>
                        <a:buChar char=""/>
                      </a:pPr>
                      <a:r>
                        <a:rPr lang="en-US" sz="1400" dirty="0">
                          <a:effectLst/>
                        </a:rPr>
                        <a:t>Mail is undeliverable</a:t>
                      </a:r>
                      <a:r>
                        <a:rPr lang="en-US" sz="1400" baseline="0" dirty="0">
                          <a:effectLst/>
                        </a:rPr>
                        <a:t> but</a:t>
                      </a:r>
                      <a:r>
                        <a:rPr lang="en-US" sz="1400" dirty="0">
                          <a:effectLst/>
                        </a:rPr>
                        <a:t> transactions continue.</a:t>
                      </a:r>
                      <a:endParaRPr lang="en-US" sz="1400" dirty="0">
                        <a:effectLst/>
                        <a:latin typeface="Arial"/>
                        <a:ea typeface="Times New Roman"/>
                      </a:endParaRPr>
                    </a:p>
                  </a:txBody>
                  <a:tcPr marL="53983" marR="53983" marT="0" marB="0"/>
                </a:tc>
                <a:extLst>
                  <a:ext uri="{0D108BD9-81ED-4DB2-BD59-A6C34878D82A}">
                    <a16:rowId xmlns:a16="http://schemas.microsoft.com/office/drawing/2014/main" val="10003"/>
                  </a:ext>
                </a:extLst>
              </a:tr>
              <a:tr h="736268">
                <a:tc>
                  <a:txBody>
                    <a:bodyPr/>
                    <a:lstStyle/>
                    <a:p>
                      <a:pPr marL="0" marR="0">
                        <a:lnSpc>
                          <a:spcPct val="115000"/>
                        </a:lnSpc>
                        <a:spcBef>
                          <a:spcPts val="0"/>
                        </a:spcBef>
                        <a:spcAft>
                          <a:spcPts val="0"/>
                        </a:spcAft>
                      </a:pPr>
                      <a:r>
                        <a:rPr lang="en-US" sz="1400">
                          <a:effectLst/>
                        </a:rPr>
                        <a:t>Warnings from a Credit Agency</a:t>
                      </a:r>
                      <a:endParaRPr lang="en-US" sz="1400">
                        <a:effectLst/>
                        <a:latin typeface="Calibri"/>
                        <a:ea typeface="Calibri"/>
                        <a:cs typeface="Times New Roman"/>
                      </a:endParaRPr>
                    </a:p>
                  </a:txBody>
                  <a:tcPr marL="53983" marR="53983" marT="0" marB="0"/>
                </a:tc>
                <a:tc>
                  <a:txBody>
                    <a:bodyPr/>
                    <a:lstStyle/>
                    <a:p>
                      <a:pPr marL="342900" marR="0" lvl="0" indent="-342900" algn="just">
                        <a:spcBef>
                          <a:spcPts val="0"/>
                        </a:spcBef>
                        <a:spcAft>
                          <a:spcPts val="0"/>
                        </a:spcAft>
                        <a:buFont typeface="Symbol"/>
                        <a:buChar char=""/>
                      </a:pPr>
                      <a:r>
                        <a:rPr lang="en-US" sz="1400" dirty="0">
                          <a:effectLst/>
                        </a:rPr>
                        <a:t>Changes to a credit report, inconsistent with client’s history.</a:t>
                      </a:r>
                    </a:p>
                    <a:p>
                      <a:pPr marL="342900" marR="0" lvl="0" indent="-342900" algn="just">
                        <a:spcBef>
                          <a:spcPts val="0"/>
                        </a:spcBef>
                        <a:spcAft>
                          <a:spcPts val="0"/>
                        </a:spcAft>
                        <a:buFont typeface="Symbol"/>
                        <a:buChar char=""/>
                      </a:pPr>
                      <a:r>
                        <a:rPr lang="en-US" sz="1400" dirty="0">
                          <a:effectLst/>
                        </a:rPr>
                        <a:t>Indication of fraud,</a:t>
                      </a:r>
                      <a:r>
                        <a:rPr lang="en-US" sz="1400" baseline="0" dirty="0">
                          <a:effectLst/>
                        </a:rPr>
                        <a:t> </a:t>
                      </a:r>
                      <a:r>
                        <a:rPr lang="en-US" sz="1400" dirty="0">
                          <a:effectLst/>
                        </a:rPr>
                        <a:t>credit freeze</a:t>
                      </a:r>
                      <a:r>
                        <a:rPr lang="en-US" sz="1400" baseline="0" dirty="0">
                          <a:effectLst/>
                        </a:rPr>
                        <a:t> or other </a:t>
                      </a:r>
                      <a:r>
                        <a:rPr lang="en-US" sz="1400" dirty="0">
                          <a:effectLst/>
                        </a:rPr>
                        <a:t>abuse.</a:t>
                      </a:r>
                    </a:p>
                    <a:p>
                      <a:pPr marL="342900" marR="0" lvl="0" indent="-342900" algn="just">
                        <a:spcBef>
                          <a:spcPts val="0"/>
                        </a:spcBef>
                        <a:spcAft>
                          <a:spcPts val="0"/>
                        </a:spcAft>
                        <a:buFont typeface="Symbol"/>
                        <a:buChar char=""/>
                      </a:pPr>
                      <a:r>
                        <a:rPr lang="en-US" sz="1400" dirty="0">
                          <a:effectLst/>
                        </a:rPr>
                        <a:t>Changes in recent credit transactions: increase in inquiries or new accounts.</a:t>
                      </a:r>
                      <a:endParaRPr lang="en-US" sz="1400" dirty="0">
                        <a:effectLst/>
                        <a:latin typeface="Arial"/>
                        <a:ea typeface="Times New Roman"/>
                      </a:endParaRPr>
                    </a:p>
                  </a:txBody>
                  <a:tcPr marL="53983" marR="53983" marT="0" marB="0"/>
                </a:tc>
                <a:extLst>
                  <a:ext uri="{0D108BD9-81ED-4DB2-BD59-A6C34878D82A}">
                    <a16:rowId xmlns:a16="http://schemas.microsoft.com/office/drawing/2014/main" val="10004"/>
                  </a:ext>
                </a:extLst>
              </a:tr>
              <a:tr h="490845">
                <a:tc>
                  <a:txBody>
                    <a:bodyPr/>
                    <a:lstStyle/>
                    <a:p>
                      <a:pPr marL="0" marR="0">
                        <a:lnSpc>
                          <a:spcPct val="115000"/>
                        </a:lnSpc>
                        <a:spcBef>
                          <a:spcPts val="0"/>
                        </a:spcBef>
                        <a:spcAft>
                          <a:spcPts val="0"/>
                        </a:spcAft>
                      </a:pPr>
                      <a:r>
                        <a:rPr lang="en-US" sz="1400" dirty="0">
                          <a:effectLst/>
                        </a:rPr>
                        <a:t>Other Sources</a:t>
                      </a:r>
                      <a:endParaRPr lang="en-US" sz="1400" dirty="0">
                        <a:effectLst/>
                        <a:latin typeface="Calibri"/>
                        <a:ea typeface="Calibri"/>
                        <a:cs typeface="Times New Roman"/>
                      </a:endParaRPr>
                    </a:p>
                  </a:txBody>
                  <a:tcPr marL="53983" marR="53983" marT="0" marB="0"/>
                </a:tc>
                <a:tc>
                  <a:txBody>
                    <a:bodyPr/>
                    <a:lstStyle/>
                    <a:p>
                      <a:pPr marL="342900" marR="0" lvl="0" indent="-342900" algn="just">
                        <a:spcBef>
                          <a:spcPts val="0"/>
                        </a:spcBef>
                        <a:spcAft>
                          <a:spcPts val="0"/>
                        </a:spcAft>
                        <a:buFont typeface="Symbol"/>
                        <a:buChar char=""/>
                      </a:pPr>
                      <a:r>
                        <a:rPr lang="en-US" sz="1400" dirty="0">
                          <a:effectLst/>
                        </a:rPr>
                        <a:t>Tip</a:t>
                      </a:r>
                      <a:r>
                        <a:rPr lang="en-US" sz="1400" baseline="0" dirty="0">
                          <a:effectLst/>
                        </a:rPr>
                        <a:t> indicates</a:t>
                      </a:r>
                      <a:r>
                        <a:rPr lang="en-US" sz="1400" dirty="0">
                          <a:effectLst/>
                        </a:rPr>
                        <a:t> an account has been opened inappropriately or used fraudulently.</a:t>
                      </a:r>
                      <a:endParaRPr lang="en-US" sz="1400" dirty="0">
                        <a:effectLst/>
                        <a:latin typeface="Arial"/>
                        <a:ea typeface="Times New Roman"/>
                      </a:endParaRPr>
                    </a:p>
                  </a:txBody>
                  <a:tcPr marL="53983" marR="53983" marT="0" marB="0"/>
                </a:tc>
                <a:extLst>
                  <a:ext uri="{0D108BD9-81ED-4DB2-BD59-A6C34878D82A}">
                    <a16:rowId xmlns:a16="http://schemas.microsoft.com/office/drawing/2014/main" val="10005"/>
                  </a:ext>
                </a:extLst>
              </a:tr>
            </a:tbl>
          </a:graphicData>
        </a:graphic>
      </p:graphicFrame>
      <p:sp>
        <p:nvSpPr>
          <p:cNvPr id="79898" name="Footer Placeholder 3">
            <a:extLst>
              <a:ext uri="{FF2B5EF4-FFF2-40B4-BE49-F238E27FC236}">
                <a16:creationId xmlns:a16="http://schemas.microsoft.com/office/drawing/2014/main" id="{86E86C86-98E8-470B-86B9-0229FA0DD125}"/>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Red Flags Rule</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40AD710-33E9-4375-86B6-FFE1D0168443}"/>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Identity Theft Prevention Program</a:t>
            </a:r>
          </a:p>
        </p:txBody>
      </p:sp>
      <p:sp>
        <p:nvSpPr>
          <p:cNvPr id="41987" name="Content Placeholder 2">
            <a:extLst>
              <a:ext uri="{FF2B5EF4-FFF2-40B4-BE49-F238E27FC236}">
                <a16:creationId xmlns:a16="http://schemas.microsoft.com/office/drawing/2014/main" id="{B53A8232-55B5-4AE6-8874-BBBF926774C5}"/>
              </a:ext>
            </a:extLst>
          </p:cNvPr>
          <p:cNvSpPr>
            <a:spLocks noGrp="1"/>
          </p:cNvSpPr>
          <p:nvPr>
            <p:ph idx="1"/>
          </p:nvPr>
        </p:nvSpPr>
        <p:spPr/>
        <p:txBody>
          <a:bodyPr/>
          <a:lstStyle/>
          <a:p>
            <a:pPr eaLnBrk="1" hangingPunct="1"/>
            <a:r>
              <a:rPr lang="en-US" altLang="en-US" sz="2800" dirty="0">
                <a:latin typeface="Calibri" panose="020F0502020204030204" pitchFamily="34" charset="0"/>
                <a:ea typeface="ヒラギノ角ゴ Pro W3"/>
                <a:cs typeface="ヒラギノ角ゴ Pro W3"/>
              </a:rPr>
              <a:t>Addresses how Red Flags should be detected and handled by employees  </a:t>
            </a:r>
          </a:p>
          <a:p>
            <a:pPr marL="342900" lvl="1" indent="-342900" eaLnBrk="1" hangingPunct="1">
              <a:buFont typeface="Arial" panose="020B0604020202020204" pitchFamily="34" charset="0"/>
              <a:buChar char="•"/>
            </a:pPr>
            <a:r>
              <a:rPr lang="en-US" altLang="en-US" sz="2400" dirty="0">
                <a:latin typeface="Calibri" panose="020F0502020204030204" pitchFamily="34" charset="0"/>
                <a:ea typeface="ヒラギノ角ゴ Pro W3"/>
                <a:cs typeface="ヒラギノ角ゴ Pro W3"/>
              </a:rPr>
              <a:t>Agency established 5 categories and 26 examples of red flag situations (in Ch. 2 Fraud). </a:t>
            </a:r>
          </a:p>
          <a:p>
            <a:pPr marL="342900" lvl="1" indent="-342900" eaLnBrk="1" hangingPunct="1">
              <a:buFont typeface="Arial" panose="020B0604020202020204" pitchFamily="34" charset="0"/>
              <a:buChar char="•"/>
            </a:pPr>
            <a:r>
              <a:rPr lang="en-US" altLang="en-US" sz="2400" dirty="0">
                <a:latin typeface="Calibri" panose="020F0502020204030204" pitchFamily="34" charset="0"/>
                <a:ea typeface="ヒラギノ角ゴ Pro W3"/>
                <a:cs typeface="ヒラギノ角ゴ Pro W3"/>
              </a:rPr>
              <a:t>Employees shall be trained for Red Flags</a:t>
            </a:r>
          </a:p>
          <a:p>
            <a:pPr marL="342900" lvl="1" indent="-342900" eaLnBrk="1" hangingPunct="1">
              <a:buFont typeface="Arial" panose="020B0604020202020204" pitchFamily="34" charset="0"/>
              <a:buChar char="•"/>
            </a:pPr>
            <a:r>
              <a:rPr lang="en-US" altLang="en-US" sz="2400" dirty="0">
                <a:latin typeface="Calibri" panose="020F0502020204030204" pitchFamily="34" charset="0"/>
                <a:ea typeface="ヒラギノ角ゴ Pro W3"/>
                <a:cs typeface="ヒラギノ角ゴ Pro W3"/>
              </a:rPr>
              <a:t>Contractual agreements must detail</a:t>
            </a:r>
          </a:p>
          <a:p>
            <a:pPr eaLnBrk="1" hangingPunct="1"/>
            <a:r>
              <a:rPr lang="en-US" altLang="en-US" sz="2800" dirty="0">
                <a:latin typeface="Calibri" panose="020F0502020204030204" pitchFamily="34" charset="0"/>
                <a:ea typeface="ヒラギノ角ゴ Pro W3"/>
                <a:cs typeface="ヒラギノ角ゴ Pro W3"/>
              </a:rPr>
              <a:t>Program reviewed periodically </a:t>
            </a:r>
          </a:p>
          <a:p>
            <a:pPr marL="342900" lvl="1" indent="-342900" eaLnBrk="1" hangingPunct="1">
              <a:buFont typeface="Arial" panose="020B0604020202020204" pitchFamily="34" charset="0"/>
              <a:buChar char="•"/>
            </a:pPr>
            <a:r>
              <a:rPr lang="en-US" altLang="en-US" sz="2400" dirty="0">
                <a:latin typeface="Calibri" panose="020F0502020204030204" pitchFamily="34" charset="0"/>
                <a:ea typeface="ヒラギノ角ゴ Pro W3"/>
                <a:cs typeface="ヒラギノ角ゴ Pro W3"/>
              </a:rPr>
              <a:t>Approved by the board of directors</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7EEF-FC10-4CA5-9F9E-C1043D023864}"/>
              </a:ext>
            </a:extLst>
          </p:cNvPr>
          <p:cNvSpPr>
            <a:spLocks noGrp="1"/>
          </p:cNvSpPr>
          <p:nvPr>
            <p:ph type="title"/>
          </p:nvPr>
        </p:nvSpPr>
        <p:spPr/>
        <p:txBody>
          <a:bodyPr/>
          <a:lstStyle/>
          <a:p>
            <a:pPr eaLnBrk="1" hangingPunct="1">
              <a:defRPr/>
            </a:pPr>
            <a:r>
              <a:rPr lang="en-US" dirty="0"/>
              <a:t>Family Educational Rights and Privacy Act (FERPA)</a:t>
            </a:r>
          </a:p>
        </p:txBody>
      </p:sp>
      <p:sp>
        <p:nvSpPr>
          <p:cNvPr id="43011" name="Text Placeholder 2">
            <a:extLst>
              <a:ext uri="{FF2B5EF4-FFF2-40B4-BE49-F238E27FC236}">
                <a16:creationId xmlns:a16="http://schemas.microsoft.com/office/drawing/2014/main" id="{98E895B6-164C-44A4-B566-9FAEC98AC8D8}"/>
              </a:ext>
            </a:extLst>
          </p:cNvPr>
          <p:cNvSpPr>
            <a:spLocks noGrp="1"/>
          </p:cNvSpPr>
          <p:nvPr>
            <p:ph type="body" idx="1"/>
          </p:nvPr>
        </p:nvSpPr>
        <p:spPr/>
        <p:txBody>
          <a:bodyPr/>
          <a:lstStyle/>
          <a:p>
            <a:pPr eaLnBrk="1" hangingPunct="1"/>
            <a:r>
              <a:rPr lang="en-US" altLang="en-US">
                <a:latin typeface="Calibri" panose="020F0502020204030204" pitchFamily="34" charset="0"/>
                <a:ea typeface="ヒラギノ角ゴ Pro W3"/>
                <a:cs typeface="ヒラギノ角ゴ Pro W3"/>
              </a:rPr>
              <a:t>Students in public schools</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5356CB3-8822-47D4-9ABA-7B934E69B310}"/>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FERPA Protects:</a:t>
            </a:r>
          </a:p>
        </p:txBody>
      </p:sp>
      <p:sp>
        <p:nvSpPr>
          <p:cNvPr id="44035" name="Content Placeholder 2">
            <a:extLst>
              <a:ext uri="{FF2B5EF4-FFF2-40B4-BE49-F238E27FC236}">
                <a16:creationId xmlns:a16="http://schemas.microsoft.com/office/drawing/2014/main" id="{890A1849-C16D-4C0F-B0A0-C89FE62F40FA}"/>
              </a:ext>
            </a:extLst>
          </p:cNvPr>
          <p:cNvSpPr>
            <a:spLocks noGrp="1"/>
          </p:cNvSpPr>
          <p:nvPr>
            <p:ph idx="1"/>
          </p:nvPr>
        </p:nvSpPr>
        <p:spPr/>
        <p:txBody>
          <a:bodyPr/>
          <a:lstStyle/>
          <a:p>
            <a:pPr eaLnBrk="1" hangingPunct="1"/>
            <a:r>
              <a:rPr lang="en-US" altLang="en-US" sz="2400">
                <a:latin typeface="Calibri" panose="020F0502020204030204" pitchFamily="34" charset="0"/>
                <a:ea typeface="ヒラギノ角ゴ Pro W3"/>
                <a:cs typeface="ヒラギノ角ゴ Pro W3"/>
              </a:rPr>
              <a:t>Personally Identifiable Information (PII) </a:t>
            </a:r>
          </a:p>
          <a:p>
            <a:pPr marL="285750" lvl="1" indent="-28575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Name, social security number, student number. </a:t>
            </a:r>
          </a:p>
          <a:p>
            <a:pPr marL="285750" lvl="1" indent="-28575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Although not PII, grades are protected </a:t>
            </a:r>
          </a:p>
          <a:p>
            <a:pPr eaLnBrk="1" hangingPunct="1"/>
            <a:r>
              <a:rPr lang="en-US" altLang="en-US" sz="2400">
                <a:latin typeface="Calibri" panose="020F0502020204030204" pitchFamily="34" charset="0"/>
                <a:ea typeface="ヒラギノ角ゴ Pro W3"/>
                <a:cs typeface="ヒラギノ角ゴ Pro W3"/>
              </a:rPr>
              <a:t>Not protected information includes: </a:t>
            </a:r>
          </a:p>
          <a:p>
            <a:pPr marL="285750" lvl="1" indent="-28575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police records, student majors, grade level, honors and awards, dates of attendance, status (full/part-time), participation sports or clubs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9C640330-B7BC-4F90-966C-5BFFCC98218F}"/>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FERPA Information Security</a:t>
            </a:r>
          </a:p>
        </p:txBody>
      </p:sp>
      <p:sp>
        <p:nvSpPr>
          <p:cNvPr id="45059" name="Content Placeholder 2">
            <a:extLst>
              <a:ext uri="{FF2B5EF4-FFF2-40B4-BE49-F238E27FC236}">
                <a16:creationId xmlns:a16="http://schemas.microsoft.com/office/drawing/2014/main" id="{8395704E-2EAB-4C76-B0EE-F420BB35E543}"/>
              </a:ext>
            </a:extLst>
          </p:cNvPr>
          <p:cNvSpPr>
            <a:spLocks noGrp="1"/>
          </p:cNvSpPr>
          <p:nvPr>
            <p:ph idx="1"/>
          </p:nvPr>
        </p:nvSpPr>
        <p:spPr/>
        <p:txBody>
          <a:bodyPr/>
          <a:lstStyle/>
          <a:p>
            <a:pPr eaLnBrk="1" hangingPunct="1"/>
            <a:r>
              <a:rPr lang="en-US" altLang="en-US" sz="2400">
                <a:latin typeface="Calibri" panose="020F0502020204030204" pitchFamily="34" charset="0"/>
                <a:ea typeface="ヒラギノ角ゴ Pro W3"/>
                <a:cs typeface="ヒラギノ角ゴ Pro W3"/>
              </a:rPr>
              <a:t>Schools may disclose directory information for students, but students may opt out.  </a:t>
            </a:r>
          </a:p>
          <a:p>
            <a:pPr eaLnBrk="1" hangingPunct="1"/>
            <a:r>
              <a:rPr lang="en-US" altLang="en-US" sz="2400">
                <a:latin typeface="Calibri" panose="020F0502020204030204" pitchFamily="34" charset="0"/>
                <a:ea typeface="ヒラギノ角ゴ Pro W3"/>
                <a:cs typeface="ヒラギノ角ゴ Pro W3"/>
              </a:rPr>
              <a:t>Students and their guardians </a:t>
            </a:r>
          </a:p>
          <a:p>
            <a:pPr marL="285750" lvl="1" indent="-28575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may view records, </a:t>
            </a:r>
          </a:p>
          <a:p>
            <a:pPr marL="285750" lvl="1" indent="-28575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request corrections to their records,</a:t>
            </a:r>
          </a:p>
          <a:p>
            <a:pPr marL="285750" lvl="1" indent="-28575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receive a disclosure notification annually</a:t>
            </a:r>
          </a:p>
          <a:p>
            <a:pPr eaLnBrk="1" hangingPunct="1"/>
            <a:r>
              <a:rPr lang="en-US" altLang="en-US" sz="2400">
                <a:latin typeface="Calibri" panose="020F0502020204030204" pitchFamily="34" charset="0"/>
                <a:ea typeface="ヒラギノ角ゴ Pro W3"/>
                <a:cs typeface="ヒラギノ角ゴ Pro W3"/>
              </a:rPr>
              <a:t>Who qualifies:  parents of students &lt; 18, students &gt;=18, and students of higher ed.  </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56A6-B60F-4331-BF86-7B5A684D35FF}"/>
              </a:ext>
            </a:extLst>
          </p:cNvPr>
          <p:cNvSpPr>
            <a:spLocks noGrp="1"/>
          </p:cNvSpPr>
          <p:nvPr>
            <p:ph type="title"/>
          </p:nvPr>
        </p:nvSpPr>
        <p:spPr/>
        <p:txBody>
          <a:bodyPr/>
          <a:lstStyle/>
          <a:p>
            <a:pPr eaLnBrk="1" hangingPunct="1">
              <a:defRPr/>
            </a:pPr>
            <a:r>
              <a:rPr lang="en-US" dirty="0"/>
              <a:t>Children’s Internet Protection Act (CIPA)</a:t>
            </a:r>
          </a:p>
        </p:txBody>
      </p:sp>
      <p:sp>
        <p:nvSpPr>
          <p:cNvPr id="46083" name="Text Placeholder 2">
            <a:extLst>
              <a:ext uri="{FF2B5EF4-FFF2-40B4-BE49-F238E27FC236}">
                <a16:creationId xmlns:a16="http://schemas.microsoft.com/office/drawing/2014/main" id="{40408309-208E-4D9D-BA19-4380979DB318}"/>
              </a:ext>
            </a:extLst>
          </p:cNvPr>
          <p:cNvSpPr>
            <a:spLocks noGrp="1"/>
          </p:cNvSpPr>
          <p:nvPr>
            <p:ph type="body" idx="1"/>
          </p:nvPr>
        </p:nvSpPr>
        <p:spPr/>
        <p:txBody>
          <a:bodyPr/>
          <a:lstStyle/>
          <a:p>
            <a:pPr eaLnBrk="1" hangingPunct="1"/>
            <a:r>
              <a:rPr lang="en-US" altLang="en-US">
                <a:latin typeface="Calibri" panose="020F0502020204030204" pitchFamily="34" charset="0"/>
                <a:ea typeface="ヒラギノ角ゴ Pro W3"/>
                <a:cs typeface="ヒラギノ角ゴ Pro W3"/>
              </a:rPr>
              <a:t>Schools, libraries restrict access to websites</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339FD05-1F4B-412F-BD52-390A4EB5C329}"/>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Children’s Internet Protection Act (CIPA)</a:t>
            </a:r>
          </a:p>
        </p:txBody>
      </p:sp>
      <p:sp>
        <p:nvSpPr>
          <p:cNvPr id="46083" name="Content Placeholder 2">
            <a:extLst>
              <a:ext uri="{FF2B5EF4-FFF2-40B4-BE49-F238E27FC236}">
                <a16:creationId xmlns:a16="http://schemas.microsoft.com/office/drawing/2014/main" id="{3BE90F24-8FA3-4684-BF98-A5EA65AC072B}"/>
              </a:ext>
            </a:extLst>
          </p:cNvPr>
          <p:cNvSpPr>
            <a:spLocks noGrp="1"/>
          </p:cNvSpPr>
          <p:nvPr>
            <p:ph idx="1"/>
          </p:nvPr>
        </p:nvSpPr>
        <p:spPr/>
        <p:txBody>
          <a:bodyPr/>
          <a:lstStyle/>
          <a:p>
            <a:pPr eaLnBrk="1" hangingPunct="1">
              <a:defRPr/>
            </a:pPr>
            <a:r>
              <a:rPr lang="en-US" altLang="en-US" sz="2400" dirty="0">
                <a:latin typeface="Calibri" pitchFamily="34" charset="0"/>
                <a:ea typeface="ヒラギノ角ゴ Pro W3"/>
                <a:cs typeface="ヒラギノ角ゴ Pro W3"/>
              </a:rPr>
              <a:t>Applicable to: schools, libraries receiving federal funding </a:t>
            </a:r>
          </a:p>
          <a:p>
            <a:pPr eaLnBrk="1" hangingPunct="1">
              <a:defRPr/>
            </a:pPr>
            <a:r>
              <a:rPr lang="en-US" altLang="en-US" sz="2400" dirty="0">
                <a:latin typeface="Calibri" pitchFamily="34" charset="0"/>
                <a:ea typeface="ヒラギノ角ゴ Pro W3"/>
                <a:cs typeface="ヒラギノ角ゴ Pro W3"/>
              </a:rPr>
              <a:t>Filter web content for children under 17</a:t>
            </a:r>
          </a:p>
          <a:p>
            <a:pPr marL="285750" lvl="1" indent="-285750" eaLnBrk="1" hangingPunct="1">
              <a:buFont typeface="Arial" panose="020B0604020202020204" pitchFamily="34" charset="0"/>
              <a:buChar char="•"/>
              <a:defRPr/>
            </a:pPr>
            <a:r>
              <a:rPr lang="en-US" altLang="en-US" sz="2400">
                <a:latin typeface="Calibri" pitchFamily="34" charset="0"/>
                <a:ea typeface="ヒラギノ角ゴ Pro W3"/>
                <a:cs typeface="ヒラギノ角ゴ Pro W3"/>
              </a:rPr>
              <a:t>Pornography, obscene materials, and materials deemed harmful to minors  </a:t>
            </a:r>
          </a:p>
          <a:p>
            <a:pPr lvl="1" eaLnBrk="1" hangingPunct="1">
              <a:defRPr/>
            </a:pPr>
            <a:r>
              <a:rPr lang="en-US" altLang="en-US" sz="2400">
                <a:latin typeface="Calibri" pitchFamily="34" charset="0"/>
                <a:ea typeface="ヒラギノ角ゴ Pro W3"/>
                <a:cs typeface="ヒラギノ角ゴ Pro W3"/>
              </a:rPr>
              <a:t>Filters may be disabled for adults </a:t>
            </a:r>
          </a:p>
          <a:p>
            <a:pPr eaLnBrk="1" hangingPunct="1">
              <a:defRPr/>
            </a:pPr>
            <a:r>
              <a:rPr lang="en-US" altLang="en-US" sz="2400" dirty="0">
                <a:latin typeface="Calibri" pitchFamily="34" charset="0"/>
                <a:ea typeface="ヒラギノ角ゴ Pro W3"/>
                <a:cs typeface="ヒラギノ角ゴ Pro W3"/>
              </a:rPr>
              <a:t>Internet Safety Policy describes access and restrictions for minors. </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7266-7D41-40F6-BC50-CB8D82350521}"/>
              </a:ext>
            </a:extLst>
          </p:cNvPr>
          <p:cNvSpPr>
            <a:spLocks noGrp="1"/>
          </p:cNvSpPr>
          <p:nvPr>
            <p:ph type="title"/>
          </p:nvPr>
        </p:nvSpPr>
        <p:spPr/>
        <p:txBody>
          <a:bodyPr/>
          <a:lstStyle/>
          <a:p>
            <a:pPr eaLnBrk="1" hangingPunct="1">
              <a:defRPr/>
            </a:pPr>
            <a:r>
              <a:rPr lang="en-US" dirty="0"/>
              <a:t>Federal Information Security Management Act (FISMA)</a:t>
            </a:r>
          </a:p>
        </p:txBody>
      </p:sp>
      <p:sp>
        <p:nvSpPr>
          <p:cNvPr id="48131" name="Text Placeholder 2">
            <a:extLst>
              <a:ext uri="{FF2B5EF4-FFF2-40B4-BE49-F238E27FC236}">
                <a16:creationId xmlns:a16="http://schemas.microsoft.com/office/drawing/2014/main" id="{0766388E-1F96-438D-8F0B-304C31D7BB84}"/>
              </a:ext>
            </a:extLst>
          </p:cNvPr>
          <p:cNvSpPr>
            <a:spLocks noGrp="1"/>
          </p:cNvSpPr>
          <p:nvPr>
            <p:ph type="body" idx="1"/>
          </p:nvPr>
        </p:nvSpPr>
        <p:spPr/>
        <p:txBody>
          <a:bodyPr/>
          <a:lstStyle/>
          <a:p>
            <a:pPr eaLnBrk="1" hangingPunct="1"/>
            <a:r>
              <a:rPr lang="en-US" altLang="en-US">
                <a:latin typeface="Calibri" panose="020F0502020204030204" pitchFamily="34" charset="0"/>
                <a:ea typeface="ヒラギノ角ゴ Pro W3"/>
                <a:cs typeface="ヒラギノ角ゴ Pro W3"/>
              </a:rPr>
              <a:t>Federal agencies, their contractors, and other entities whose systems interconnect with U.S. government information systems</a:t>
            </a:r>
          </a:p>
        </p:txBody>
      </p:sp>
      <p:sp>
        <p:nvSpPr>
          <p:cNvPr id="48132" name="Rectangle 3">
            <a:extLst>
              <a:ext uri="{FF2B5EF4-FFF2-40B4-BE49-F238E27FC236}">
                <a16:creationId xmlns:a16="http://schemas.microsoft.com/office/drawing/2014/main" id="{1FC25960-F772-4504-A8BE-22E04B17C8AC}"/>
              </a:ext>
            </a:extLst>
          </p:cNvPr>
          <p:cNvSpPr>
            <a:spLocks noChangeArrowheads="1"/>
          </p:cNvSpPr>
          <p:nvPr/>
        </p:nvSpPr>
        <p:spPr bwMode="auto">
          <a:xfrm>
            <a:off x="722313" y="2906713"/>
            <a:ext cx="7772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a:t>
            </a:r>
          </a:p>
        </p:txBody>
      </p:sp>
      <p:pic>
        <p:nvPicPr>
          <p:cNvPr id="48133" name="Picture 7" descr="C:\Users\lincke\AppData\Local\Microsoft\Windows\Temporary Internet Files\Content.IE5\4YHD2KQO\uS_gov_structure[1].gif">
            <a:extLst>
              <a:ext uri="{FF2B5EF4-FFF2-40B4-BE49-F238E27FC236}">
                <a16:creationId xmlns:a16="http://schemas.microsoft.com/office/drawing/2014/main" id="{E6E2DDDF-57F0-4798-A433-D5075EF57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338" y="481013"/>
            <a:ext cx="508635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6EDD5F7-393C-4863-A3F0-DD5BCF0770AE}"/>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FISMA Allocated:</a:t>
            </a:r>
          </a:p>
        </p:txBody>
      </p:sp>
      <p:sp>
        <p:nvSpPr>
          <p:cNvPr id="49155" name="Content Placeholder 2">
            <a:extLst>
              <a:ext uri="{FF2B5EF4-FFF2-40B4-BE49-F238E27FC236}">
                <a16:creationId xmlns:a16="http://schemas.microsoft.com/office/drawing/2014/main" id="{75C490C4-43F4-45DC-AF51-C82FCC9AB66B}"/>
              </a:ext>
            </a:extLst>
          </p:cNvPr>
          <p:cNvSpPr>
            <a:spLocks noGrp="1"/>
          </p:cNvSpPr>
          <p:nvPr>
            <p:ph idx="1"/>
          </p:nvPr>
        </p:nvSpPr>
        <p:spPr/>
        <p:txBody>
          <a:bodyPr/>
          <a:lstStyle/>
          <a:p>
            <a:pPr eaLnBrk="1" hangingPunct="1"/>
            <a:r>
              <a:rPr lang="en-US" altLang="en-US" sz="2800">
                <a:latin typeface="Calibri" panose="020F0502020204030204" pitchFamily="34" charset="0"/>
                <a:ea typeface="ヒラギノ角ゴ Pro W3"/>
                <a:cs typeface="ヒラギノ角ゴ Pro W3"/>
              </a:rPr>
              <a:t>Federal CIO Kundra said (2010): government computers are attacked millions of times each day</a:t>
            </a:r>
          </a:p>
          <a:p>
            <a:pPr eaLnBrk="1" hangingPunct="1"/>
            <a:endParaRPr lang="en-US" altLang="en-US" sz="2800">
              <a:latin typeface="Calibri" panose="020F0502020204030204" pitchFamily="34" charset="0"/>
              <a:ea typeface="ヒラギノ角ゴ Pro W3"/>
              <a:cs typeface="ヒラギノ角ゴ Pro W3"/>
            </a:endParaRPr>
          </a:p>
          <a:p>
            <a:pPr eaLnBrk="1" hangingPunct="1"/>
            <a:r>
              <a:rPr lang="en-US" altLang="en-US" sz="2800">
                <a:latin typeface="Calibri" panose="020F0502020204030204" pitchFamily="34" charset="0"/>
                <a:ea typeface="ヒラギノ角ゴ Pro W3"/>
                <a:cs typeface="ヒラギノ角ゴ Pro W3"/>
              </a:rPr>
              <a:t>National Institute for Standards and Technology (NIST)</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Federal Information Processing Standards (FIPS): Minimum required standards</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Special Publications (SP): Guidelines</a:t>
            </a:r>
          </a:p>
          <a:p>
            <a:pPr eaLnBrk="1" hangingPunct="1"/>
            <a:r>
              <a:rPr lang="en-US" altLang="en-US" sz="2800">
                <a:latin typeface="Calibri" panose="020F0502020204030204" pitchFamily="34" charset="0"/>
                <a:ea typeface="ヒラギノ角ゴ Pro W3"/>
                <a:cs typeface="ヒラギノ角ゴ Pro W3"/>
              </a:rPr>
              <a:t>US-CERT: a national incident response center.  </a:t>
            </a:r>
          </a:p>
          <a:p>
            <a:pPr eaLnBrk="1" hangingPunct="1"/>
            <a:endParaRPr lang="en-US" altLang="en-US" sz="2800">
              <a:latin typeface="Calibri" panose="020F0502020204030204" pitchFamily="34" charset="0"/>
              <a:ea typeface="ヒラギノ角ゴ Pro W3"/>
              <a:cs typeface="ヒラギノ角ゴ Pro W3"/>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a:extLst>
              <a:ext uri="{FF2B5EF4-FFF2-40B4-BE49-F238E27FC236}">
                <a16:creationId xmlns:a16="http://schemas.microsoft.com/office/drawing/2014/main" id="{B485442E-F08A-4F6B-B3DA-F9C7949F6FD5}"/>
              </a:ext>
            </a:extLst>
          </p:cNvPr>
          <p:cNvSpPr>
            <a:spLocks noChangeArrowheads="1" noChangeShapeType="1" noTextEdit="1"/>
          </p:cNvSpPr>
          <p:nvPr/>
        </p:nvSpPr>
        <p:spPr bwMode="auto">
          <a:xfrm>
            <a:off x="1219200" y="1752600"/>
            <a:ext cx="6705600" cy="4343400"/>
          </a:xfrm>
          <a:prstGeom prst="rect">
            <a:avLst/>
          </a:prstGeom>
        </p:spPr>
        <p:txBody>
          <a:bodyPr wrap="none" fromWordArt="1">
            <a:prstTxWarp prst="textPlain">
              <a:avLst>
                <a:gd name="adj" fmla="val 50000"/>
              </a:avLst>
            </a:prstTxWarp>
          </a:bodyPr>
          <a:lstStyle/>
          <a:p>
            <a:pPr algn="ctr"/>
            <a:r>
              <a:rPr lang="en-US" sz="3600" i="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Confidentiality</a:t>
            </a:r>
          </a:p>
          <a:p>
            <a:pPr algn="ctr"/>
            <a:r>
              <a:rPr lang="en-US" sz="3600" i="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Integrity</a:t>
            </a:r>
          </a:p>
          <a:p>
            <a:pPr algn="ctr"/>
            <a:r>
              <a:rPr lang="en-US" sz="3600" i="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Availability</a:t>
            </a:r>
          </a:p>
        </p:txBody>
      </p:sp>
      <p:sp>
        <p:nvSpPr>
          <p:cNvPr id="15363" name="Rectangle 3">
            <a:extLst>
              <a:ext uri="{FF2B5EF4-FFF2-40B4-BE49-F238E27FC236}">
                <a16:creationId xmlns:a16="http://schemas.microsoft.com/office/drawing/2014/main" id="{A2FA189A-D449-4774-AEF2-65B6E6E8FF76}"/>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Security Assures…</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14F10E-BEAD-B331-09B0-9F2F3DFCC100}"/>
              </a:ext>
            </a:extLst>
          </p:cNvPr>
          <p:cNvSpPr>
            <a:spLocks noGrp="1"/>
          </p:cNvSpPr>
          <p:nvPr>
            <p:ph idx="11"/>
          </p:nvPr>
        </p:nvSpPr>
        <p:spPr/>
        <p:txBody>
          <a:bodyPr/>
          <a:lstStyle/>
          <a:p>
            <a:pPr marL="285750" marR="0" indent="-285750" algn="just">
              <a:spcBef>
                <a:spcPts val="0"/>
              </a:spcBef>
              <a:spcAft>
                <a:spcPts val="6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FISMA adherents perform risk-based security according to NIST Risk Management Framework</a:t>
            </a:r>
          </a:p>
          <a:p>
            <a:pPr marL="285750" marR="0" indent="-285750" algn="just">
              <a:spcBef>
                <a:spcPts val="0"/>
              </a:spcBef>
              <a:spcAft>
                <a:spcPts val="6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risk analysis determines which controls are recommended. </a:t>
            </a:r>
          </a:p>
          <a:p>
            <a:pPr marL="285750" marR="0" indent="-285750" algn="just">
              <a:spcBef>
                <a:spcPts val="0"/>
              </a:spcBef>
              <a:spcAft>
                <a:spcPts val="6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Recommended controls are listed as Federal Information Processing Standards (FIPS): </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NIST 800-53</a:t>
            </a:r>
            <a:r>
              <a:rPr lang="en-US" sz="1800"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Security and Privacy Controls for Information Systems and Organizations</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p>
            <a:pPr marL="0" marR="0" algn="just">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NIST 800-53 classifies Security Category (SC) requirements as:</a:t>
            </a:r>
          </a:p>
          <a:p>
            <a:pPr marL="285750" marR="0" indent="-285750" algn="just">
              <a:spcBef>
                <a:spcPts val="0"/>
              </a:spcBef>
              <a:spcAft>
                <a:spcPts val="600"/>
              </a:spcAft>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high, moderate, low impact or not applicable. </a:t>
            </a:r>
          </a:p>
          <a:p>
            <a:pPr marL="285750" marR="0" indent="-285750" algn="just">
              <a:spcBef>
                <a:spcPts val="0"/>
              </a:spcBef>
              <a:spcAft>
                <a:spcPts val="600"/>
              </a:spcAf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o</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 per system basis </a:t>
            </a:r>
          </a:p>
          <a:p>
            <a:pPr marL="285750" marR="0" indent="-285750" algn="just">
              <a:spcBef>
                <a:spcPts val="0"/>
              </a:spcBef>
              <a:spcAft>
                <a:spcPts val="600"/>
              </a:spcAf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each for </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confidentiality, integrity, and availability.  </a:t>
            </a:r>
          </a:p>
          <a:p>
            <a:pPr marL="0" marR="0" algn="ctr">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 example SC rating would be:</a:t>
            </a:r>
            <a:endPar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marR="0" algn="ctr">
              <a:spcBef>
                <a:spcPts val="0"/>
              </a:spcBef>
              <a:spcAft>
                <a:spcPts val="600"/>
              </a:spcAft>
            </a:pPr>
            <a:r>
              <a:rPr lang="en-US" sz="1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SC </a:t>
            </a:r>
            <a:r>
              <a:rPr lang="en-US" sz="18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sensor data = {(</a:t>
            </a:r>
            <a:r>
              <a:rPr lang="en-US" sz="1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confidentiality</a:t>
            </a:r>
            <a:r>
              <a:rPr lang="en-US" sz="18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NA), (</a:t>
            </a:r>
            <a:r>
              <a:rPr lang="en-US" sz="1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integrity</a:t>
            </a:r>
            <a:r>
              <a:rPr lang="en-US" sz="18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MODERATE), (</a:t>
            </a:r>
            <a:r>
              <a:rPr lang="en-US" sz="1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availability</a:t>
            </a:r>
            <a:r>
              <a:rPr lang="en-US" sz="18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HIGH)}</a:t>
            </a:r>
          </a:p>
          <a:p>
            <a:endParaRPr lang="en-US" dirty="0"/>
          </a:p>
        </p:txBody>
      </p:sp>
      <p:sp>
        <p:nvSpPr>
          <p:cNvPr id="3" name="Title 2">
            <a:extLst>
              <a:ext uri="{FF2B5EF4-FFF2-40B4-BE49-F238E27FC236}">
                <a16:creationId xmlns:a16="http://schemas.microsoft.com/office/drawing/2014/main" id="{DAC44AC8-A0F5-E658-9E7D-447EF0B9A274}"/>
              </a:ext>
            </a:extLst>
          </p:cNvPr>
          <p:cNvSpPr>
            <a:spLocks noGrp="1"/>
          </p:cNvSpPr>
          <p:nvPr>
            <p:ph type="title"/>
          </p:nvPr>
        </p:nvSpPr>
        <p:spPr/>
        <p:txBody>
          <a:bodyPr/>
          <a:lstStyle/>
          <a:p>
            <a:r>
              <a:rPr lang="en-US" dirty="0"/>
              <a:t>Fundamental FISMA</a:t>
            </a:r>
          </a:p>
        </p:txBody>
      </p:sp>
    </p:spTree>
    <p:extLst>
      <p:ext uri="{BB962C8B-B14F-4D97-AF65-F5344CB8AC3E}">
        <p14:creationId xmlns:p14="http://schemas.microsoft.com/office/powerpoint/2010/main" val="305417332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D69C9AC-AF37-40C6-BC55-9FA1B4B30358}"/>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FISMA Requirements</a:t>
            </a:r>
          </a:p>
        </p:txBody>
      </p:sp>
      <p:sp>
        <p:nvSpPr>
          <p:cNvPr id="50179" name="Content Placeholder 2">
            <a:extLst>
              <a:ext uri="{FF2B5EF4-FFF2-40B4-BE49-F238E27FC236}">
                <a16:creationId xmlns:a16="http://schemas.microsoft.com/office/drawing/2014/main" id="{47B88C29-0152-447F-8E3F-9CD3C8DB2D8D}"/>
              </a:ext>
            </a:extLst>
          </p:cNvPr>
          <p:cNvSpPr>
            <a:spLocks noGrp="1"/>
          </p:cNvSpPr>
          <p:nvPr>
            <p:ph sz="half" idx="1"/>
          </p:nvPr>
        </p:nvSpPr>
        <p:spPr>
          <a:xfrm>
            <a:off x="228600" y="1524000"/>
            <a:ext cx="4191000" cy="3886200"/>
          </a:xfrm>
        </p:spPr>
        <p:txBody>
          <a:bodyPr/>
          <a:lstStyle/>
          <a:p>
            <a:pPr eaLnBrk="1" hangingPunct="1"/>
            <a:r>
              <a:rPr lang="en-US" altLang="en-US" sz="2400" dirty="0">
                <a:latin typeface="Calibri" panose="020F0502020204030204" pitchFamily="34" charset="0"/>
                <a:ea typeface="ヒラギノ角ゴ Pro W3"/>
                <a:cs typeface="ヒラギノ角ゴ Pro W3"/>
              </a:rPr>
              <a:t>Access control</a:t>
            </a:r>
          </a:p>
          <a:p>
            <a:pPr eaLnBrk="1" hangingPunct="1"/>
            <a:r>
              <a:rPr lang="en-US" altLang="en-US" sz="2400" dirty="0">
                <a:latin typeface="Calibri" panose="020F0502020204030204" pitchFamily="34" charset="0"/>
                <a:ea typeface="ヒラギノ角ゴ Pro W3"/>
                <a:cs typeface="ヒラギノ角ゴ Pro W3"/>
              </a:rPr>
              <a:t>Awareness and training</a:t>
            </a:r>
          </a:p>
          <a:p>
            <a:pPr eaLnBrk="1" hangingPunct="1"/>
            <a:r>
              <a:rPr lang="en-US" altLang="en-US" sz="2400" dirty="0">
                <a:latin typeface="Calibri" panose="020F0502020204030204" pitchFamily="34" charset="0"/>
                <a:ea typeface="ヒラギノ角ゴ Pro W3"/>
                <a:cs typeface="ヒラギノ角ゴ Pro W3"/>
              </a:rPr>
              <a:t>Audit and accountability</a:t>
            </a:r>
          </a:p>
          <a:p>
            <a:pPr eaLnBrk="1" hangingPunct="1"/>
            <a:r>
              <a:rPr lang="en-US" altLang="en-US" sz="2400" dirty="0">
                <a:latin typeface="Calibri" panose="020F0502020204030204" pitchFamily="34" charset="0"/>
                <a:ea typeface="ヒラギノ角ゴ Pro W3"/>
                <a:cs typeface="ヒラギノ角ゴ Pro W3"/>
              </a:rPr>
              <a:t>Assessment, authorization and monitoring</a:t>
            </a:r>
          </a:p>
          <a:p>
            <a:pPr eaLnBrk="1" hangingPunct="1"/>
            <a:r>
              <a:rPr lang="en-US" altLang="en-US" sz="2400" dirty="0">
                <a:latin typeface="Calibri" panose="020F0502020204030204" pitchFamily="34" charset="0"/>
                <a:ea typeface="ヒラギノ角ゴ Pro W3"/>
                <a:cs typeface="ヒラギノ角ゴ Pro W3"/>
              </a:rPr>
              <a:t>Configuration management</a:t>
            </a:r>
          </a:p>
          <a:p>
            <a:pPr eaLnBrk="1" hangingPunct="1"/>
            <a:r>
              <a:rPr lang="en-US" altLang="en-US" sz="2400" dirty="0">
                <a:latin typeface="Calibri" panose="020F0502020204030204" pitchFamily="34" charset="0"/>
                <a:ea typeface="ヒラギノ角ゴ Pro W3"/>
                <a:cs typeface="ヒラギノ角ゴ Pro W3"/>
              </a:rPr>
              <a:t>Contingency planning</a:t>
            </a:r>
          </a:p>
          <a:p>
            <a:pPr eaLnBrk="1" hangingPunct="1"/>
            <a:r>
              <a:rPr lang="en-US" altLang="en-US" sz="2400" dirty="0">
                <a:latin typeface="Calibri" panose="020F0502020204030204" pitchFamily="34" charset="0"/>
                <a:ea typeface="ヒラギノ角ゴ Pro W3"/>
                <a:cs typeface="ヒラギノ角ゴ Pro W3"/>
              </a:rPr>
              <a:t>Identification and authentication </a:t>
            </a:r>
          </a:p>
          <a:p>
            <a:pPr eaLnBrk="1" hangingPunct="1"/>
            <a:r>
              <a:rPr lang="en-US" altLang="en-US" sz="2400" dirty="0">
                <a:latin typeface="Calibri" panose="020F0502020204030204" pitchFamily="34" charset="0"/>
                <a:ea typeface="ヒラギノ角ゴ Pro W3"/>
                <a:cs typeface="ヒラギノ角ゴ Pro W3"/>
              </a:rPr>
              <a:t>Incident response</a:t>
            </a:r>
          </a:p>
          <a:p>
            <a:pPr eaLnBrk="1" hangingPunct="1"/>
            <a:r>
              <a:rPr lang="en-US" altLang="en-US" sz="2400" dirty="0">
                <a:latin typeface="Calibri" panose="020F0502020204030204" pitchFamily="34" charset="0"/>
                <a:ea typeface="ヒラギノ角ゴ Pro W3"/>
                <a:cs typeface="ヒラギノ角ゴ Pro W3"/>
              </a:rPr>
              <a:t>Maintenance</a:t>
            </a:r>
          </a:p>
          <a:p>
            <a:pPr eaLnBrk="1" hangingPunct="1"/>
            <a:r>
              <a:rPr lang="en-US" altLang="en-US" sz="2400" dirty="0">
                <a:latin typeface="Calibri" panose="020F0502020204030204" pitchFamily="34" charset="0"/>
                <a:ea typeface="ヒラギノ角ゴ Pro W3"/>
                <a:cs typeface="ヒラギノ角ゴ Pro W3"/>
              </a:rPr>
              <a:t>Media protection</a:t>
            </a:r>
            <a:endParaRPr lang="en-US" altLang="en-US" dirty="0">
              <a:latin typeface="Calibri" panose="020F0502020204030204" pitchFamily="34" charset="0"/>
              <a:ea typeface="ヒラギノ角ゴ Pro W3"/>
              <a:cs typeface="ヒラギノ角ゴ Pro W3"/>
            </a:endParaRPr>
          </a:p>
        </p:txBody>
      </p:sp>
      <p:sp>
        <p:nvSpPr>
          <p:cNvPr id="50180" name="Content Placeholder 3">
            <a:extLst>
              <a:ext uri="{FF2B5EF4-FFF2-40B4-BE49-F238E27FC236}">
                <a16:creationId xmlns:a16="http://schemas.microsoft.com/office/drawing/2014/main" id="{FE8C6E42-FC9D-48CE-AF00-DEA7B857ADA7}"/>
              </a:ext>
            </a:extLst>
          </p:cNvPr>
          <p:cNvSpPr>
            <a:spLocks noGrp="1"/>
          </p:cNvSpPr>
          <p:nvPr>
            <p:ph sz="half" idx="2"/>
          </p:nvPr>
        </p:nvSpPr>
        <p:spPr>
          <a:xfrm>
            <a:off x="4572000" y="1600200"/>
            <a:ext cx="4343400" cy="3886200"/>
          </a:xfrm>
        </p:spPr>
        <p:txBody>
          <a:bodyPr/>
          <a:lstStyle/>
          <a:p>
            <a:pPr eaLnBrk="1" hangingPunct="1"/>
            <a:r>
              <a:rPr lang="en-US" altLang="en-US" sz="2400" dirty="0">
                <a:latin typeface="Calibri" panose="020F0502020204030204" pitchFamily="34" charset="0"/>
                <a:ea typeface="ヒラギノ角ゴ Pro W3"/>
                <a:cs typeface="ヒラギノ角ゴ Pro W3"/>
              </a:rPr>
              <a:t>Physical and environmental protection </a:t>
            </a:r>
          </a:p>
          <a:p>
            <a:pPr eaLnBrk="1" hangingPunct="1"/>
            <a:r>
              <a:rPr lang="en-US" altLang="en-US" sz="2400" dirty="0">
                <a:latin typeface="Calibri" panose="020F0502020204030204" pitchFamily="34" charset="0"/>
                <a:ea typeface="ヒラギノ角ゴ Pro W3"/>
                <a:cs typeface="ヒラギノ角ゴ Pro W3"/>
              </a:rPr>
              <a:t>Planning</a:t>
            </a:r>
          </a:p>
          <a:p>
            <a:pPr eaLnBrk="1" hangingPunct="1"/>
            <a:r>
              <a:rPr lang="en-US" altLang="en-US" sz="2400" dirty="0">
                <a:latin typeface="Calibri" panose="020F0502020204030204" pitchFamily="34" charset="0"/>
                <a:ea typeface="ヒラギノ角ゴ Pro W3"/>
                <a:cs typeface="ヒラギノ角ゴ Pro W3"/>
              </a:rPr>
              <a:t>Program management</a:t>
            </a:r>
          </a:p>
          <a:p>
            <a:pPr eaLnBrk="1" hangingPunct="1"/>
            <a:r>
              <a:rPr lang="en-US" altLang="en-US" sz="2400" dirty="0">
                <a:latin typeface="Calibri" panose="020F0502020204030204" pitchFamily="34" charset="0"/>
                <a:ea typeface="ヒラギノ角ゴ Pro W3"/>
                <a:cs typeface="ヒラギノ角ゴ Pro W3"/>
              </a:rPr>
              <a:t>Personnel security</a:t>
            </a:r>
          </a:p>
          <a:p>
            <a:pPr eaLnBrk="1" hangingPunct="1"/>
            <a:r>
              <a:rPr lang="en-US" altLang="en-US" sz="2400" dirty="0">
                <a:latin typeface="Calibri" panose="020F0502020204030204" pitchFamily="34" charset="0"/>
                <a:ea typeface="ヒラギノ角ゴ Pro W3"/>
                <a:cs typeface="ヒラギノ角ゴ Pro W3"/>
              </a:rPr>
              <a:t>PII processing &amp; transparency</a:t>
            </a:r>
          </a:p>
          <a:p>
            <a:pPr eaLnBrk="1" hangingPunct="1"/>
            <a:r>
              <a:rPr lang="en-US" altLang="en-US" sz="2400" dirty="0">
                <a:latin typeface="Calibri" panose="020F0502020204030204" pitchFamily="34" charset="0"/>
                <a:ea typeface="ヒラギノ角ゴ Pro W3"/>
                <a:cs typeface="ヒラギノ角ゴ Pro W3"/>
              </a:rPr>
              <a:t>Risk assessment</a:t>
            </a:r>
          </a:p>
          <a:p>
            <a:pPr eaLnBrk="1" hangingPunct="1"/>
            <a:r>
              <a:rPr lang="en-US" altLang="en-US" sz="2400" dirty="0">
                <a:latin typeface="Calibri" panose="020F0502020204030204" pitchFamily="34" charset="0"/>
                <a:ea typeface="ヒラギノ角ゴ Pro W3"/>
                <a:cs typeface="ヒラギノ角ゴ Pro W3"/>
              </a:rPr>
              <a:t>Systems and services acquisition</a:t>
            </a:r>
          </a:p>
          <a:p>
            <a:pPr eaLnBrk="1" hangingPunct="1"/>
            <a:r>
              <a:rPr lang="en-US" altLang="en-US" sz="2400" dirty="0">
                <a:latin typeface="Calibri" panose="020F0502020204030204" pitchFamily="34" charset="0"/>
                <a:ea typeface="ヒラギノ角ゴ Pro W3"/>
                <a:cs typeface="ヒラギノ角ゴ Pro W3"/>
              </a:rPr>
              <a:t>System and communications protection </a:t>
            </a:r>
          </a:p>
          <a:p>
            <a:pPr eaLnBrk="1" hangingPunct="1"/>
            <a:r>
              <a:rPr lang="en-US" altLang="en-US" sz="2400" dirty="0">
                <a:latin typeface="Calibri" panose="020F0502020204030204" pitchFamily="34" charset="0"/>
                <a:ea typeface="ヒラギノ角ゴ Pro W3"/>
                <a:cs typeface="ヒラギノ角ゴ Pro W3"/>
              </a:rPr>
              <a:t>System and information integrity</a:t>
            </a:r>
          </a:p>
          <a:p>
            <a:pPr eaLnBrk="1" hangingPunct="1"/>
            <a:r>
              <a:rPr lang="en-US" altLang="en-US" sz="2400" dirty="0">
                <a:latin typeface="Calibri" panose="020F0502020204030204" pitchFamily="34" charset="0"/>
                <a:ea typeface="ヒラギノ角ゴ Pro W3"/>
                <a:cs typeface="ヒラギノ角ゴ Pro W3"/>
              </a:rPr>
              <a:t>Supply chain risk management</a:t>
            </a:r>
          </a:p>
          <a:p>
            <a:pPr eaLnBrk="1" hangingPunct="1"/>
            <a:endParaRPr lang="en-US" altLang="en-US" dirty="0">
              <a:latin typeface="Calibri" panose="020F0502020204030204" pitchFamily="34" charset="0"/>
              <a:ea typeface="ヒラギノ角ゴ Pro W3"/>
              <a:cs typeface="ヒラギノ角ゴ Pro W3"/>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43D5-21F3-42E8-BD1B-923D3C2C546D}"/>
              </a:ext>
            </a:extLst>
          </p:cNvPr>
          <p:cNvSpPr>
            <a:spLocks noGrp="1"/>
          </p:cNvSpPr>
          <p:nvPr>
            <p:ph type="title"/>
          </p:nvPr>
        </p:nvSpPr>
        <p:spPr>
          <a:xfrm>
            <a:off x="722313" y="4406900"/>
            <a:ext cx="7772400" cy="554038"/>
          </a:xfrm>
        </p:spPr>
        <p:txBody>
          <a:bodyPr/>
          <a:lstStyle/>
          <a:p>
            <a:pPr eaLnBrk="1" hangingPunct="1">
              <a:defRPr/>
            </a:pPr>
            <a:r>
              <a:rPr lang="en-US" dirty="0"/>
              <a:t>Anti-Hacker Laws</a:t>
            </a:r>
          </a:p>
        </p:txBody>
      </p:sp>
      <p:sp>
        <p:nvSpPr>
          <p:cNvPr id="52227" name="Text Placeholder 2">
            <a:extLst>
              <a:ext uri="{FF2B5EF4-FFF2-40B4-BE49-F238E27FC236}">
                <a16:creationId xmlns:a16="http://schemas.microsoft.com/office/drawing/2014/main" id="{2AA3F29E-15EC-4592-BB08-224D22D7F9A5}"/>
              </a:ext>
            </a:extLst>
          </p:cNvPr>
          <p:cNvSpPr>
            <a:spLocks noGrp="1"/>
          </p:cNvSpPr>
          <p:nvPr>
            <p:ph type="body" idx="1"/>
          </p:nvPr>
        </p:nvSpPr>
        <p:spPr/>
        <p:txBody>
          <a:bodyPr/>
          <a:lstStyle/>
          <a:p>
            <a:pPr eaLnBrk="1" hangingPunct="1"/>
            <a:r>
              <a:rPr lang="en-US" altLang="en-US">
                <a:latin typeface="Calibri" panose="020F0502020204030204" pitchFamily="34" charset="0"/>
                <a:ea typeface="ヒラギノ角ゴ Pro W3"/>
                <a:cs typeface="ヒラギノ角ゴ Pro W3"/>
              </a:rPr>
              <a:t>Laws protecting use of computers</a:t>
            </a:r>
          </a:p>
        </p:txBody>
      </p:sp>
      <p:pic>
        <p:nvPicPr>
          <p:cNvPr id="3" name="Picture 2">
            <a:extLst>
              <a:ext uri="{FF2B5EF4-FFF2-40B4-BE49-F238E27FC236}">
                <a16:creationId xmlns:a16="http://schemas.microsoft.com/office/drawing/2014/main" id="{5FE18FAB-50CE-46EB-8DC9-A17A7B321B6F}"/>
              </a:ext>
            </a:extLst>
          </p:cNvPr>
          <p:cNvPicPr>
            <a:picLocks noChangeAspect="1"/>
          </p:cNvPicPr>
          <p:nvPr/>
        </p:nvPicPr>
        <p:blipFill>
          <a:blip r:embed="rId2"/>
          <a:stretch>
            <a:fillRect/>
          </a:stretch>
        </p:blipFill>
        <p:spPr>
          <a:xfrm>
            <a:off x="1981200" y="2247816"/>
            <a:ext cx="1143000" cy="1493719"/>
          </a:xfrm>
          <a:prstGeom prst="rect">
            <a:avLst/>
          </a:prstGeom>
        </p:spPr>
      </p:pic>
      <p:pic>
        <p:nvPicPr>
          <p:cNvPr id="4" name="Picture 3">
            <a:extLst>
              <a:ext uri="{FF2B5EF4-FFF2-40B4-BE49-F238E27FC236}">
                <a16:creationId xmlns:a16="http://schemas.microsoft.com/office/drawing/2014/main" id="{7DC49921-1CB6-44DD-A5B9-B903ED5C62DF}"/>
              </a:ext>
            </a:extLst>
          </p:cNvPr>
          <p:cNvPicPr>
            <a:picLocks noChangeAspect="1"/>
          </p:cNvPicPr>
          <p:nvPr/>
        </p:nvPicPr>
        <p:blipFill>
          <a:blip r:embed="rId3"/>
          <a:stretch>
            <a:fillRect/>
          </a:stretch>
        </p:blipFill>
        <p:spPr>
          <a:xfrm>
            <a:off x="5943600" y="2109024"/>
            <a:ext cx="1804875" cy="1716597"/>
          </a:xfrm>
          <a:prstGeom prst="rect">
            <a:avLst/>
          </a:prstGeom>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C962950-CCB8-4863-9003-FD8EC520C621}"/>
              </a:ext>
            </a:extLst>
          </p:cNvPr>
          <p:cNvSpPr>
            <a:spLocks noGrp="1"/>
          </p:cNvSpPr>
          <p:nvPr>
            <p:ph idx="11"/>
          </p:nvPr>
        </p:nvSpPr>
        <p:spPr>
          <a:xfrm>
            <a:off x="522288" y="1519238"/>
            <a:ext cx="8135937" cy="4879975"/>
          </a:xfrm>
        </p:spPr>
        <p:txBody>
          <a:bodyPr/>
          <a:lstStyle/>
          <a:p>
            <a:pPr>
              <a:defRPr/>
            </a:pPr>
            <a:r>
              <a:rPr lang="en-US" sz="2000" dirty="0"/>
              <a:t>CFAA protects against traditional cracking. </a:t>
            </a:r>
          </a:p>
          <a:p>
            <a:pPr>
              <a:defRPr/>
            </a:pPr>
            <a:r>
              <a:rPr lang="en-US" sz="2000" dirty="0"/>
              <a:t>USA Patriot Act (2001) amended CFAA by lowering damage thresholds, raising penalties.</a:t>
            </a:r>
          </a:p>
          <a:p>
            <a:pPr>
              <a:defRPr/>
            </a:pPr>
            <a:r>
              <a:rPr lang="en-US" sz="2000" dirty="0"/>
              <a:t>Current CFAA protects against:</a:t>
            </a:r>
          </a:p>
          <a:p>
            <a:pPr marL="342900" indent="-342900">
              <a:spcBef>
                <a:spcPts val="0"/>
              </a:spcBef>
              <a:buFont typeface="Arial" panose="020B0604020202020204" pitchFamily="34" charset="0"/>
              <a:buChar char="•"/>
              <a:defRPr/>
            </a:pPr>
            <a:r>
              <a:rPr lang="en-US" sz="2000" dirty="0"/>
              <a:t>Trespassing on a Government, financial institution or other ‘protected’ computer</a:t>
            </a:r>
          </a:p>
          <a:p>
            <a:pPr marL="285750" indent="-285750">
              <a:spcBef>
                <a:spcPts val="0"/>
              </a:spcBef>
              <a:buFont typeface="Arial" panose="020B0604020202020204" pitchFamily="34" charset="0"/>
              <a:buChar char="•"/>
              <a:defRPr/>
            </a:pPr>
            <a:r>
              <a:rPr lang="en-US" sz="2000" dirty="0"/>
              <a:t>protected computer = any computer that participates in interstate or foreign commerce or communications  </a:t>
            </a:r>
          </a:p>
          <a:p>
            <a:pPr>
              <a:defRPr/>
            </a:pPr>
            <a:r>
              <a:rPr lang="en-US" sz="2000" b="1" dirty="0"/>
              <a:t>Misdemeanor crimes </a:t>
            </a:r>
            <a:r>
              <a:rPr lang="en-US" sz="2000" dirty="0"/>
              <a:t>include negligent damage, trafficking in passwords, and unauthorized access or access in excess of authorization.  </a:t>
            </a:r>
          </a:p>
          <a:p>
            <a:pPr>
              <a:lnSpc>
                <a:spcPct val="100000"/>
              </a:lnSpc>
              <a:defRPr/>
            </a:pPr>
            <a:r>
              <a:rPr lang="en-US" sz="2000" b="1" dirty="0"/>
              <a:t>Felony crimes </a:t>
            </a:r>
            <a:r>
              <a:rPr lang="en-US" sz="2000" dirty="0"/>
              <a:t>include:</a:t>
            </a:r>
          </a:p>
          <a:p>
            <a:pPr marL="285750" indent="-285750">
              <a:lnSpc>
                <a:spcPct val="100000"/>
              </a:lnSpc>
              <a:spcBef>
                <a:spcPts val="0"/>
              </a:spcBef>
              <a:buFont typeface="Arial" panose="020B0604020202020204" pitchFamily="34" charset="0"/>
              <a:buChar char="•"/>
              <a:defRPr/>
            </a:pPr>
            <a:r>
              <a:rPr lang="en-US" sz="2000" dirty="0"/>
              <a:t>$5,000 damage, or transmission of malware exceeding $5000 damage</a:t>
            </a:r>
          </a:p>
          <a:p>
            <a:pPr marL="285750" indent="-285750">
              <a:lnSpc>
                <a:spcPct val="100000"/>
              </a:lnSpc>
              <a:spcBef>
                <a:spcPts val="0"/>
              </a:spcBef>
              <a:buFont typeface="Arial" panose="020B0604020202020204" pitchFamily="34" charset="0"/>
              <a:buChar char="•"/>
              <a:defRPr/>
            </a:pPr>
            <a:r>
              <a:rPr lang="en-US" sz="2000" dirty="0"/>
              <a:t>threat to public safety, justice, national security, or physical injury, or</a:t>
            </a:r>
          </a:p>
          <a:p>
            <a:pPr marL="285750" indent="-285750">
              <a:lnSpc>
                <a:spcPct val="100000"/>
              </a:lnSpc>
              <a:spcBef>
                <a:spcPts val="0"/>
              </a:spcBef>
              <a:buFont typeface="Arial" panose="020B0604020202020204" pitchFamily="34" charset="0"/>
              <a:buChar char="•"/>
              <a:defRPr/>
            </a:pPr>
            <a:r>
              <a:rPr lang="en-US" sz="2000" dirty="0"/>
              <a:t>crimes of fraud, extortion, recklessness or criminal intent or</a:t>
            </a:r>
          </a:p>
          <a:p>
            <a:pPr marL="285750" indent="-285750">
              <a:lnSpc>
                <a:spcPct val="100000"/>
              </a:lnSpc>
              <a:spcBef>
                <a:spcPts val="0"/>
              </a:spcBef>
              <a:buFont typeface="Arial" panose="020B0604020202020204" pitchFamily="34" charset="0"/>
              <a:buChar char="•"/>
              <a:defRPr/>
            </a:pPr>
            <a:r>
              <a:rPr lang="en-US" sz="2000" dirty="0"/>
              <a:t>Convictions result in fines and/or 10 years in prison.</a:t>
            </a:r>
          </a:p>
          <a:p>
            <a:pPr>
              <a:defRPr/>
            </a:pPr>
            <a:endParaRPr lang="en-US" dirty="0"/>
          </a:p>
        </p:txBody>
      </p:sp>
      <p:sp>
        <p:nvSpPr>
          <p:cNvPr id="53251" name="Title 6">
            <a:extLst>
              <a:ext uri="{FF2B5EF4-FFF2-40B4-BE49-F238E27FC236}">
                <a16:creationId xmlns:a16="http://schemas.microsoft.com/office/drawing/2014/main" id="{3F6AABB4-23D9-476E-AE3B-CD3AC7F29B98}"/>
              </a:ext>
            </a:extLst>
          </p:cNvPr>
          <p:cNvSpPr>
            <a:spLocks noGrp="1"/>
          </p:cNvSpPr>
          <p:nvPr>
            <p:ph type="title"/>
          </p:nvPr>
        </p:nvSpPr>
        <p:spPr/>
        <p:txBody>
          <a:bodyPr/>
          <a:lstStyle/>
          <a:p>
            <a:r>
              <a:rPr lang="en-US" altLang="en-US">
                <a:ea typeface="Calibri" panose="020F0502020204030204" pitchFamily="34" charset="0"/>
                <a:cs typeface="Lucida Sans" panose="020B0602030504020204" pitchFamily="34" charset="0"/>
              </a:rPr>
              <a:t>Computer Fraud and Abuse Act, 1984 </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EE6A92-D0AF-48BC-83E4-6CD90232B11D}"/>
              </a:ext>
            </a:extLst>
          </p:cNvPr>
          <p:cNvSpPr>
            <a:spLocks noGrp="1"/>
          </p:cNvSpPr>
          <p:nvPr>
            <p:ph idx="11"/>
          </p:nvPr>
        </p:nvSpPr>
        <p:spPr>
          <a:xfrm>
            <a:off x="522288" y="1981200"/>
            <a:ext cx="8135937" cy="4418013"/>
          </a:xfrm>
        </p:spPr>
        <p:txBody>
          <a:bodyPr/>
          <a:lstStyle/>
          <a:p>
            <a:pPr>
              <a:defRPr/>
            </a:pPr>
            <a:r>
              <a:rPr lang="en-US" sz="2400" dirty="0"/>
              <a:t>Disallows eavesdropping of network (felony) and stored data (misdemeanor).  </a:t>
            </a:r>
          </a:p>
          <a:p>
            <a:pPr>
              <a:defRPr/>
            </a:pPr>
            <a:r>
              <a:rPr lang="en-US" sz="2400" dirty="0"/>
              <a:t>The USA PATRIOT Act of 2001 amended ECPA:</a:t>
            </a:r>
          </a:p>
          <a:p>
            <a:pPr marL="285750" indent="-285750">
              <a:buFont typeface="Arial" panose="020B0604020202020204" pitchFamily="34" charset="0"/>
              <a:buChar char="•"/>
              <a:defRPr/>
            </a:pPr>
            <a:r>
              <a:rPr lang="en-US" sz="2400" dirty="0"/>
              <a:t>allows the government to intercept electronic communications for national security reasons, by requiring a low level of justification,</a:t>
            </a:r>
          </a:p>
          <a:p>
            <a:pPr marL="285750" indent="-285750">
              <a:buFont typeface="Arial" panose="020B0604020202020204" pitchFamily="34" charset="0"/>
              <a:buChar char="•"/>
              <a:defRPr/>
            </a:pPr>
            <a:r>
              <a:rPr lang="en-US" sz="2400" dirty="0"/>
              <a:t>enables service providers to request help from law enforcement or government agencies to capture communications of intruders.,</a:t>
            </a:r>
          </a:p>
          <a:p>
            <a:pPr marL="285750" indent="-285750">
              <a:buFont typeface="Arial" panose="020B0604020202020204" pitchFamily="34" charset="0"/>
              <a:buChar char="•"/>
              <a:defRPr/>
            </a:pPr>
            <a:r>
              <a:rPr lang="en-US" sz="2400" dirty="0"/>
              <a:t>enables service providers to release communications to law enforcement if they suspect crimes or danger to life.</a:t>
            </a:r>
          </a:p>
          <a:p>
            <a:pPr>
              <a:defRPr/>
            </a:pPr>
            <a:r>
              <a:rPr lang="en-US" sz="2400" dirty="0"/>
              <a:t>Any such freely provided communications, obtained without warrant, may then be used as evidence in court.</a:t>
            </a:r>
          </a:p>
          <a:p>
            <a:pPr>
              <a:defRPr/>
            </a:pPr>
            <a:endParaRPr lang="en-US" dirty="0"/>
          </a:p>
        </p:txBody>
      </p:sp>
      <p:sp>
        <p:nvSpPr>
          <p:cNvPr id="54275" name="Title 2">
            <a:extLst>
              <a:ext uri="{FF2B5EF4-FFF2-40B4-BE49-F238E27FC236}">
                <a16:creationId xmlns:a16="http://schemas.microsoft.com/office/drawing/2014/main" id="{41404D55-31B7-4732-ADFF-0B3997F15EA0}"/>
              </a:ext>
            </a:extLst>
          </p:cNvPr>
          <p:cNvSpPr>
            <a:spLocks noGrp="1"/>
          </p:cNvSpPr>
          <p:nvPr>
            <p:ph type="title"/>
          </p:nvPr>
        </p:nvSpPr>
        <p:spPr>
          <a:xfrm>
            <a:off x="520700" y="917575"/>
            <a:ext cx="8154988" cy="996950"/>
          </a:xfrm>
        </p:spPr>
        <p:txBody>
          <a:bodyPr/>
          <a:lstStyle/>
          <a:p>
            <a:r>
              <a:rPr lang="en-US" altLang="en-US">
                <a:ea typeface="Calibri" panose="020F0502020204030204" pitchFamily="34" charset="0"/>
                <a:cs typeface="Lucida Sans" panose="020B0602030504020204" pitchFamily="34" charset="0"/>
              </a:rPr>
              <a:t>Electronic Communication Privacy Act (ECPA), 1986</a:t>
            </a:r>
          </a:p>
        </p:txBody>
      </p:sp>
      <p:pic>
        <p:nvPicPr>
          <p:cNvPr id="3" name="Picture 2">
            <a:extLst>
              <a:ext uri="{FF2B5EF4-FFF2-40B4-BE49-F238E27FC236}">
                <a16:creationId xmlns:a16="http://schemas.microsoft.com/office/drawing/2014/main" id="{C29AB56B-F48E-4700-8C0F-BCB2A16C8297}"/>
              </a:ext>
            </a:extLst>
          </p:cNvPr>
          <p:cNvPicPr>
            <a:picLocks noChangeAspect="1"/>
          </p:cNvPicPr>
          <p:nvPr/>
        </p:nvPicPr>
        <p:blipFill>
          <a:blip r:embed="rId2"/>
          <a:stretch>
            <a:fillRect/>
          </a:stretch>
        </p:blipFill>
        <p:spPr>
          <a:xfrm>
            <a:off x="7772400" y="1295400"/>
            <a:ext cx="1048669" cy="749667"/>
          </a:xfrm>
          <a:prstGeom prst="rect">
            <a:avLst/>
          </a:prstGeom>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a:extLst>
              <a:ext uri="{FF2B5EF4-FFF2-40B4-BE49-F238E27FC236}">
                <a16:creationId xmlns:a16="http://schemas.microsoft.com/office/drawing/2014/main" id="{436F778F-51D6-42EB-B961-326910A49AD8}"/>
              </a:ext>
            </a:extLst>
          </p:cNvPr>
          <p:cNvSpPr>
            <a:spLocks noGrp="1"/>
          </p:cNvSpPr>
          <p:nvPr>
            <p:ph idx="11"/>
          </p:nvPr>
        </p:nvSpPr>
        <p:spPr>
          <a:xfrm>
            <a:off x="304800" y="1600200"/>
            <a:ext cx="8540750" cy="4879975"/>
          </a:xfrm>
        </p:spPr>
        <p:txBody>
          <a:bodyPr/>
          <a:lstStyle/>
          <a:p>
            <a:pPr hangingPunct="0">
              <a:buFont typeface="Arial" panose="020B0604020202020204" pitchFamily="34" charset="0"/>
              <a:buNone/>
            </a:pPr>
            <a:r>
              <a:rPr lang="en-US" altLang="en-US" b="1" i="1">
                <a:latin typeface="Calibri" panose="020F0502020204030204" pitchFamily="34" charset="0"/>
                <a:ea typeface="ヒラギノ角ゴ Pro W3"/>
                <a:cs typeface="ヒラギノ角ゴ Pro W3"/>
              </a:rPr>
              <a:t>Child Protection and Obscenity Enforcement Act, 1988</a:t>
            </a:r>
            <a:r>
              <a:rPr lang="en-US" altLang="en-US" i="1">
                <a:latin typeface="Calibri" panose="020F0502020204030204" pitchFamily="34" charset="0"/>
                <a:ea typeface="ヒラギノ角ゴ Pro W3"/>
                <a:cs typeface="ヒラギノ角ゴ Pro W3"/>
              </a:rPr>
              <a:t>: </a:t>
            </a:r>
            <a:r>
              <a:rPr lang="en-US" altLang="en-US">
                <a:latin typeface="Calibri" panose="020F0502020204030204" pitchFamily="34" charset="0"/>
                <a:ea typeface="ヒラギノ角ゴ Pro W3"/>
                <a:cs typeface="ヒラギノ角ゴ Pro W3"/>
              </a:rPr>
              <a:t>Prohibits known possession of printed, video, or digital file containing child pornography, transported across state lines.</a:t>
            </a:r>
            <a:endParaRPr lang="en-US" altLang="en-US" i="1">
              <a:latin typeface="Calibri" panose="020F0502020204030204" pitchFamily="34" charset="0"/>
              <a:ea typeface="ヒラギノ角ゴ Pro W3"/>
              <a:cs typeface="ヒラギノ角ゴ Pro W3"/>
            </a:endParaRPr>
          </a:p>
          <a:p>
            <a:pPr hangingPunct="0">
              <a:buFont typeface="Arial" panose="020B0604020202020204" pitchFamily="34" charset="0"/>
              <a:buNone/>
            </a:pPr>
            <a:r>
              <a:rPr lang="en-US" altLang="en-US" b="1" i="1">
                <a:latin typeface="Calibri" panose="020F0502020204030204" pitchFamily="34" charset="0"/>
                <a:ea typeface="ヒラギノ角ゴ Pro W3"/>
                <a:cs typeface="ヒラギノ角ゴ Pro W3"/>
              </a:rPr>
              <a:t>Identity Theft and Assumption Deterrence Act, 1998: </a:t>
            </a:r>
            <a:r>
              <a:rPr lang="en-US" altLang="en-US">
                <a:latin typeface="Calibri" panose="020F0502020204030204" pitchFamily="34" charset="0"/>
                <a:ea typeface="ヒラギノ角ゴ Pro W3"/>
                <a:cs typeface="ヒラギノ角ゴ Pro W3"/>
              </a:rPr>
              <a:t>Protects the transfer and use of personally identifiable information.  Violations can result in fines and 15-30 years in prison.</a:t>
            </a:r>
            <a:endParaRPr lang="en-US" altLang="en-US" i="1">
              <a:latin typeface="Calibri" panose="020F0502020204030204" pitchFamily="34" charset="0"/>
              <a:ea typeface="ヒラギノ角ゴ Pro W3"/>
              <a:cs typeface="ヒラギノ角ゴ Pro W3"/>
            </a:endParaRPr>
          </a:p>
          <a:p>
            <a:pPr hangingPunct="0">
              <a:buFont typeface="Arial" panose="020B0604020202020204" pitchFamily="34" charset="0"/>
              <a:buNone/>
            </a:pPr>
            <a:r>
              <a:rPr lang="en-US" altLang="en-US" b="1" i="1">
                <a:latin typeface="Calibri" panose="020F0502020204030204" pitchFamily="34" charset="0"/>
                <a:ea typeface="ヒラギノ角ゴ Pro W3"/>
                <a:cs typeface="ヒラギノ角ゴ Pro W3"/>
              </a:rPr>
              <a:t>Anti-Cybersquatting Consumer Protection Act, 1999: </a:t>
            </a:r>
            <a:r>
              <a:rPr lang="en-US" altLang="en-US">
                <a:latin typeface="Calibri" panose="020F0502020204030204" pitchFamily="34" charset="0"/>
                <a:ea typeface="ヒラギノ角ゴ Pro W3"/>
                <a:cs typeface="ヒラギノ角ゴ Pro W3"/>
              </a:rPr>
              <a:t>Enables suing of cybersquatters: who acquire a domain name which is a registered trademark or trade name for another org.</a:t>
            </a:r>
            <a:endParaRPr lang="en-US" altLang="en-US" i="1">
              <a:latin typeface="Calibri" panose="020F0502020204030204" pitchFamily="34" charset="0"/>
              <a:ea typeface="ヒラギノ角ゴ Pro W3"/>
              <a:cs typeface="ヒラギノ角ゴ Pro W3"/>
            </a:endParaRPr>
          </a:p>
          <a:p>
            <a:pPr hangingPunct="0">
              <a:buFont typeface="Arial" panose="020B0604020202020204" pitchFamily="34" charset="0"/>
              <a:buNone/>
            </a:pPr>
            <a:r>
              <a:rPr lang="en-US" altLang="en-US" b="1" i="1">
                <a:latin typeface="Calibri" panose="020F0502020204030204" pitchFamily="34" charset="0"/>
                <a:ea typeface="ヒラギノ角ゴ Pro W3"/>
                <a:cs typeface="ヒラギノ角ゴ Pro W3"/>
              </a:rPr>
              <a:t>Controlling the Assault of Non-Solicited Pornography and Marketing, 2003</a:t>
            </a:r>
            <a:r>
              <a:rPr lang="en-US" altLang="en-US" i="1">
                <a:latin typeface="Calibri" panose="020F0502020204030204" pitchFamily="34" charset="0"/>
                <a:ea typeface="ヒラギノ角ゴ Pro W3"/>
                <a:cs typeface="ヒラギノ角ゴ Pro W3"/>
              </a:rPr>
              <a:t>: </a:t>
            </a:r>
            <a:r>
              <a:rPr lang="en-US" altLang="en-US">
                <a:latin typeface="Calibri" panose="020F0502020204030204" pitchFamily="34" charset="0"/>
                <a:ea typeface="ヒラギノ角ゴ Pro W3"/>
                <a:cs typeface="ヒラギノ角ゴ Pro W3"/>
              </a:rPr>
              <a:t>Commercial e-mailers must follow specific requirements, such as using clear subject lines and enable recipient to opt out of future emails.</a:t>
            </a:r>
            <a:endParaRPr lang="en-US" altLang="en-US" i="1">
              <a:latin typeface="Calibri" panose="020F0502020204030204" pitchFamily="34" charset="0"/>
              <a:ea typeface="ヒラギノ角ゴ Pro W3"/>
              <a:cs typeface="ヒラギノ角ゴ Pro W3"/>
            </a:endParaRPr>
          </a:p>
          <a:p>
            <a:pPr hangingPunct="0">
              <a:buFont typeface="Arial" panose="020B0604020202020204" pitchFamily="34" charset="0"/>
              <a:buNone/>
            </a:pPr>
            <a:r>
              <a:rPr lang="en-US" altLang="en-US" b="1" i="1">
                <a:latin typeface="Calibri" panose="020F0502020204030204" pitchFamily="34" charset="0"/>
                <a:ea typeface="ヒラギノ角ゴ Pro W3"/>
                <a:cs typeface="ヒラギノ角ゴ Pro W3"/>
              </a:rPr>
              <a:t>International Traffic in Arms Reg. (ITAR), Export Administration Reg. (EAR), Reg’s from the Office of Foreign Asset Control (OFAC):  </a:t>
            </a:r>
            <a:r>
              <a:rPr lang="en-US" altLang="en-US">
                <a:latin typeface="Calibri" panose="020F0502020204030204" pitchFamily="34" charset="0"/>
                <a:ea typeface="ヒラギノ角ゴ Pro W3"/>
                <a:cs typeface="ヒラギノ角ゴ Pro W3"/>
              </a:rPr>
              <a:t>Prohibit export of certain technologies and information overseas, without a license (when export allowed).</a:t>
            </a:r>
            <a:endParaRPr lang="en-US" altLang="en-US" i="1">
              <a:latin typeface="Calibri" panose="020F0502020204030204" pitchFamily="34" charset="0"/>
              <a:ea typeface="ヒラギノ角ゴ Pro W3"/>
              <a:cs typeface="ヒラギノ角ゴ Pro W3"/>
            </a:endParaRPr>
          </a:p>
          <a:p>
            <a:pPr hangingPunct="0">
              <a:buFont typeface="Arial" panose="020B0604020202020204" pitchFamily="34" charset="0"/>
              <a:buNone/>
            </a:pPr>
            <a:r>
              <a:rPr lang="en-US" altLang="en-US" b="1" i="1">
                <a:latin typeface="Calibri" panose="020F0502020204030204" pitchFamily="34" charset="0"/>
                <a:ea typeface="ヒラギノ角ゴ Pro W3"/>
                <a:cs typeface="ヒラギノ角ゴ Pro W3"/>
              </a:rPr>
              <a:t>Patent Act, 1952; Trademark Act, 1946; Copyright Act, 1976; Digital Millennium Copyright Act, 1998; Economic Espionage Act, 1996, 2012: </a:t>
            </a:r>
            <a:r>
              <a:rPr lang="en-US" altLang="en-US">
                <a:latin typeface="Calibri" panose="020F0502020204030204" pitchFamily="34" charset="0"/>
                <a:ea typeface="ヒラギノ角ゴ Pro W3"/>
                <a:cs typeface="ヒラギノ角ゴ Pro W3"/>
              </a:rPr>
              <a:t>Deal with patents, copyright and trademarks.</a:t>
            </a:r>
            <a:endParaRPr lang="en-US" altLang="en-US" i="1">
              <a:latin typeface="Calibri" panose="020F0502020204030204" pitchFamily="34" charset="0"/>
              <a:ea typeface="ヒラギノ角ゴ Pro W3"/>
              <a:cs typeface="ヒラギノ角ゴ Pro W3"/>
            </a:endParaRPr>
          </a:p>
          <a:p>
            <a:pPr>
              <a:buFont typeface="Arial" panose="020B0604020202020204" pitchFamily="34" charset="0"/>
              <a:buNone/>
            </a:pPr>
            <a:endParaRPr lang="en-US" altLang="en-US">
              <a:latin typeface="Calibri" panose="020F0502020204030204" pitchFamily="34" charset="0"/>
              <a:ea typeface="ヒラギノ角ゴ Pro W3"/>
              <a:cs typeface="ヒラギノ角ゴ Pro W3"/>
            </a:endParaRPr>
          </a:p>
        </p:txBody>
      </p:sp>
      <p:sp>
        <p:nvSpPr>
          <p:cNvPr id="55299" name="Title 2">
            <a:extLst>
              <a:ext uri="{FF2B5EF4-FFF2-40B4-BE49-F238E27FC236}">
                <a16:creationId xmlns:a16="http://schemas.microsoft.com/office/drawing/2014/main" id="{7655B96A-17F8-41AC-89A6-C0CBAD6CA673}"/>
              </a:ext>
            </a:extLst>
          </p:cNvPr>
          <p:cNvSpPr>
            <a:spLocks noGrp="1"/>
          </p:cNvSpPr>
          <p:nvPr>
            <p:ph type="title"/>
          </p:nvPr>
        </p:nvSpPr>
        <p:spPr>
          <a:xfrm>
            <a:off x="533400" y="685800"/>
            <a:ext cx="8154988" cy="498475"/>
          </a:xfrm>
        </p:spPr>
        <p:txBody>
          <a:bodyPr/>
          <a:lstStyle/>
          <a:p>
            <a:r>
              <a:rPr lang="en-US" altLang="en-US">
                <a:ea typeface="Calibri" panose="020F0502020204030204" pitchFamily="34" charset="0"/>
                <a:cs typeface="Lucida Sans" panose="020B0602030504020204" pitchFamily="34" charset="0"/>
              </a:rPr>
              <a:t>Other Abuse Laws…</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89CE-819D-4244-81AF-F2E53A265BAE}"/>
              </a:ext>
            </a:extLst>
          </p:cNvPr>
          <p:cNvSpPr>
            <a:spLocks noGrp="1"/>
          </p:cNvSpPr>
          <p:nvPr>
            <p:ph type="title"/>
          </p:nvPr>
        </p:nvSpPr>
        <p:spPr>
          <a:xfrm>
            <a:off x="722313" y="4406900"/>
            <a:ext cx="7772400" cy="1551194"/>
          </a:xfrm>
        </p:spPr>
        <p:txBody>
          <a:bodyPr/>
          <a:lstStyle/>
          <a:p>
            <a:pPr algn="ctr" eaLnBrk="1" hangingPunct="1">
              <a:defRPr/>
            </a:pPr>
            <a:r>
              <a:rPr lang="en-US" dirty="0"/>
              <a:t>Payment Card Industry Data Security Standard (PCI DSS) </a:t>
            </a:r>
            <a:br>
              <a:rPr lang="en-US" dirty="0"/>
            </a:br>
            <a:r>
              <a:rPr lang="en-US" sz="2800" dirty="0"/>
              <a:t>(Discussed in Chapter 3)</a:t>
            </a:r>
            <a:endParaRPr lang="en-US" dirty="0"/>
          </a:p>
        </p:txBody>
      </p:sp>
      <p:sp>
        <p:nvSpPr>
          <p:cNvPr id="56323" name="Text Placeholder 2">
            <a:extLst>
              <a:ext uri="{FF2B5EF4-FFF2-40B4-BE49-F238E27FC236}">
                <a16:creationId xmlns:a16="http://schemas.microsoft.com/office/drawing/2014/main" id="{B272FAF6-6821-41DB-BFBD-884F3684F4DA}"/>
              </a:ext>
            </a:extLst>
          </p:cNvPr>
          <p:cNvSpPr>
            <a:spLocks noGrp="1"/>
          </p:cNvSpPr>
          <p:nvPr>
            <p:ph type="body" idx="1"/>
          </p:nvPr>
        </p:nvSpPr>
        <p:spPr/>
        <p:txBody>
          <a:bodyPr/>
          <a:lstStyle/>
          <a:p>
            <a:pPr eaLnBrk="1" hangingPunct="1"/>
            <a:r>
              <a:rPr lang="en-US" altLang="en-US">
                <a:latin typeface="Calibri" panose="020F0502020204030204" pitchFamily="34" charset="0"/>
                <a:ea typeface="ヒラギノ角ゴ Pro W3"/>
                <a:cs typeface="ヒラギノ角ゴ Pro W3"/>
              </a:rPr>
              <a:t>Any organization accepting Visa, MasterCard, American Express, Discover, and JCB International payment cards</a:t>
            </a:r>
          </a:p>
        </p:txBody>
      </p:sp>
      <p:pic>
        <p:nvPicPr>
          <p:cNvPr id="56324" name="Picture 2" descr="C:\Users\lincke\AppData\Local\Microsoft\Windows\Temporary Internet Files\Content.IE5\DDNRPKBG\creditcards[1].jpg">
            <a:extLst>
              <a:ext uri="{FF2B5EF4-FFF2-40B4-BE49-F238E27FC236}">
                <a16:creationId xmlns:a16="http://schemas.microsoft.com/office/drawing/2014/main" id="{70AB4E7F-B858-4577-9C4F-CCB2F96D2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49263"/>
            <a:ext cx="49530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418D-FFDF-4EF7-AB78-836F0DEF8E23}"/>
              </a:ext>
            </a:extLst>
          </p:cNvPr>
          <p:cNvSpPr>
            <a:spLocks noGrp="1"/>
          </p:cNvSpPr>
          <p:nvPr>
            <p:ph type="title"/>
          </p:nvPr>
        </p:nvSpPr>
        <p:spPr>
          <a:xfrm>
            <a:off x="722313" y="4406900"/>
            <a:ext cx="7772400" cy="554038"/>
          </a:xfrm>
        </p:spPr>
        <p:txBody>
          <a:bodyPr/>
          <a:lstStyle/>
          <a:p>
            <a:pPr eaLnBrk="1" hangingPunct="1">
              <a:defRPr/>
            </a:pPr>
            <a:r>
              <a:rPr lang="en-US" dirty="0"/>
              <a:t>Going to Court in the U.S.</a:t>
            </a:r>
          </a:p>
        </p:txBody>
      </p:sp>
      <p:sp>
        <p:nvSpPr>
          <p:cNvPr id="60419" name="Text Placeholder 2">
            <a:extLst>
              <a:ext uri="{FF2B5EF4-FFF2-40B4-BE49-F238E27FC236}">
                <a16:creationId xmlns:a16="http://schemas.microsoft.com/office/drawing/2014/main" id="{346234BD-3F64-45FF-9C72-6D22B2969E25}"/>
              </a:ext>
            </a:extLst>
          </p:cNvPr>
          <p:cNvSpPr>
            <a:spLocks noGrp="1"/>
          </p:cNvSpPr>
          <p:nvPr>
            <p:ph type="body" idx="1"/>
          </p:nvPr>
        </p:nvSpPr>
        <p:spPr/>
        <p:txBody>
          <a:bodyPr/>
          <a:lstStyle/>
          <a:p>
            <a:pPr eaLnBrk="1" hangingPunct="1"/>
            <a:r>
              <a:rPr lang="en-US" altLang="en-US">
                <a:latin typeface="Calibri" panose="020F0502020204030204" pitchFamily="34" charset="0"/>
                <a:ea typeface="ヒラギノ角ゴ Pro W3"/>
                <a:cs typeface="ヒラギノ角ゴ Pro W3"/>
              </a:rPr>
              <a:t>Hierarchy of Laws, Courts; Expectations of Evidence</a:t>
            </a:r>
          </a:p>
        </p:txBody>
      </p:sp>
      <p:pic>
        <p:nvPicPr>
          <p:cNvPr id="60420" name="Picture 3">
            <a:extLst>
              <a:ext uri="{FF2B5EF4-FFF2-40B4-BE49-F238E27FC236}">
                <a16:creationId xmlns:a16="http://schemas.microsoft.com/office/drawing/2014/main" id="{3BF3DA5E-E458-40A3-ACA4-3622F921D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538" y="865188"/>
            <a:ext cx="2895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6460C4-43B8-4710-A328-908F40FE8C05}"/>
              </a:ext>
            </a:extLst>
          </p:cNvPr>
          <p:cNvGraphicFramePr>
            <a:graphicFrameLocks noGrp="1"/>
          </p:cNvGraphicFramePr>
          <p:nvPr>
            <p:ph idx="11"/>
          </p:nvPr>
        </p:nvGraphicFramePr>
        <p:xfrm>
          <a:off x="522288" y="1519238"/>
          <a:ext cx="8135937" cy="487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43" name="Title 2">
            <a:extLst>
              <a:ext uri="{FF2B5EF4-FFF2-40B4-BE49-F238E27FC236}">
                <a16:creationId xmlns:a16="http://schemas.microsoft.com/office/drawing/2014/main" id="{F00D1E08-FC1D-434C-A913-1D7BB4CD2358}"/>
              </a:ext>
            </a:extLst>
          </p:cNvPr>
          <p:cNvSpPr>
            <a:spLocks noGrp="1"/>
          </p:cNvSpPr>
          <p:nvPr>
            <p:ph type="title"/>
          </p:nvPr>
        </p:nvSpPr>
        <p:spPr/>
        <p:txBody>
          <a:bodyPr/>
          <a:lstStyle/>
          <a:p>
            <a:r>
              <a:rPr lang="en-US" altLang="en-US">
                <a:ea typeface="Calibri" panose="020F0502020204030204" pitchFamily="34" charset="0"/>
                <a:cs typeface="Lucida Sans" panose="020B0602030504020204" pitchFamily="34" charset="0"/>
              </a:rPr>
              <a:t>The Hierarchy of U.S. Laws</a:t>
            </a:r>
          </a:p>
        </p:txBody>
      </p:sp>
      <p:sp>
        <p:nvSpPr>
          <p:cNvPr id="5" name="TextBox 4">
            <a:extLst>
              <a:ext uri="{FF2B5EF4-FFF2-40B4-BE49-F238E27FC236}">
                <a16:creationId xmlns:a16="http://schemas.microsoft.com/office/drawing/2014/main" id="{2840B73E-7715-40B1-861B-74458F5B0482}"/>
              </a:ext>
            </a:extLst>
          </p:cNvPr>
          <p:cNvSpPr txBox="1"/>
          <p:nvPr/>
        </p:nvSpPr>
        <p:spPr>
          <a:xfrm>
            <a:off x="1979613" y="6400800"/>
            <a:ext cx="914400" cy="914400"/>
          </a:xfrm>
          <a:prstGeom prst="rect">
            <a:avLst/>
          </a:prstGeom>
          <a:noFill/>
        </p:spPr>
        <p:txBody>
          <a:bodyPr wrap="none" lIns="0" tIns="0" rIns="0" bIns="0"/>
          <a:lstStyle/>
          <a:p>
            <a:pPr>
              <a:lnSpc>
                <a:spcPts val="2200"/>
              </a:lnSpc>
              <a:spcBef>
                <a:spcPts val="900"/>
              </a:spcBef>
              <a:buClr>
                <a:schemeClr val="accent2"/>
              </a:buClr>
              <a:buSzPct val="100000"/>
              <a:defRPr/>
            </a:pPr>
            <a:r>
              <a:rPr lang="en-US" dirty="0">
                <a:latin typeface="+mn-lt"/>
              </a:rPr>
              <a:t>Lower levels of law must not violate upper levels.</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239F71C-209C-457F-9A74-03874B2963BE}"/>
              </a:ext>
            </a:extLst>
          </p:cNvPr>
          <p:cNvGraphicFramePr>
            <a:graphicFrameLocks noGrp="1"/>
          </p:cNvGraphicFramePr>
          <p:nvPr>
            <p:ph idx="11"/>
          </p:nvPr>
        </p:nvGraphicFramePr>
        <p:xfrm>
          <a:off x="522288" y="1519238"/>
          <a:ext cx="8316912" cy="5034171"/>
        </p:xfrm>
        <a:graphic>
          <a:graphicData uri="http://schemas.openxmlformats.org/drawingml/2006/table">
            <a:tbl>
              <a:tblPr firstRow="1" bandRow="1">
                <a:tableStyleId>{5C22544A-7EE6-4342-B048-85BDC9FD1C3A}</a:tableStyleId>
              </a:tblPr>
              <a:tblGrid>
                <a:gridCol w="4158456">
                  <a:extLst>
                    <a:ext uri="{9D8B030D-6E8A-4147-A177-3AD203B41FA5}">
                      <a16:colId xmlns:a16="http://schemas.microsoft.com/office/drawing/2014/main" val="20000"/>
                    </a:ext>
                  </a:extLst>
                </a:gridCol>
                <a:gridCol w="4158456">
                  <a:extLst>
                    <a:ext uri="{9D8B030D-6E8A-4147-A177-3AD203B41FA5}">
                      <a16:colId xmlns:a16="http://schemas.microsoft.com/office/drawing/2014/main" val="20001"/>
                    </a:ext>
                  </a:extLst>
                </a:gridCol>
              </a:tblGrid>
              <a:tr h="370779">
                <a:tc>
                  <a:txBody>
                    <a:bodyPr/>
                    <a:lstStyle/>
                    <a:p>
                      <a:pPr algn="ctr"/>
                      <a:r>
                        <a:rPr lang="en-US" sz="1800" dirty="0"/>
                        <a:t>Federal Courts</a:t>
                      </a:r>
                    </a:p>
                  </a:txBody>
                  <a:tcPr marT="45712" marB="45712"/>
                </a:tc>
                <a:tc>
                  <a:txBody>
                    <a:bodyPr/>
                    <a:lstStyle/>
                    <a:p>
                      <a:pPr algn="ctr"/>
                      <a:r>
                        <a:rPr lang="en-US" sz="1800" dirty="0"/>
                        <a:t>State Courts</a:t>
                      </a:r>
                    </a:p>
                  </a:txBody>
                  <a:tcPr marT="45712" marB="45712"/>
                </a:tc>
                <a:extLst>
                  <a:ext uri="{0D108BD9-81ED-4DB2-BD59-A6C34878D82A}">
                    <a16:rowId xmlns:a16="http://schemas.microsoft.com/office/drawing/2014/main" val="10000"/>
                  </a:ext>
                </a:extLst>
              </a:tr>
              <a:tr h="1462959">
                <a:tc>
                  <a:txBody>
                    <a:bodyPr/>
                    <a:lstStyle/>
                    <a:p>
                      <a:pPr algn="ctr"/>
                      <a:r>
                        <a:rPr lang="en-US" sz="1800" b="1" dirty="0"/>
                        <a:t>Supreme Court: </a:t>
                      </a:r>
                    </a:p>
                    <a:p>
                      <a:pPr algn="ctr"/>
                      <a:r>
                        <a:rPr lang="en-US" sz="1800" dirty="0"/>
                        <a:t>Hears appeals</a:t>
                      </a:r>
                      <a:r>
                        <a:rPr lang="en-US" sz="1800" baseline="0" dirty="0"/>
                        <a:t> of federal cases.</a:t>
                      </a:r>
                      <a:endParaRPr lang="en-US" sz="1800" dirty="0"/>
                    </a:p>
                    <a:p>
                      <a:pPr algn="ctr"/>
                      <a:r>
                        <a:rPr lang="en-US" sz="1800" dirty="0"/>
                        <a:t>Hear cases between different state gov’ts </a:t>
                      </a:r>
                    </a:p>
                    <a:p>
                      <a:pPr algn="ctr"/>
                      <a:r>
                        <a:rPr lang="en-US" sz="1800" dirty="0"/>
                        <a:t>Perform judicial reviews when state or federal laws may violate the Constitution</a:t>
                      </a:r>
                    </a:p>
                  </a:txBody>
                  <a:tcPr marT="45712" marB="45712"/>
                </a:tc>
                <a:tc>
                  <a:txBody>
                    <a:bodyPr/>
                    <a:lstStyle/>
                    <a:p>
                      <a:pPr algn="ctr"/>
                      <a:r>
                        <a:rPr lang="en-US" sz="1800" b="1" dirty="0"/>
                        <a:t>State Supreme Court</a:t>
                      </a:r>
                    </a:p>
                    <a:p>
                      <a:pPr algn="ctr"/>
                      <a:r>
                        <a:rPr lang="en-US" sz="1800" dirty="0"/>
                        <a:t>Hears appeals from</a:t>
                      </a:r>
                      <a:r>
                        <a:rPr lang="en-US" sz="1800" baseline="0" dirty="0"/>
                        <a:t> lower state courts.</a:t>
                      </a:r>
                      <a:endParaRPr lang="en-US" sz="1800" dirty="0"/>
                    </a:p>
                  </a:txBody>
                  <a:tcPr marT="45712" marB="45712"/>
                </a:tc>
                <a:extLst>
                  <a:ext uri="{0D108BD9-81ED-4DB2-BD59-A6C34878D82A}">
                    <a16:rowId xmlns:a16="http://schemas.microsoft.com/office/drawing/2014/main" val="10001"/>
                  </a:ext>
                </a:extLst>
              </a:tr>
              <a:tr h="640038">
                <a:tc>
                  <a:txBody>
                    <a:bodyPr/>
                    <a:lstStyle/>
                    <a:p>
                      <a:pPr algn="ctr"/>
                      <a:r>
                        <a:rPr lang="en-US" sz="1800" b="1" dirty="0"/>
                        <a:t>Circuit</a:t>
                      </a:r>
                      <a:r>
                        <a:rPr lang="en-US" sz="1800" b="1" baseline="0" dirty="0"/>
                        <a:t> Court of Appeals:</a:t>
                      </a:r>
                    </a:p>
                    <a:p>
                      <a:pPr algn="ctr"/>
                      <a:r>
                        <a:rPr lang="en-US" sz="1800" baseline="0" dirty="0"/>
                        <a:t>Hears appeals of federal cases.</a:t>
                      </a:r>
                      <a:endParaRPr lang="en-US" sz="1800" dirty="0"/>
                    </a:p>
                  </a:txBody>
                  <a:tcPr marT="45712" marB="45712"/>
                </a:tc>
                <a:tc>
                  <a:txBody>
                    <a:bodyPr/>
                    <a:lstStyle/>
                    <a:p>
                      <a:pPr algn="ctr"/>
                      <a:r>
                        <a:rPr lang="en-US" sz="1800" b="1" dirty="0"/>
                        <a:t>State Court of Appeal</a:t>
                      </a:r>
                    </a:p>
                    <a:p>
                      <a:pPr algn="ctr"/>
                      <a:r>
                        <a:rPr lang="en-US" sz="1800" dirty="0"/>
                        <a:t>Hears appeals from state Trial Courts.</a:t>
                      </a:r>
                    </a:p>
                  </a:txBody>
                  <a:tcPr marT="45712" marB="45712"/>
                </a:tc>
                <a:extLst>
                  <a:ext uri="{0D108BD9-81ED-4DB2-BD59-A6C34878D82A}">
                    <a16:rowId xmlns:a16="http://schemas.microsoft.com/office/drawing/2014/main" val="10002"/>
                  </a:ext>
                </a:extLst>
              </a:tr>
              <a:tr h="2560186">
                <a:tc>
                  <a:txBody>
                    <a:bodyPr/>
                    <a:lstStyle/>
                    <a:p>
                      <a:pPr algn="ctr"/>
                      <a:r>
                        <a:rPr lang="en-US" sz="1800" b="1" dirty="0"/>
                        <a:t>Federal District</a:t>
                      </a:r>
                      <a:r>
                        <a:rPr lang="en-US" sz="1800" b="1" baseline="0" dirty="0"/>
                        <a:t> Courts</a:t>
                      </a:r>
                    </a:p>
                    <a:p>
                      <a:pPr algn="ctr"/>
                      <a:r>
                        <a:rPr lang="en-US" sz="1800" dirty="0"/>
                        <a:t>Hear cases relating to the constitution or federal laws.</a:t>
                      </a:r>
                    </a:p>
                    <a:p>
                      <a:pPr algn="ctr"/>
                      <a:r>
                        <a:rPr lang="en-US" sz="1800" dirty="0"/>
                        <a:t>Hear</a:t>
                      </a:r>
                      <a:r>
                        <a:rPr lang="en-US" sz="1800" baseline="0" dirty="0"/>
                        <a:t> c</a:t>
                      </a:r>
                      <a:r>
                        <a:rPr lang="en-US" sz="1800" dirty="0"/>
                        <a:t>ases </a:t>
                      </a:r>
                      <a:r>
                        <a:rPr lang="en-US" sz="1800" dirty="0" err="1"/>
                        <a:t>btwn</a:t>
                      </a:r>
                      <a:r>
                        <a:rPr lang="en-US" sz="1800" dirty="0"/>
                        <a:t> residents of different states summing to losses over $75,000. </a:t>
                      </a:r>
                    </a:p>
                  </a:txBody>
                  <a:tcPr marT="45712" marB="45712"/>
                </a:tc>
                <a:tc>
                  <a:txBody>
                    <a:bodyPr/>
                    <a:lstStyle/>
                    <a:p>
                      <a:pPr algn="ctr"/>
                      <a:r>
                        <a:rPr lang="en-US" sz="1800" b="1" dirty="0"/>
                        <a:t>Trial Court </a:t>
                      </a:r>
                    </a:p>
                    <a:p>
                      <a:pPr algn="ctr"/>
                      <a:r>
                        <a:rPr lang="en-US" sz="1800" dirty="0"/>
                        <a:t>State courts may address cases of state or federal law, but must always apply the hierarchy of laws and consider Supreme Court decisions as precedent.  </a:t>
                      </a:r>
                    </a:p>
                    <a:p>
                      <a:pPr algn="ctr"/>
                      <a:r>
                        <a:rPr lang="en-US" sz="1800" dirty="0"/>
                        <a:t>Internet, crimes may originate</a:t>
                      </a:r>
                      <a:r>
                        <a:rPr lang="en-US" sz="1800" baseline="0" dirty="0"/>
                        <a:t> </a:t>
                      </a:r>
                      <a:r>
                        <a:rPr lang="en-US" sz="1800" dirty="0"/>
                        <a:t>outside the state, but can be prosecuted within the state if the crime occurred within state boundaries.</a:t>
                      </a:r>
                    </a:p>
                  </a:txBody>
                  <a:tcPr marT="45712" marB="45712"/>
                </a:tc>
                <a:extLst>
                  <a:ext uri="{0D108BD9-81ED-4DB2-BD59-A6C34878D82A}">
                    <a16:rowId xmlns:a16="http://schemas.microsoft.com/office/drawing/2014/main" val="10003"/>
                  </a:ext>
                </a:extLst>
              </a:tr>
            </a:tbl>
          </a:graphicData>
        </a:graphic>
      </p:graphicFrame>
      <p:sp>
        <p:nvSpPr>
          <p:cNvPr id="62483" name="Title 2">
            <a:extLst>
              <a:ext uri="{FF2B5EF4-FFF2-40B4-BE49-F238E27FC236}">
                <a16:creationId xmlns:a16="http://schemas.microsoft.com/office/drawing/2014/main" id="{8A410E09-CF5E-48FA-A104-A1FFA018C8D6}"/>
              </a:ext>
            </a:extLst>
          </p:cNvPr>
          <p:cNvSpPr>
            <a:spLocks noGrp="1"/>
          </p:cNvSpPr>
          <p:nvPr>
            <p:ph type="title"/>
          </p:nvPr>
        </p:nvSpPr>
        <p:spPr/>
        <p:txBody>
          <a:bodyPr/>
          <a:lstStyle/>
          <a:p>
            <a:r>
              <a:rPr lang="en-US" altLang="en-US">
                <a:ea typeface="Calibri" panose="020F0502020204030204" pitchFamily="34" charset="0"/>
                <a:cs typeface="Lucida Sans" panose="020B0602030504020204" pitchFamily="34" charset="0"/>
              </a:rPr>
              <a:t>Hierarchy of Courts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20E9-D352-4CBA-A21C-6B397D754A6E}"/>
              </a:ext>
            </a:extLst>
          </p:cNvPr>
          <p:cNvSpPr>
            <a:spLocks noGrp="1"/>
          </p:cNvSpPr>
          <p:nvPr>
            <p:ph type="title"/>
          </p:nvPr>
        </p:nvSpPr>
        <p:spPr/>
        <p:txBody>
          <a:bodyPr/>
          <a:lstStyle/>
          <a:p>
            <a:pPr eaLnBrk="1" hangingPunct="1">
              <a:defRPr/>
            </a:pPr>
            <a:r>
              <a:rPr lang="en-US" dirty="0"/>
              <a:t>State Breach Notification Laws</a:t>
            </a:r>
          </a:p>
        </p:txBody>
      </p:sp>
      <p:sp>
        <p:nvSpPr>
          <p:cNvPr id="16387" name="Text Placeholder 2">
            <a:extLst>
              <a:ext uri="{FF2B5EF4-FFF2-40B4-BE49-F238E27FC236}">
                <a16:creationId xmlns:a16="http://schemas.microsoft.com/office/drawing/2014/main" id="{3986E458-8024-4404-B4DB-7843470230A5}"/>
              </a:ext>
            </a:extLst>
          </p:cNvPr>
          <p:cNvSpPr>
            <a:spLocks noGrp="1"/>
          </p:cNvSpPr>
          <p:nvPr>
            <p:ph type="body" idx="1"/>
          </p:nvPr>
        </p:nvSpPr>
        <p:spPr/>
        <p:txBody>
          <a:bodyPr/>
          <a:lstStyle/>
          <a:p>
            <a:pPr eaLnBrk="1" hangingPunct="1"/>
            <a:r>
              <a:rPr lang="en-US" altLang="en-US" dirty="0">
                <a:latin typeface="Calibri" panose="020F0502020204030204" pitchFamily="34" charset="0"/>
                <a:ea typeface="ヒラギノ角ゴ Pro W3"/>
                <a:cs typeface="ヒラギノ角ゴ Pro W3"/>
              </a:rPr>
              <a:t>Protect personal info for all states</a:t>
            </a:r>
          </a:p>
        </p:txBody>
      </p:sp>
      <p:pic>
        <p:nvPicPr>
          <p:cNvPr id="16388" name="Picture 2" descr="C:\Users\lincke\AppData\Local\Microsoft\Windows\Temporary Internet Files\Content.IE5\2RYO8FS0\map_usa11[1].png">
            <a:extLst>
              <a:ext uri="{FF2B5EF4-FFF2-40B4-BE49-F238E27FC236}">
                <a16:creationId xmlns:a16="http://schemas.microsoft.com/office/drawing/2014/main" id="{6190491F-140B-4F5D-8A37-C3FF37BA8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728663"/>
            <a:ext cx="53784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42E2F91-C180-40A1-BA8D-66F98B0BCFF2}"/>
              </a:ext>
            </a:extLst>
          </p:cNvPr>
          <p:cNvGraphicFramePr>
            <a:graphicFrameLocks noGrp="1"/>
          </p:cNvGraphicFramePr>
          <p:nvPr>
            <p:ph idx="11"/>
          </p:nvPr>
        </p:nvGraphicFramePr>
        <p:xfrm>
          <a:off x="522288" y="1519238"/>
          <a:ext cx="8135937" cy="487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491" name="Title 2">
            <a:extLst>
              <a:ext uri="{FF2B5EF4-FFF2-40B4-BE49-F238E27FC236}">
                <a16:creationId xmlns:a16="http://schemas.microsoft.com/office/drawing/2014/main" id="{32775345-1217-41D4-B883-C114BFB24739}"/>
              </a:ext>
            </a:extLst>
          </p:cNvPr>
          <p:cNvSpPr>
            <a:spLocks noGrp="1"/>
          </p:cNvSpPr>
          <p:nvPr>
            <p:ph type="title"/>
          </p:nvPr>
        </p:nvSpPr>
        <p:spPr/>
        <p:txBody>
          <a:bodyPr/>
          <a:lstStyle/>
          <a:p>
            <a:r>
              <a:rPr lang="en-US" altLang="en-US">
                <a:ea typeface="Calibri" panose="020F0502020204030204" pitchFamily="34" charset="0"/>
                <a:cs typeface="Lucida Sans" panose="020B0602030504020204" pitchFamily="34" charset="0"/>
              </a:rPr>
              <a:t>Advanced:  Going to Court</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1BA5F5B-EB52-49C8-B533-F3E6DC5180D2}"/>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Summary:  Requirements of Regulation</a:t>
            </a:r>
          </a:p>
        </p:txBody>
      </p:sp>
      <p:graphicFrame>
        <p:nvGraphicFramePr>
          <p:cNvPr id="4" name="Content Placeholder 3">
            <a:extLst>
              <a:ext uri="{FF2B5EF4-FFF2-40B4-BE49-F238E27FC236}">
                <a16:creationId xmlns:a16="http://schemas.microsoft.com/office/drawing/2014/main" id="{2A24AB68-734B-4BEC-BD7C-2611D5744F0A}"/>
              </a:ext>
            </a:extLst>
          </p:cNvPr>
          <p:cNvGraphicFramePr>
            <a:graphicFrameLocks noGrp="1"/>
          </p:cNvGraphicFramePr>
          <p:nvPr>
            <p:ph idx="1"/>
          </p:nvPr>
        </p:nvGraphicFramePr>
        <p:xfrm>
          <a:off x="304800" y="1981200"/>
          <a:ext cx="8534400" cy="3733800"/>
        </p:xfrm>
        <a:graphic>
          <a:graphicData uri="http://schemas.openxmlformats.org/drawingml/2006/table">
            <a:tbl>
              <a:tblPr firstRow="1" firstCol="1" bandRow="1">
                <a:tableStyleId>{5C22544A-7EE6-4342-B048-85BDC9FD1C3A}</a:tableStyleId>
              </a:tblPr>
              <a:tblGrid>
                <a:gridCol w="2392822">
                  <a:extLst>
                    <a:ext uri="{9D8B030D-6E8A-4147-A177-3AD203B41FA5}">
                      <a16:colId xmlns:a16="http://schemas.microsoft.com/office/drawing/2014/main" val="20000"/>
                    </a:ext>
                  </a:extLst>
                </a:gridCol>
                <a:gridCol w="1036889">
                  <a:extLst>
                    <a:ext uri="{9D8B030D-6E8A-4147-A177-3AD203B41FA5}">
                      <a16:colId xmlns:a16="http://schemas.microsoft.com/office/drawing/2014/main" val="20001"/>
                    </a:ext>
                  </a:extLst>
                </a:gridCol>
                <a:gridCol w="877368">
                  <a:extLst>
                    <a:ext uri="{9D8B030D-6E8A-4147-A177-3AD203B41FA5}">
                      <a16:colId xmlns:a16="http://schemas.microsoft.com/office/drawing/2014/main" val="20002"/>
                    </a:ext>
                  </a:extLst>
                </a:gridCol>
                <a:gridCol w="638086">
                  <a:extLst>
                    <a:ext uri="{9D8B030D-6E8A-4147-A177-3AD203B41FA5}">
                      <a16:colId xmlns:a16="http://schemas.microsoft.com/office/drawing/2014/main" val="20003"/>
                    </a:ext>
                  </a:extLst>
                </a:gridCol>
                <a:gridCol w="638086">
                  <a:extLst>
                    <a:ext uri="{9D8B030D-6E8A-4147-A177-3AD203B41FA5}">
                      <a16:colId xmlns:a16="http://schemas.microsoft.com/office/drawing/2014/main" val="20004"/>
                    </a:ext>
                  </a:extLst>
                </a:gridCol>
                <a:gridCol w="638086">
                  <a:extLst>
                    <a:ext uri="{9D8B030D-6E8A-4147-A177-3AD203B41FA5}">
                      <a16:colId xmlns:a16="http://schemas.microsoft.com/office/drawing/2014/main" val="20005"/>
                    </a:ext>
                  </a:extLst>
                </a:gridCol>
                <a:gridCol w="877368">
                  <a:extLst>
                    <a:ext uri="{9D8B030D-6E8A-4147-A177-3AD203B41FA5}">
                      <a16:colId xmlns:a16="http://schemas.microsoft.com/office/drawing/2014/main" val="20006"/>
                    </a:ext>
                  </a:extLst>
                </a:gridCol>
                <a:gridCol w="868874">
                  <a:extLst>
                    <a:ext uri="{9D8B030D-6E8A-4147-A177-3AD203B41FA5}">
                      <a16:colId xmlns:a16="http://schemas.microsoft.com/office/drawing/2014/main" val="20007"/>
                    </a:ext>
                  </a:extLst>
                </a:gridCol>
                <a:gridCol w="566821">
                  <a:extLst>
                    <a:ext uri="{9D8B030D-6E8A-4147-A177-3AD203B41FA5}">
                      <a16:colId xmlns:a16="http://schemas.microsoft.com/office/drawing/2014/main" val="20008"/>
                    </a:ext>
                  </a:extLst>
                </a:gridCol>
              </a:tblGrid>
              <a:tr h="0">
                <a:tc>
                  <a:txBody>
                    <a:bodyPr/>
                    <a:lstStyle/>
                    <a:p>
                      <a:pPr marL="0" marR="0" algn="just">
                        <a:spcBef>
                          <a:spcPts val="0"/>
                        </a:spcBef>
                        <a:spcAft>
                          <a:spcPts val="600"/>
                        </a:spcAft>
                      </a:pPr>
                      <a:r>
                        <a:rPr lang="en-US" sz="1600" dirty="0">
                          <a:effectLst/>
                        </a:rPr>
                        <a:t>Chapter</a:t>
                      </a:r>
                    </a:p>
                    <a:p>
                      <a:pPr marL="0" marR="0" algn="just">
                        <a:spcBef>
                          <a:spcPts val="0"/>
                        </a:spcBef>
                        <a:spcAft>
                          <a:spcPts val="600"/>
                        </a:spcAft>
                      </a:pPr>
                      <a:r>
                        <a:rPr lang="en-US" sz="1600" dirty="0">
                          <a:effectLst/>
                        </a:rPr>
                        <a:t>Notation:  R=Required        A=Advisable</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State</a:t>
                      </a:r>
                    </a:p>
                    <a:p>
                      <a:pPr marL="0" marR="0" algn="just">
                        <a:spcBef>
                          <a:spcPts val="0"/>
                        </a:spcBef>
                        <a:spcAft>
                          <a:spcPts val="600"/>
                        </a:spcAft>
                      </a:pPr>
                      <a:r>
                        <a:rPr lang="en-US" sz="1600">
                          <a:effectLst/>
                        </a:rPr>
                        <a:t>Breach</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HIPAA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SOX</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GLB</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Red</a:t>
                      </a:r>
                    </a:p>
                    <a:p>
                      <a:pPr marL="0" marR="0" algn="just">
                        <a:spcBef>
                          <a:spcPts val="0"/>
                        </a:spcBef>
                        <a:spcAft>
                          <a:spcPts val="600"/>
                        </a:spcAft>
                      </a:pPr>
                      <a:r>
                        <a:rPr lang="en-US" sz="1600">
                          <a:effectLst/>
                        </a:rPr>
                        <a:t>Flag</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FISMA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FERPA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PCI DSS</a:t>
                      </a:r>
                      <a:endParaRPr lang="en-US" sz="1600">
                        <a:effectLst/>
                        <a:latin typeface="Calibri"/>
                        <a:ea typeface="Times New Roman"/>
                        <a:cs typeface="Arial"/>
                      </a:endParaRPr>
                    </a:p>
                  </a:txBody>
                  <a:tcPr marL="68580" marR="68580" marT="0" marB="0"/>
                </a:tc>
                <a:extLst>
                  <a:ext uri="{0D108BD9-81ED-4DB2-BD59-A6C34878D82A}">
                    <a16:rowId xmlns:a16="http://schemas.microsoft.com/office/drawing/2014/main" val="10000"/>
                  </a:ext>
                </a:extLst>
              </a:tr>
              <a:tr h="0">
                <a:tc>
                  <a:txBody>
                    <a:bodyPr/>
                    <a:lstStyle/>
                    <a:p>
                      <a:pPr marL="0" marR="0" algn="just">
                        <a:spcBef>
                          <a:spcPts val="0"/>
                        </a:spcBef>
                        <a:spcAft>
                          <a:spcPts val="600"/>
                        </a:spcAft>
                      </a:pPr>
                      <a:r>
                        <a:rPr lang="en-US" sz="1600" dirty="0">
                          <a:effectLst/>
                        </a:rPr>
                        <a:t>1. Security Awareness</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A</a:t>
                      </a:r>
                      <a:endParaRPr lang="en-US" sz="1600">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r h="0">
                <a:tc>
                  <a:txBody>
                    <a:bodyPr/>
                    <a:lstStyle/>
                    <a:p>
                      <a:pPr marL="0" marR="0" algn="just">
                        <a:spcBef>
                          <a:spcPts val="0"/>
                        </a:spcBef>
                        <a:spcAft>
                          <a:spcPts val="600"/>
                        </a:spcAft>
                      </a:pPr>
                      <a:r>
                        <a:rPr lang="en-US" sz="1600" dirty="0">
                          <a:effectLst/>
                        </a:rPr>
                        <a:t>2. Fraud</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 R</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A</a:t>
                      </a:r>
                      <a:endParaRPr lang="en-US" sz="1600">
                        <a:effectLst/>
                        <a:latin typeface="Calibri"/>
                        <a:ea typeface="Times New Roman"/>
                        <a:cs typeface="Arial"/>
                      </a:endParaRPr>
                    </a:p>
                  </a:txBody>
                  <a:tcPr marL="68580" marR="68580" marT="0" marB="0"/>
                </a:tc>
                <a:extLst>
                  <a:ext uri="{0D108BD9-81ED-4DB2-BD59-A6C34878D82A}">
                    <a16:rowId xmlns:a16="http://schemas.microsoft.com/office/drawing/2014/main" val="10002"/>
                  </a:ext>
                </a:extLst>
              </a:tr>
              <a:tr h="0">
                <a:tc>
                  <a:txBody>
                    <a:bodyPr/>
                    <a:lstStyle/>
                    <a:p>
                      <a:pPr marL="0" marR="0" algn="just">
                        <a:spcBef>
                          <a:spcPts val="0"/>
                        </a:spcBef>
                        <a:spcAft>
                          <a:spcPts val="600"/>
                        </a:spcAft>
                      </a:pPr>
                      <a:r>
                        <a:rPr lang="en-US" sz="1600" dirty="0">
                          <a:effectLst/>
                        </a:rPr>
                        <a:t>4. Risk</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 R</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 R</a:t>
                      </a:r>
                      <a:endParaRPr lang="en-US" sz="1600" dirty="0">
                        <a:effectLst/>
                        <a:latin typeface="Calibri"/>
                        <a:ea typeface="Times New Roman"/>
                        <a:cs typeface="Arial"/>
                      </a:endParaRPr>
                    </a:p>
                  </a:txBody>
                  <a:tcPr marL="68580" marR="68580" marT="0" marB="0"/>
                </a:tc>
                <a:extLst>
                  <a:ext uri="{0D108BD9-81ED-4DB2-BD59-A6C34878D82A}">
                    <a16:rowId xmlns:a16="http://schemas.microsoft.com/office/drawing/2014/main" val="10003"/>
                  </a:ext>
                </a:extLst>
              </a:tr>
              <a:tr h="0">
                <a:tc>
                  <a:txBody>
                    <a:bodyPr/>
                    <a:lstStyle/>
                    <a:p>
                      <a:pPr marL="0" marR="0" algn="just">
                        <a:spcBef>
                          <a:spcPts val="0"/>
                        </a:spcBef>
                        <a:spcAft>
                          <a:spcPts val="600"/>
                        </a:spcAft>
                      </a:pPr>
                      <a:r>
                        <a:rPr lang="en-US" sz="1600" dirty="0">
                          <a:effectLst/>
                        </a:rPr>
                        <a:t>5. Business Continuity</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 </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 R</a:t>
                      </a:r>
                      <a:endParaRPr lang="en-US" sz="1600" dirty="0">
                        <a:effectLst/>
                        <a:latin typeface="Calibri"/>
                        <a:ea typeface="Times New Roman"/>
                        <a:cs typeface="Arial"/>
                      </a:endParaRPr>
                    </a:p>
                  </a:txBody>
                  <a:tcPr marL="68580" marR="68580" marT="0" marB="0"/>
                </a:tc>
                <a:extLst>
                  <a:ext uri="{0D108BD9-81ED-4DB2-BD59-A6C34878D82A}">
                    <a16:rowId xmlns:a16="http://schemas.microsoft.com/office/drawing/2014/main" val="10004"/>
                  </a:ext>
                </a:extLst>
              </a:tr>
              <a:tr h="0">
                <a:tc>
                  <a:txBody>
                    <a:bodyPr/>
                    <a:lstStyle/>
                    <a:p>
                      <a:pPr marL="0" marR="0" algn="just">
                        <a:spcBef>
                          <a:spcPts val="0"/>
                        </a:spcBef>
                        <a:spcAft>
                          <a:spcPts val="600"/>
                        </a:spcAft>
                      </a:pPr>
                      <a:r>
                        <a:rPr lang="en-US" sz="1600">
                          <a:effectLst/>
                        </a:rPr>
                        <a:t>6. Policy</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 </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extLst>
                  <a:ext uri="{0D108BD9-81ED-4DB2-BD59-A6C34878D82A}">
                    <a16:rowId xmlns:a16="http://schemas.microsoft.com/office/drawing/2014/main" val="10005"/>
                  </a:ext>
                </a:extLst>
              </a:tr>
              <a:tr h="0">
                <a:tc>
                  <a:txBody>
                    <a:bodyPr/>
                    <a:lstStyle/>
                    <a:p>
                      <a:pPr marL="0" marR="0" algn="just">
                        <a:spcBef>
                          <a:spcPts val="0"/>
                        </a:spcBef>
                        <a:spcAft>
                          <a:spcPts val="600"/>
                        </a:spcAft>
                      </a:pPr>
                      <a:r>
                        <a:rPr lang="en-US" sz="1600">
                          <a:effectLst/>
                        </a:rPr>
                        <a:t>7. Information Security</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R</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extLst>
                  <a:ext uri="{0D108BD9-81ED-4DB2-BD59-A6C34878D82A}">
                    <a16:rowId xmlns:a16="http://schemas.microsoft.com/office/drawing/2014/main" val="10006"/>
                  </a:ext>
                </a:extLst>
              </a:tr>
              <a:tr h="0">
                <a:tc>
                  <a:txBody>
                    <a:bodyPr/>
                    <a:lstStyle/>
                    <a:p>
                      <a:pPr marL="0" marR="0" algn="just">
                        <a:spcBef>
                          <a:spcPts val="0"/>
                        </a:spcBef>
                        <a:spcAft>
                          <a:spcPts val="600"/>
                        </a:spcAft>
                      </a:pPr>
                      <a:r>
                        <a:rPr lang="en-US" sz="1600">
                          <a:effectLst/>
                        </a:rPr>
                        <a:t>8. Network Security</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R</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extLst>
                  <a:ext uri="{0D108BD9-81ED-4DB2-BD59-A6C34878D82A}">
                    <a16:rowId xmlns:a16="http://schemas.microsoft.com/office/drawing/2014/main" val="10007"/>
                  </a:ext>
                </a:extLst>
              </a:tr>
              <a:tr h="233680">
                <a:tc>
                  <a:txBody>
                    <a:bodyPr/>
                    <a:lstStyle/>
                    <a:p>
                      <a:pPr marL="0" marR="0" algn="just">
                        <a:spcBef>
                          <a:spcPts val="0"/>
                        </a:spcBef>
                        <a:spcAft>
                          <a:spcPts val="600"/>
                        </a:spcAft>
                      </a:pPr>
                      <a:r>
                        <a:rPr lang="en-US" sz="1600">
                          <a:effectLst/>
                        </a:rPr>
                        <a:t>9. Physical Security</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R</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extLst>
                  <a:ext uri="{0D108BD9-81ED-4DB2-BD59-A6C34878D82A}">
                    <a16:rowId xmlns:a16="http://schemas.microsoft.com/office/drawing/2014/main" val="10008"/>
                  </a:ext>
                </a:extLst>
              </a:tr>
              <a:tr h="0">
                <a:tc>
                  <a:txBody>
                    <a:bodyPr/>
                    <a:lstStyle/>
                    <a:p>
                      <a:pPr marL="0" marR="0" algn="just">
                        <a:spcBef>
                          <a:spcPts val="0"/>
                        </a:spcBef>
                        <a:spcAft>
                          <a:spcPts val="600"/>
                        </a:spcAft>
                      </a:pPr>
                      <a:r>
                        <a:rPr lang="en-US" sz="1600">
                          <a:effectLst/>
                        </a:rPr>
                        <a:t>10. Personnel Security</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R</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R</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 R</a:t>
                      </a:r>
                      <a:endParaRPr lang="en-US" sz="1600" dirty="0">
                        <a:effectLst/>
                        <a:latin typeface="Calibri"/>
                        <a:ea typeface="Times New Roman"/>
                        <a:cs typeface="Arial"/>
                      </a:endParaRPr>
                    </a:p>
                  </a:txBody>
                  <a:tcPr marL="68580" marR="68580" marT="0" marB="0"/>
                </a:tc>
                <a:extLst>
                  <a:ext uri="{0D108BD9-81ED-4DB2-BD59-A6C34878D82A}">
                    <a16:rowId xmlns:a16="http://schemas.microsoft.com/office/drawing/2014/main" val="10009"/>
                  </a:ext>
                </a:extLst>
              </a:tr>
              <a:tr h="0">
                <a:tc>
                  <a:txBody>
                    <a:bodyPr/>
                    <a:lstStyle/>
                    <a:p>
                      <a:pPr marL="0" marR="0" algn="just">
                        <a:spcBef>
                          <a:spcPts val="0"/>
                        </a:spcBef>
                        <a:spcAft>
                          <a:spcPts val="600"/>
                        </a:spcAft>
                      </a:pPr>
                      <a:r>
                        <a:rPr lang="en-US" sz="1600">
                          <a:effectLst/>
                        </a:rPr>
                        <a:t>11. Incident Response</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R</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 R</a:t>
                      </a:r>
                      <a:endParaRPr lang="en-US" sz="1600" dirty="0">
                        <a:effectLst/>
                        <a:latin typeface="Calibri"/>
                        <a:ea typeface="Times New Roman"/>
                        <a:cs typeface="Arial"/>
                      </a:endParaRPr>
                    </a:p>
                  </a:txBody>
                  <a:tcPr marL="68580" marR="68580" marT="0" marB="0"/>
                </a:tc>
                <a:extLst>
                  <a:ext uri="{0D108BD9-81ED-4DB2-BD59-A6C34878D82A}">
                    <a16:rowId xmlns:a16="http://schemas.microsoft.com/office/drawing/2014/main" val="10010"/>
                  </a:ext>
                </a:extLst>
              </a:tr>
              <a:tr h="0">
                <a:tc>
                  <a:txBody>
                    <a:bodyPr/>
                    <a:lstStyle/>
                    <a:p>
                      <a:pPr marL="0" marR="0" algn="just">
                        <a:spcBef>
                          <a:spcPts val="0"/>
                        </a:spcBef>
                        <a:spcAft>
                          <a:spcPts val="600"/>
                        </a:spcAft>
                      </a:pPr>
                      <a:r>
                        <a:rPr lang="en-US" sz="1600">
                          <a:effectLst/>
                        </a:rPr>
                        <a:t>12. Metrics</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 </a:t>
                      </a:r>
                      <a:endParaRPr lang="en-US" sz="1600" dirty="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t>
                      </a:r>
                      <a:endParaRPr lang="en-US" sz="1600">
                        <a:effectLst/>
                        <a:latin typeface="Calibri"/>
                        <a:ea typeface="Times New Roman"/>
                        <a:cs typeface="Arial"/>
                      </a:endParaRPr>
                    </a:p>
                  </a:txBody>
                  <a:tcPr marL="68580" marR="68580" marT="0" marB="0"/>
                </a:tc>
                <a:extLst>
                  <a:ext uri="{0D108BD9-81ED-4DB2-BD59-A6C34878D82A}">
                    <a16:rowId xmlns:a16="http://schemas.microsoft.com/office/drawing/2014/main" val="10011"/>
                  </a:ext>
                </a:extLst>
              </a:tr>
              <a:tr h="0">
                <a:tc>
                  <a:txBody>
                    <a:bodyPr/>
                    <a:lstStyle/>
                    <a:p>
                      <a:pPr marL="0" marR="0" algn="just">
                        <a:spcBef>
                          <a:spcPts val="0"/>
                        </a:spcBef>
                        <a:spcAft>
                          <a:spcPts val="600"/>
                        </a:spcAft>
                      </a:pPr>
                      <a:r>
                        <a:rPr lang="en-US" sz="1600">
                          <a:effectLst/>
                        </a:rPr>
                        <a:t>13. Audit</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A</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R</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a:effectLst/>
                        </a:rPr>
                        <a:t> </a:t>
                      </a:r>
                      <a:endParaRPr lang="en-US" sz="1600">
                        <a:effectLst/>
                        <a:latin typeface="Calibri"/>
                        <a:ea typeface="Times New Roman"/>
                        <a:cs typeface="Arial"/>
                      </a:endParaRPr>
                    </a:p>
                  </a:txBody>
                  <a:tcPr marL="68580" marR="68580" marT="0" marB="0"/>
                </a:tc>
                <a:tc>
                  <a:txBody>
                    <a:bodyPr/>
                    <a:lstStyle/>
                    <a:p>
                      <a:pPr marL="0" marR="0" algn="just">
                        <a:spcBef>
                          <a:spcPts val="0"/>
                        </a:spcBef>
                        <a:spcAft>
                          <a:spcPts val="600"/>
                        </a:spcAft>
                      </a:pPr>
                      <a:r>
                        <a:rPr lang="en-US" sz="1600" dirty="0">
                          <a:effectLst/>
                        </a:rPr>
                        <a:t>R</a:t>
                      </a:r>
                      <a:endParaRPr lang="en-US" sz="1600" dirty="0">
                        <a:effectLst/>
                        <a:latin typeface="Calibri"/>
                        <a:ea typeface="Times New Roman"/>
                        <a:cs typeface="Arial"/>
                      </a:endParaRPr>
                    </a:p>
                  </a:txBody>
                  <a:tcPr marL="68580" marR="68580" marT="0" marB="0"/>
                </a:tc>
                <a:extLst>
                  <a:ext uri="{0D108BD9-81ED-4DB2-BD59-A6C34878D82A}">
                    <a16:rowId xmlns:a16="http://schemas.microsoft.com/office/drawing/2014/main" val="10012"/>
                  </a:ext>
                </a:extLst>
              </a:tr>
            </a:tbl>
          </a:graphicData>
        </a:graphic>
      </p:graphicFrame>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2514-0F20-4B8C-996D-1D83A9ACB908}"/>
              </a:ext>
            </a:extLst>
          </p:cNvPr>
          <p:cNvSpPr>
            <a:spLocks noGrp="1"/>
          </p:cNvSpPr>
          <p:nvPr>
            <p:ph type="title"/>
          </p:nvPr>
        </p:nvSpPr>
        <p:spPr/>
        <p:txBody>
          <a:bodyPr/>
          <a:lstStyle/>
          <a:p>
            <a:pPr eaLnBrk="1" hangingPunct="1">
              <a:defRPr/>
            </a:pPr>
            <a:r>
              <a:rPr lang="en-US" dirty="0"/>
              <a:t>Health First Case Study</a:t>
            </a:r>
          </a:p>
        </p:txBody>
      </p:sp>
      <p:sp>
        <p:nvSpPr>
          <p:cNvPr id="158723" name="Text Placeholder 2">
            <a:extLst>
              <a:ext uri="{FF2B5EF4-FFF2-40B4-BE49-F238E27FC236}">
                <a16:creationId xmlns:a16="http://schemas.microsoft.com/office/drawing/2014/main" id="{1AC1A2D1-489D-476E-A1EB-7B8AE5B95B24}"/>
              </a:ext>
            </a:extLst>
          </p:cNvPr>
          <p:cNvSpPr>
            <a:spLocks noGrp="1" noChangeArrowheads="1"/>
          </p:cNvSpPr>
          <p:nvPr>
            <p:ph type="body" idx="1"/>
          </p:nvPr>
        </p:nvSpPr>
        <p:spPr>
          <a:xfrm>
            <a:off x="457200" y="5105400"/>
            <a:ext cx="7772400" cy="685800"/>
          </a:xfrm>
        </p:spPr>
        <p:txBody>
          <a:bodyPr/>
          <a:lstStyle/>
          <a:p>
            <a:pPr algn="ctr" eaLnBrk="1" hangingPunct="1"/>
            <a:r>
              <a:rPr lang="en-US" altLang="en-US" dirty="0">
                <a:latin typeface="Calibri" panose="020F0502020204030204" pitchFamily="34" charset="0"/>
                <a:ea typeface="ヒラギノ角ゴ Pro W3"/>
                <a:cs typeface="ヒラギノ角ゴ Pro W3"/>
              </a:rPr>
              <a:t>Complying with U.S. Security Regulation</a:t>
            </a:r>
          </a:p>
        </p:txBody>
      </p:sp>
      <p:sp>
        <p:nvSpPr>
          <p:cNvPr id="158728" name="TextBox 19">
            <a:extLst>
              <a:ext uri="{FF2B5EF4-FFF2-40B4-BE49-F238E27FC236}">
                <a16:creationId xmlns:a16="http://schemas.microsoft.com/office/drawing/2014/main" id="{E2FD7114-5F7E-42F7-A439-620833107671}"/>
              </a:ext>
            </a:extLst>
          </p:cNvPr>
          <p:cNvSpPr txBox="1">
            <a:spLocks noChangeArrowheads="1"/>
          </p:cNvSpPr>
          <p:nvPr/>
        </p:nvSpPr>
        <p:spPr bwMode="auto">
          <a:xfrm>
            <a:off x="228600" y="1429543"/>
            <a:ext cx="203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Jamie Ramon MD</a:t>
            </a:r>
          </a:p>
          <a:p>
            <a:pPr algn="ctr" eaLnBrk="1" hangingPunct="1"/>
            <a:r>
              <a:rPr lang="en-US" altLang="en-US" dirty="0">
                <a:solidFill>
                  <a:srgbClr val="000000"/>
                </a:solidFill>
              </a:rPr>
              <a:t>Doctor</a:t>
            </a:r>
          </a:p>
        </p:txBody>
      </p:sp>
      <p:sp>
        <p:nvSpPr>
          <p:cNvPr id="158729" name="TextBox 20">
            <a:extLst>
              <a:ext uri="{FF2B5EF4-FFF2-40B4-BE49-F238E27FC236}">
                <a16:creationId xmlns:a16="http://schemas.microsoft.com/office/drawing/2014/main" id="{3E7B6D04-F888-4D42-8914-3149A2D10470}"/>
              </a:ext>
            </a:extLst>
          </p:cNvPr>
          <p:cNvSpPr txBox="1">
            <a:spLocks noChangeArrowheads="1"/>
          </p:cNvSpPr>
          <p:nvPr/>
        </p:nvSpPr>
        <p:spPr bwMode="auto">
          <a:xfrm>
            <a:off x="2260600" y="2079466"/>
            <a:ext cx="1928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Chris Ramon RD</a:t>
            </a:r>
          </a:p>
          <a:p>
            <a:pPr algn="ctr" eaLnBrk="1" hangingPunct="1"/>
            <a:r>
              <a:rPr lang="en-US" altLang="en-US" dirty="0">
                <a:solidFill>
                  <a:srgbClr val="000000"/>
                </a:solidFill>
              </a:rPr>
              <a:t>Dietician</a:t>
            </a:r>
          </a:p>
        </p:txBody>
      </p:sp>
      <p:sp>
        <p:nvSpPr>
          <p:cNvPr id="158730" name="TextBox 21">
            <a:extLst>
              <a:ext uri="{FF2B5EF4-FFF2-40B4-BE49-F238E27FC236}">
                <a16:creationId xmlns:a16="http://schemas.microsoft.com/office/drawing/2014/main" id="{2367E1B2-4101-489A-B50E-F676CD83B9D5}"/>
              </a:ext>
            </a:extLst>
          </p:cNvPr>
          <p:cNvSpPr txBox="1">
            <a:spLocks noChangeArrowheads="1"/>
          </p:cNvSpPr>
          <p:nvPr/>
        </p:nvSpPr>
        <p:spPr bwMode="auto">
          <a:xfrm>
            <a:off x="4200843" y="2642314"/>
            <a:ext cx="1878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Terry</a:t>
            </a:r>
          </a:p>
          <a:p>
            <a:pPr algn="ctr" eaLnBrk="1" hangingPunct="1"/>
            <a:r>
              <a:rPr lang="en-US" altLang="en-US" dirty="0">
                <a:solidFill>
                  <a:srgbClr val="000000"/>
                </a:solidFill>
              </a:rPr>
              <a:t>Licensed</a:t>
            </a:r>
          </a:p>
          <a:p>
            <a:pPr algn="ctr" eaLnBrk="1" hangingPunct="1"/>
            <a:r>
              <a:rPr lang="en-US" altLang="en-US" dirty="0">
                <a:solidFill>
                  <a:srgbClr val="000000"/>
                </a:solidFill>
              </a:rPr>
              <a:t>Practicing Nurse</a:t>
            </a:r>
          </a:p>
        </p:txBody>
      </p:sp>
      <p:sp>
        <p:nvSpPr>
          <p:cNvPr id="158731" name="TextBox 22">
            <a:extLst>
              <a:ext uri="{FF2B5EF4-FFF2-40B4-BE49-F238E27FC236}">
                <a16:creationId xmlns:a16="http://schemas.microsoft.com/office/drawing/2014/main" id="{D0038AE2-7835-490E-ADC8-80AA3915A048}"/>
              </a:ext>
            </a:extLst>
          </p:cNvPr>
          <p:cNvSpPr txBox="1">
            <a:spLocks noChangeArrowheads="1"/>
          </p:cNvSpPr>
          <p:nvPr/>
        </p:nvSpPr>
        <p:spPr bwMode="auto">
          <a:xfrm>
            <a:off x="6375400" y="3352800"/>
            <a:ext cx="2262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Pat</a:t>
            </a:r>
          </a:p>
          <a:p>
            <a:pPr algn="ctr" eaLnBrk="1" hangingPunct="1"/>
            <a:r>
              <a:rPr lang="en-US" altLang="en-US">
                <a:solidFill>
                  <a:srgbClr val="000000"/>
                </a:solidFill>
              </a:rPr>
              <a:t>Software Consultant</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186E5D-5048-64C9-317A-9B64CC03F800}"/>
              </a:ext>
            </a:extLst>
          </p:cNvPr>
          <p:cNvSpPr>
            <a:spLocks noGrp="1"/>
          </p:cNvSpPr>
          <p:nvPr>
            <p:ph idx="11"/>
          </p:nvPr>
        </p:nvSpPr>
        <p:spPr>
          <a:xfrm>
            <a:off x="522000" y="1519237"/>
            <a:ext cx="8136000" cy="1223963"/>
          </a:xfrm>
        </p:spPr>
        <p:txBody>
          <a:bodyPr/>
          <a:lstStyle/>
          <a:p>
            <a:r>
              <a:rPr lang="en-US" dirty="0"/>
              <a:t>What regulations apply to this organization?</a:t>
            </a:r>
          </a:p>
          <a:p>
            <a:r>
              <a:rPr lang="en-US" dirty="0"/>
              <a:t>What concerns do these regulations bring up?</a:t>
            </a:r>
          </a:p>
          <a:p>
            <a:r>
              <a:rPr lang="en-US" dirty="0"/>
              <a:t>How might these concerns impact the organization?</a:t>
            </a:r>
          </a:p>
        </p:txBody>
      </p:sp>
      <p:sp>
        <p:nvSpPr>
          <p:cNvPr id="3" name="Title 2">
            <a:extLst>
              <a:ext uri="{FF2B5EF4-FFF2-40B4-BE49-F238E27FC236}">
                <a16:creationId xmlns:a16="http://schemas.microsoft.com/office/drawing/2014/main" id="{3E9804B1-E2C7-7C37-7D93-D4F72EF0F02D}"/>
              </a:ext>
            </a:extLst>
          </p:cNvPr>
          <p:cNvSpPr>
            <a:spLocks noGrp="1"/>
          </p:cNvSpPr>
          <p:nvPr>
            <p:ph type="title"/>
          </p:nvPr>
        </p:nvSpPr>
        <p:spPr/>
        <p:txBody>
          <a:bodyPr/>
          <a:lstStyle/>
          <a:p>
            <a:r>
              <a:rPr lang="en-US" dirty="0"/>
              <a:t>Exercise</a:t>
            </a:r>
          </a:p>
        </p:txBody>
      </p:sp>
      <p:graphicFrame>
        <p:nvGraphicFramePr>
          <p:cNvPr id="8" name="Table 7">
            <a:extLst>
              <a:ext uri="{FF2B5EF4-FFF2-40B4-BE49-F238E27FC236}">
                <a16:creationId xmlns:a16="http://schemas.microsoft.com/office/drawing/2014/main" id="{87AD5A49-CA24-D6C6-C0F2-235BACDAE683}"/>
              </a:ext>
            </a:extLst>
          </p:cNvPr>
          <p:cNvGraphicFramePr>
            <a:graphicFrameLocks noGrp="1"/>
          </p:cNvGraphicFramePr>
          <p:nvPr>
            <p:extLst>
              <p:ext uri="{D42A27DB-BD31-4B8C-83A1-F6EECF244321}">
                <p14:modId xmlns:p14="http://schemas.microsoft.com/office/powerpoint/2010/main" val="3034164579"/>
              </p:ext>
            </p:extLst>
          </p:nvPr>
        </p:nvGraphicFramePr>
        <p:xfrm>
          <a:off x="1371600" y="3162301"/>
          <a:ext cx="5852160" cy="1905000"/>
        </p:xfrm>
        <a:graphic>
          <a:graphicData uri="http://schemas.openxmlformats.org/drawingml/2006/table">
            <a:tbl>
              <a:tblPr firstRow="1" firstCol="1" bandRow="1">
                <a:tableStyleId>{5C22544A-7EE6-4342-B048-85BDC9FD1C3A}</a:tableStyleId>
              </a:tblPr>
              <a:tblGrid>
                <a:gridCol w="1497330">
                  <a:extLst>
                    <a:ext uri="{9D8B030D-6E8A-4147-A177-3AD203B41FA5}">
                      <a16:colId xmlns:a16="http://schemas.microsoft.com/office/drawing/2014/main" val="1711944414"/>
                    </a:ext>
                  </a:extLst>
                </a:gridCol>
                <a:gridCol w="4354830">
                  <a:extLst>
                    <a:ext uri="{9D8B030D-6E8A-4147-A177-3AD203B41FA5}">
                      <a16:colId xmlns:a16="http://schemas.microsoft.com/office/drawing/2014/main" val="1245568057"/>
                    </a:ext>
                  </a:extLst>
                </a:gridCol>
              </a:tblGrid>
              <a:tr h="0">
                <a:tc>
                  <a:txBody>
                    <a:bodyPr/>
                    <a:lstStyle/>
                    <a:p>
                      <a:pPr marL="0" marR="0" algn="ctr">
                        <a:spcBef>
                          <a:spcPts val="0"/>
                        </a:spcBef>
                        <a:spcAft>
                          <a:spcPts val="600"/>
                        </a:spcAft>
                      </a:pPr>
                      <a:r>
                        <a:rPr lang="en-US" sz="2000" dirty="0">
                          <a:effectLst/>
                        </a:rPr>
                        <a:t>Regulation</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457200" algn="ctr">
                        <a:spcBef>
                          <a:spcPts val="0"/>
                        </a:spcBef>
                        <a:spcAft>
                          <a:spcPts val="600"/>
                        </a:spcAft>
                      </a:pPr>
                      <a:r>
                        <a:rPr lang="en-US" sz="2000" dirty="0">
                          <a:effectLst/>
                        </a:rPr>
                        <a:t>Aspects of Organization:</a:t>
                      </a:r>
                    </a:p>
                    <a:p>
                      <a:pPr marL="0" marR="0" indent="457200" algn="ctr">
                        <a:spcBef>
                          <a:spcPts val="0"/>
                        </a:spcBef>
                        <a:spcAft>
                          <a:spcPts val="600"/>
                        </a:spcAft>
                      </a:pPr>
                      <a:r>
                        <a:rPr lang="en-US" sz="2000" dirty="0">
                          <a:effectLst/>
                        </a:rPr>
                        <a:t>Protected Information</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48439849"/>
                  </a:ext>
                </a:extLst>
              </a:tr>
              <a:tr h="0">
                <a:tc>
                  <a:txBody>
                    <a:bodyPr/>
                    <a:lstStyle/>
                    <a:p>
                      <a:pPr marL="0" marR="0" algn="just">
                        <a:spcBef>
                          <a:spcPts val="0"/>
                        </a:spcBef>
                        <a:spcAft>
                          <a:spcPts val="60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28749802"/>
                  </a:ext>
                </a:extLst>
              </a:tr>
              <a:tr h="0">
                <a:tc>
                  <a:txBody>
                    <a:bodyPr/>
                    <a:lstStyle/>
                    <a:p>
                      <a:pPr marL="0" marR="0" algn="just">
                        <a:spcBef>
                          <a:spcPts val="0"/>
                        </a:spcBef>
                        <a:spcAft>
                          <a:spcPts val="60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84492898"/>
                  </a:ext>
                </a:extLst>
              </a:tr>
              <a:tr h="0">
                <a:tc>
                  <a:txBody>
                    <a:bodyPr/>
                    <a:lstStyle/>
                    <a:p>
                      <a:pPr marL="0" marR="0" algn="just">
                        <a:spcBef>
                          <a:spcPts val="0"/>
                        </a:spcBef>
                        <a:spcAft>
                          <a:spcPts val="60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84819863"/>
                  </a:ext>
                </a:extLst>
              </a:tr>
              <a:tr h="0">
                <a:tc>
                  <a:txBody>
                    <a:bodyPr/>
                    <a:lstStyle/>
                    <a:p>
                      <a:pPr marL="0" marR="0" algn="just">
                        <a:spcBef>
                          <a:spcPts val="0"/>
                        </a:spcBef>
                        <a:spcAft>
                          <a:spcPts val="60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56578133"/>
                  </a:ext>
                </a:extLst>
              </a:tr>
            </a:tbl>
          </a:graphicData>
        </a:graphic>
      </p:graphicFrame>
    </p:spTree>
    <p:extLst>
      <p:ext uri="{BB962C8B-B14F-4D97-AF65-F5344CB8AC3E}">
        <p14:creationId xmlns:p14="http://schemas.microsoft.com/office/powerpoint/2010/main" val="73909517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0DBA2AC-F196-4828-B217-2AE3E862BB6D}"/>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Protected Data includes:</a:t>
            </a:r>
          </a:p>
        </p:txBody>
      </p:sp>
      <p:sp>
        <p:nvSpPr>
          <p:cNvPr id="17411" name="Content Placeholder 2">
            <a:extLst>
              <a:ext uri="{FF2B5EF4-FFF2-40B4-BE49-F238E27FC236}">
                <a16:creationId xmlns:a16="http://schemas.microsoft.com/office/drawing/2014/main" id="{94A85991-96F3-46F6-A012-CC1E68FB40D1}"/>
              </a:ext>
            </a:extLst>
          </p:cNvPr>
          <p:cNvSpPr>
            <a:spLocks noGrp="1"/>
          </p:cNvSpPr>
          <p:nvPr>
            <p:ph idx="1"/>
          </p:nvPr>
        </p:nvSpPr>
        <p:spPr/>
        <p:txBody>
          <a:bodyPr/>
          <a:lstStyle/>
          <a:p>
            <a:pPr eaLnBrk="1" hangingPunct="1"/>
            <a:r>
              <a:rPr lang="en-US" altLang="en-US" sz="2800">
                <a:latin typeface="Calibri" panose="020F0502020204030204" pitchFamily="34" charset="0"/>
                <a:ea typeface="ヒラギノ角ゴ Pro W3"/>
                <a:cs typeface="ヒラギノ角ゴ Pro W3"/>
              </a:rPr>
              <a:t>Social Security number</a:t>
            </a:r>
          </a:p>
          <a:p>
            <a:pPr eaLnBrk="1" hangingPunct="1"/>
            <a:r>
              <a:rPr lang="en-US" altLang="en-US" sz="2800">
                <a:latin typeface="Calibri" panose="020F0502020204030204" pitchFamily="34" charset="0"/>
                <a:ea typeface="ヒラギノ角ゴ Pro W3"/>
                <a:cs typeface="ヒラギノ角ゴ Pro W3"/>
              </a:rPr>
              <a:t>Driver's license number</a:t>
            </a:r>
          </a:p>
          <a:p>
            <a:pPr eaLnBrk="1" hangingPunct="1"/>
            <a:r>
              <a:rPr lang="en-US" altLang="en-US" sz="2800">
                <a:latin typeface="Calibri" panose="020F0502020204030204" pitchFamily="34" charset="0"/>
                <a:ea typeface="ヒラギノ角ゴ Pro W3"/>
                <a:cs typeface="ヒラギノ角ゴ Pro W3"/>
              </a:rPr>
              <a:t>State identification card number</a:t>
            </a:r>
          </a:p>
          <a:p>
            <a:pPr eaLnBrk="1" hangingPunct="1"/>
            <a:r>
              <a:rPr lang="en-US" altLang="en-US" sz="2800">
                <a:latin typeface="Calibri" panose="020F0502020204030204" pitchFamily="34" charset="0"/>
                <a:ea typeface="ヒラギノ角ゴ Pro W3"/>
                <a:cs typeface="ヒラギノ角ゴ Pro W3"/>
              </a:rPr>
              <a:t>Financial account number or credit or debit card number</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Security code, access code, or password associated with financial account  </a:t>
            </a:r>
          </a:p>
          <a:p>
            <a:pPr eaLnBrk="1" hangingPunct="1"/>
            <a:r>
              <a:rPr lang="en-US" altLang="en-US" sz="2800">
                <a:latin typeface="Calibri" panose="020F0502020204030204" pitchFamily="34" charset="0"/>
                <a:ea typeface="ヒラギノ角ゴ Pro W3"/>
                <a:cs typeface="ヒラギノ角ゴ Pro W3"/>
              </a:rPr>
              <a:t>May include: </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Medical or health insurance information</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User names and passwords (e.g., CA)</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8344FF2-B977-4A8B-B7CF-C378397D5A71}"/>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Why?  ChoicePoint Example</a:t>
            </a:r>
          </a:p>
        </p:txBody>
      </p:sp>
      <p:sp>
        <p:nvSpPr>
          <p:cNvPr id="18435" name="Content Placeholder 2">
            <a:extLst>
              <a:ext uri="{FF2B5EF4-FFF2-40B4-BE49-F238E27FC236}">
                <a16:creationId xmlns:a16="http://schemas.microsoft.com/office/drawing/2014/main" id="{7F2B4A46-0CA6-4717-94DC-D210363D9E10}"/>
              </a:ext>
            </a:extLst>
          </p:cNvPr>
          <p:cNvSpPr>
            <a:spLocks noGrp="1"/>
          </p:cNvSpPr>
          <p:nvPr>
            <p:ph idx="1"/>
          </p:nvPr>
        </p:nvSpPr>
        <p:spPr>
          <a:xfrm>
            <a:off x="457200" y="1752600"/>
            <a:ext cx="8229600" cy="3886200"/>
          </a:xfrm>
        </p:spPr>
        <p:txBody>
          <a:bodyPr/>
          <a:lstStyle/>
          <a:p>
            <a:pPr eaLnBrk="1" hangingPunct="1"/>
            <a:r>
              <a:rPr lang="en-US" altLang="en-US" sz="2400">
                <a:latin typeface="Calibri" panose="020F0502020204030204" pitchFamily="34" charset="0"/>
                <a:ea typeface="ヒラギノ角ゴ Pro W3"/>
                <a:cs typeface="ヒラギノ角ゴ Pro W3"/>
              </a:rPr>
              <a:t>Data broker sells credit reports and info about consumers</a:t>
            </a:r>
          </a:p>
          <a:p>
            <a:pPr eaLnBrk="1" hangingPunct="1"/>
            <a:r>
              <a:rPr lang="en-US" altLang="en-US" sz="2400">
                <a:latin typeface="Calibri" panose="020F0502020204030204" pitchFamily="34" charset="0"/>
                <a:ea typeface="ヒラギノ角ゴ Pro W3"/>
                <a:cs typeface="ヒラギノ角ゴ Pro W3"/>
              </a:rPr>
              <a:t>Identity theft ring purchased personal information for potentially 160,000 people  </a:t>
            </a:r>
          </a:p>
          <a:p>
            <a:pPr eaLnBrk="1" hangingPunct="1"/>
            <a:r>
              <a:rPr lang="en-US" altLang="en-US" sz="2400">
                <a:latin typeface="Calibri" panose="020F0502020204030204" pitchFamily="34" charset="0"/>
                <a:ea typeface="ヒラギノ角ゴ Pro W3"/>
                <a:cs typeface="ヒラギノ角ゴ Pro W3"/>
              </a:rPr>
              <a:t>ChoicePoint paid:</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$10 M in civil fines to FTC</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$5 M for a consumer relief program to FTC</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$500,000 to states</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sent notification letters to &gt; 160,000 people</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CP agreed to create a security program with yearly independent audits until 2026 </a:t>
            </a:r>
            <a:endParaRPr lang="en-US" altLang="en-US">
              <a:latin typeface="Calibri" panose="020F0502020204030204" pitchFamily="34" charset="0"/>
              <a:ea typeface="ヒラギノ角ゴ Pro W3"/>
              <a:cs typeface="ヒラギノ角ゴ Pro W3"/>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6C4FC99-966A-438D-B6CA-7F296A970E87}"/>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If a disclosure occurs…</a:t>
            </a:r>
          </a:p>
        </p:txBody>
      </p:sp>
      <p:sp>
        <p:nvSpPr>
          <p:cNvPr id="19459" name="Content Placeholder 2">
            <a:extLst>
              <a:ext uri="{FF2B5EF4-FFF2-40B4-BE49-F238E27FC236}">
                <a16:creationId xmlns:a16="http://schemas.microsoft.com/office/drawing/2014/main" id="{43B2B5D6-397D-468D-8D22-E300E34C7A4A}"/>
              </a:ext>
            </a:extLst>
          </p:cNvPr>
          <p:cNvSpPr>
            <a:spLocks noGrp="1"/>
          </p:cNvSpPr>
          <p:nvPr>
            <p:ph idx="1"/>
          </p:nvPr>
        </p:nvSpPr>
        <p:spPr/>
        <p:txBody>
          <a:bodyPr/>
          <a:lstStyle/>
          <a:p>
            <a:pPr eaLnBrk="1" hangingPunct="1"/>
            <a:r>
              <a:rPr lang="en-US" altLang="en-US" sz="2400">
                <a:latin typeface="Calibri" panose="020F0502020204030204" pitchFamily="34" charset="0"/>
                <a:ea typeface="ヒラギノ角ゴ Pro W3"/>
                <a:cs typeface="ヒラギノ角ゴ Pro W3"/>
              </a:rPr>
              <a:t>Organization must notify affected parties in plain English; timely; at no cost to victim.  </a:t>
            </a:r>
          </a:p>
          <a:p>
            <a:pPr eaLnBrk="1" hangingPunct="1"/>
            <a:r>
              <a:rPr lang="en-US" altLang="en-US" sz="2400">
                <a:latin typeface="Calibri" panose="020F0502020204030204" pitchFamily="34" charset="0"/>
                <a:ea typeface="ヒラギノ角ゴ Pro W3"/>
                <a:cs typeface="ヒラギノ角ゴ Pro W3"/>
              </a:rPr>
              <a:t>Law enforcement may delay notification for an investigation</a:t>
            </a:r>
          </a:p>
          <a:p>
            <a:pPr eaLnBrk="1" hangingPunct="1"/>
            <a:r>
              <a:rPr lang="en-US" altLang="en-US" sz="2400">
                <a:latin typeface="Calibri" panose="020F0502020204030204" pitchFamily="34" charset="0"/>
                <a:ea typeface="ヒラギノ角ゴ Pro W3"/>
                <a:cs typeface="ヒラギノ角ゴ Pro W3"/>
              </a:rPr>
              <a:t>Notification shall include (by state):</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Breach details:  date and type of breach </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Step/plans the data collector intends</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Consumer reporting information or  recommended actions.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7D06C67-109B-4231-B554-6F0FAAEC8DEC}"/>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To avoid breach:</a:t>
            </a:r>
          </a:p>
        </p:txBody>
      </p:sp>
      <p:sp>
        <p:nvSpPr>
          <p:cNvPr id="20483" name="Content Placeholder 2">
            <a:extLst>
              <a:ext uri="{FF2B5EF4-FFF2-40B4-BE49-F238E27FC236}">
                <a16:creationId xmlns:a16="http://schemas.microsoft.com/office/drawing/2014/main" id="{ED1219D9-534B-498E-A410-32773FAB667B}"/>
              </a:ext>
            </a:extLst>
          </p:cNvPr>
          <p:cNvSpPr>
            <a:spLocks noGrp="1"/>
          </p:cNvSpPr>
          <p:nvPr>
            <p:ph idx="1"/>
          </p:nvPr>
        </p:nvSpPr>
        <p:spPr>
          <a:xfrm>
            <a:off x="457200" y="1676400"/>
            <a:ext cx="8229600" cy="3886200"/>
          </a:xfrm>
        </p:spPr>
        <p:txBody>
          <a:bodyPr/>
          <a:lstStyle/>
          <a:p>
            <a:pPr eaLnBrk="1" hangingPunct="1">
              <a:buFont typeface="Wingdings" panose="05000000000000000000" pitchFamily="2" charset="2"/>
              <a:buNone/>
            </a:pPr>
            <a:r>
              <a:rPr lang="en-US" altLang="en-US" sz="2800">
                <a:latin typeface="Calibri" panose="020F0502020204030204" pitchFamily="34" charset="0"/>
                <a:ea typeface="ヒラギノ角ゴ Pro W3"/>
                <a:cs typeface="ヒラギノ角ゴ Pro W3"/>
              </a:rPr>
              <a:t>Exempt from Disclosure:</a:t>
            </a:r>
          </a:p>
          <a:p>
            <a:pPr eaLnBrk="1" hangingPunct="1"/>
            <a:r>
              <a:rPr lang="en-US" altLang="en-US" sz="2800">
                <a:latin typeface="Calibri" panose="020F0502020204030204" pitchFamily="34" charset="0"/>
                <a:ea typeface="ヒラギノ角ゴ Pro W3"/>
                <a:cs typeface="ヒラギノ角ゴ Pro W3"/>
              </a:rPr>
              <a:t>Electronic media: </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Encrypted info – if encryption key not acquired</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Destroying or erasing the media; deleting does not count</a:t>
            </a:r>
          </a:p>
          <a:p>
            <a:pPr eaLnBrk="1" hangingPunct="1"/>
            <a:r>
              <a:rPr lang="en-US" altLang="en-US" sz="2800">
                <a:latin typeface="Calibri" panose="020F0502020204030204" pitchFamily="34" charset="0"/>
                <a:ea typeface="ヒラギノ角ゴ Pro W3"/>
                <a:cs typeface="ヒラギノ角ゴ Pro W3"/>
              </a:rPr>
              <a:t>Paper documents: redaction, burning, pulverizing, or shredding</a:t>
            </a:r>
          </a:p>
          <a:p>
            <a:pPr eaLnBrk="1" hangingPunct="1"/>
            <a:endParaRPr lang="en-US" altLang="en-US" sz="2800">
              <a:latin typeface="Calibri" panose="020F0502020204030204" pitchFamily="34" charset="0"/>
              <a:ea typeface="ヒラギノ角ゴ Pro W3"/>
              <a:cs typeface="ヒラギノ角ゴ Pro W3"/>
            </a:endParaRPr>
          </a:p>
          <a:p>
            <a:pPr eaLnBrk="1" hangingPunct="1"/>
            <a:r>
              <a:rPr lang="en-US" altLang="en-US" sz="2800">
                <a:latin typeface="Calibri" panose="020F0502020204030204" pitchFamily="34" charset="0"/>
                <a:ea typeface="ヒラギノ角ゴ Pro W3"/>
                <a:cs typeface="ヒラギノ角ゴ Pro W3"/>
              </a:rPr>
              <a:t>Ignoring breach results in fines:</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$10-$2000 per victim </a:t>
            </a:r>
          </a:p>
          <a:p>
            <a:pPr marL="342900" lvl="1" indent="-342900" eaLnBrk="1" hangingPunct="1">
              <a:buFont typeface="Arial" panose="020B0604020202020204" pitchFamily="34" charset="0"/>
              <a:buChar char="•"/>
            </a:pPr>
            <a:r>
              <a:rPr lang="en-US" altLang="en-US" sz="2400">
                <a:latin typeface="Calibri" panose="020F0502020204030204" pitchFamily="34" charset="0"/>
                <a:ea typeface="ヒラギノ角ゴ Pro W3"/>
                <a:cs typeface="ヒラギノ角ゴ Pro W3"/>
              </a:rPr>
              <a:t>max total penalty of $50,000-$150,000 per breach situation</a:t>
            </a:r>
          </a:p>
          <a:p>
            <a:pPr eaLnBrk="1" hangingPunct="1"/>
            <a:endParaRPr lang="en-US" altLang="en-US">
              <a:latin typeface="Calibri" panose="020F0502020204030204" pitchFamily="34" charset="0"/>
              <a:ea typeface="ヒラギノ角ゴ Pro W3"/>
              <a:cs typeface="ヒラギノ角ゴ Pro W3"/>
            </a:endParaRPr>
          </a:p>
        </p:txBody>
      </p:sp>
    </p:spTree>
  </p:cSld>
  <p:clrMapOvr>
    <a:masterClrMapping/>
  </p:clrMapOvr>
  <p:transition spd="slow"/>
</p:sld>
</file>

<file path=ppt/theme/theme1.xml><?xml version="1.0" encoding="utf-8"?>
<a:theme xmlns:a="http://schemas.openxmlformats.org/drawingml/2006/main" name="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algn="l">
          <a:lnSpc>
            <a:spcPts val="2200"/>
          </a:lnSpc>
          <a:spcBef>
            <a:spcPts val="900"/>
          </a:spcBef>
          <a:buClr>
            <a:schemeClr val="accent2"/>
          </a:buClr>
          <a:buSzPct val="100000"/>
          <a:defRPr sz="1800"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springerPPT</Template>
  <TotalTime>13300</TotalTime>
  <Words>3641</Words>
  <Application>Microsoft Office PowerPoint</Application>
  <PresentationFormat>On-screen Show (4:3)</PresentationFormat>
  <Paragraphs>617</Paragraphs>
  <Slides>53</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53</vt:i4>
      </vt:variant>
    </vt:vector>
  </HeadingPairs>
  <TitlesOfParts>
    <vt:vector size="66" baseType="lpstr">
      <vt:lpstr>Arabic Typesetting</vt:lpstr>
      <vt:lpstr>Arial</vt:lpstr>
      <vt:lpstr>Arial Black</vt:lpstr>
      <vt:lpstr>Berlin Sans FB Demi</vt:lpstr>
      <vt:lpstr>Brush Script MT</vt:lpstr>
      <vt:lpstr>Calibri</vt:lpstr>
      <vt:lpstr>Forte</vt:lpstr>
      <vt:lpstr>Symbol</vt:lpstr>
      <vt:lpstr>Times</vt:lpstr>
      <vt:lpstr>Times New Roman</vt:lpstr>
      <vt:lpstr>Wingdings</vt:lpstr>
      <vt:lpstr>Springer_2012</vt:lpstr>
      <vt:lpstr>Custom Design</vt:lpstr>
      <vt:lpstr>Complying with Security Regulation &amp; Standards</vt:lpstr>
      <vt:lpstr>Objectives</vt:lpstr>
      <vt:lpstr>Security Vocabulary</vt:lpstr>
      <vt:lpstr>Security Assures…</vt:lpstr>
      <vt:lpstr>State Breach Notification Laws</vt:lpstr>
      <vt:lpstr>Protected Data includes:</vt:lpstr>
      <vt:lpstr>Why?  ChoicePoint Example</vt:lpstr>
      <vt:lpstr>If a disclosure occurs…</vt:lpstr>
      <vt:lpstr>To avoid breach:</vt:lpstr>
      <vt:lpstr>California Consumer Privacy Act</vt:lpstr>
      <vt:lpstr>Health Insurance Portability &amp; Accountability Act (HIPAA) 1996 HITECH  2009</vt:lpstr>
      <vt:lpstr>Why HIPAA/HITECH?</vt:lpstr>
      <vt:lpstr>Protected Health Information (PHI)</vt:lpstr>
      <vt:lpstr>Privacy Rule: Establish Privacy Safeguards</vt:lpstr>
      <vt:lpstr>Security Rule Enforces  Privacy Rule on Computers</vt:lpstr>
      <vt:lpstr>Security Rule Standards</vt:lpstr>
      <vt:lpstr>Some Security Rule Services</vt:lpstr>
      <vt:lpstr>Sarbanes-Oxley Act (SOX), 2002</vt:lpstr>
      <vt:lpstr>Applies to:</vt:lpstr>
      <vt:lpstr>Why?</vt:lpstr>
      <vt:lpstr>Goal of SOX:</vt:lpstr>
      <vt:lpstr>Applies to Public, Private, Not-for-Profit:</vt:lpstr>
      <vt:lpstr>Applies to Public Company</vt:lpstr>
      <vt:lpstr>COBIT is an IT Standard for Internal Controls</vt:lpstr>
      <vt:lpstr>Gramm–Leach–Bliley</vt:lpstr>
      <vt:lpstr>Gramm-Leach-Bliley</vt:lpstr>
      <vt:lpstr>Privacy Rule requires…</vt:lpstr>
      <vt:lpstr>Additional GLB Rules</vt:lpstr>
      <vt:lpstr>Red Flags Rule</vt:lpstr>
      <vt:lpstr>Red Flags Applies to:</vt:lpstr>
      <vt:lpstr>Red Flags Rule</vt:lpstr>
      <vt:lpstr>Identity Theft Prevention Program</vt:lpstr>
      <vt:lpstr>Family Educational Rights and Privacy Act (FERPA)</vt:lpstr>
      <vt:lpstr>FERPA Protects:</vt:lpstr>
      <vt:lpstr>FERPA Information Security</vt:lpstr>
      <vt:lpstr>Children’s Internet Protection Act (CIPA)</vt:lpstr>
      <vt:lpstr>Children’s Internet Protection Act (CIPA)</vt:lpstr>
      <vt:lpstr>Federal Information Security Management Act (FISMA)</vt:lpstr>
      <vt:lpstr>FISMA Allocated:</vt:lpstr>
      <vt:lpstr>Fundamental FISMA</vt:lpstr>
      <vt:lpstr>FISMA Requirements</vt:lpstr>
      <vt:lpstr>Anti-Hacker Laws</vt:lpstr>
      <vt:lpstr>Computer Fraud and Abuse Act, 1984 </vt:lpstr>
      <vt:lpstr>Electronic Communication Privacy Act (ECPA), 1986</vt:lpstr>
      <vt:lpstr>Other Abuse Laws…</vt:lpstr>
      <vt:lpstr>Payment Card Industry Data Security Standard (PCI DSS)  (Discussed in Chapter 3)</vt:lpstr>
      <vt:lpstr>Going to Court in the U.S.</vt:lpstr>
      <vt:lpstr>The Hierarchy of U.S. Laws</vt:lpstr>
      <vt:lpstr>Hierarchy of Courts</vt:lpstr>
      <vt:lpstr>Advanced:  Going to Court</vt:lpstr>
      <vt:lpstr>Summary:  Requirements of Regulation</vt:lpstr>
      <vt:lpstr>Health First Case Study</vt:lpstr>
      <vt:lpstr>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Insurance Portability &amp; Accountability  Act (HIPAA)</dc:title>
  <dc:creator>Susan J Lincke</dc:creator>
  <cp:lastModifiedBy>Susan Lincke</cp:lastModifiedBy>
  <cp:revision>261</cp:revision>
  <dcterms:created xsi:type="dcterms:W3CDTF">2009-06-17T21:04:01Z</dcterms:created>
  <dcterms:modified xsi:type="dcterms:W3CDTF">2024-01-20T14:29:52Z</dcterms:modified>
</cp:coreProperties>
</file>